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70"/>
  </p:notesMasterIdLst>
  <p:sldIdLst>
    <p:sldId id="393" r:id="rId2"/>
    <p:sldId id="741" r:id="rId3"/>
    <p:sldId id="260" r:id="rId4"/>
    <p:sldId id="261" r:id="rId5"/>
    <p:sldId id="262" r:id="rId6"/>
    <p:sldId id="263" r:id="rId7"/>
    <p:sldId id="264" r:id="rId8"/>
    <p:sldId id="265" r:id="rId9"/>
    <p:sldId id="266" r:id="rId10"/>
    <p:sldId id="267" r:id="rId11"/>
    <p:sldId id="392" r:id="rId12"/>
    <p:sldId id="391" r:id="rId13"/>
    <p:sldId id="269" r:id="rId14"/>
    <p:sldId id="740" r:id="rId15"/>
    <p:sldId id="270" r:id="rId16"/>
    <p:sldId id="742"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743" r:id="rId67"/>
    <p:sldId id="320" r:id="rId68"/>
    <p:sldId id="32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Ireland" initials="" lastIdx="4" clrIdx="0"/>
  <p:cmAuthor id="2" name="Barbara Conrad"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1"/>
    <p:restoredTop sz="88663"/>
  </p:normalViewPr>
  <p:slideViewPr>
    <p:cSldViewPr snapToGrid="0" snapToObjects="1">
      <p:cViewPr varScale="1">
        <p:scale>
          <a:sx n="85" d="100"/>
          <a:sy n="85" d="100"/>
        </p:scale>
        <p:origin x="1712"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3196D-EBF6-254B-B9D6-988AEFF58F62}" type="datetimeFigureOut">
              <a:rPr lang="en-US" smtClean="0"/>
              <a:t>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BB3B7-E0C8-DF4F-97BE-A30BBAF0718A}" type="slidenum">
              <a:rPr lang="en-US" smtClean="0"/>
              <a:t>‹#›</a:t>
            </a:fld>
            <a:endParaRPr lang="en-US"/>
          </a:p>
        </p:txBody>
      </p:sp>
    </p:spTree>
    <p:extLst>
      <p:ext uri="{BB962C8B-B14F-4D97-AF65-F5344CB8AC3E}">
        <p14:creationId xmlns:p14="http://schemas.microsoft.com/office/powerpoint/2010/main" val="262970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126" name="Google Shape;126;p3: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564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6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169: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837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4ca6e59a9_5_2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64ca6e59a9_5_2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83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AC970-1639-49E1-B7E5-00FD52F5873F}" type="slidenum">
              <a:rPr lang="en-US" smtClean="0"/>
              <a:pPr/>
              <a:t>14</a:t>
            </a:fld>
            <a:endParaRPr lang="en-US"/>
          </a:p>
        </p:txBody>
      </p:sp>
    </p:spTree>
    <p:extLst>
      <p:ext uri="{BB962C8B-B14F-4D97-AF65-F5344CB8AC3E}">
        <p14:creationId xmlns:p14="http://schemas.microsoft.com/office/powerpoint/2010/main" val="226478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4ca6e59a9_5_35: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64ca6e59a9_5_3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475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4ca6e59a9_5_35: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64ca6e59a9_5_3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02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4ca6e59a9_5_25: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64ca6e59a9_5_2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46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4ca6e59a9_5_3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64ca6e59a9_5_3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958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406664e50_0_3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7406664e50_0_3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173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0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When a medical dx is presented, groups should address the difference between educational identification under IDEA and medical diagnosis and review the criteria for the specific disability category mandated by the Virginia special education regulations. </a:t>
            </a:r>
            <a:endParaRPr sz="1200" b="0" i="0" u="none" strike="noStrike" cap="none">
              <a:solidFill>
                <a:schemeClr val="dk1"/>
              </a:solidFill>
              <a:latin typeface="Arial"/>
              <a:ea typeface="Arial"/>
              <a:cs typeface="Arial"/>
              <a:sym typeface="Arial"/>
            </a:endParaRPr>
          </a:p>
        </p:txBody>
      </p:sp>
      <p:sp>
        <p:nvSpPr>
          <p:cNvPr id="223" name="Google Shape;223;p104: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4511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298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01: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589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2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244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2df85673d_2_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62df85673d_2_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62df85673d_2_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533301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210f543be_0_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6210f543be_0_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6210f543be_0_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159069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0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68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07: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776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From 2014 to 2018, overall, SLPs spent much of their time each week (18–20 hours) in pullout services to students. Schools Survey Report: SLP Caseload Characteristics Trends 2000–2018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American Speech-Language-Hearing Association. (2018). Schools survey report: Caseload characteristics trends, 2000–2018. Available from www.asha.org</a:t>
            </a:r>
            <a:endParaRPr/>
          </a:p>
        </p:txBody>
      </p:sp>
      <p:sp>
        <p:nvSpPr>
          <p:cNvPr id="267" name="Google Shape;267;p108: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50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4ca6e59a9_5_4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4ca6e59a9_5_40: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274" name="Google Shape;274;g64ca6e59a9_5_40: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276547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09: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1977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4ca6e59a9_5_4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4ca6e59a9_5_46: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286" name="Google Shape;286;g64ca6e59a9_5_46: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2567447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1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514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02: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3308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11: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43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210f543be_0_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6210f543be_0_6: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6210f543be_0_6: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888733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2df85673d_1_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62df85673d_1_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457200" indent="-406400">
              <a:lnSpc>
                <a:spcPct val="100000"/>
              </a:lnSpc>
              <a:spcBef>
                <a:spcPts val="300"/>
              </a:spcBef>
              <a:buSzPts val="2800"/>
            </a:pPr>
            <a:endParaRPr lang="en-US" sz="1200" i="1" dirty="0">
              <a:highlight>
                <a:schemeClr val="lt1"/>
              </a:highligh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endParaRPr>
          </a:p>
          <a:p>
            <a:pPr marL="457200" indent="-406400">
              <a:lnSpc>
                <a:spcPct val="100000"/>
              </a:lnSpc>
              <a:spcBef>
                <a:spcPts val="300"/>
              </a:spcBef>
              <a:buSzPts val="2800"/>
            </a:pPr>
            <a:r>
              <a:rPr lang="en-US" sz="1200" i="1" dirty="0">
                <a:highlight>
                  <a:schemeClr val="lt1"/>
                </a:highligh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rPr>
              <a:t>National Joint Committee on Types of Services: Direct and Consultative Services</a:t>
            </a:r>
            <a:endParaRPr lang="en-US" sz="1200" i="1" dirty="0"/>
          </a:p>
          <a:p>
            <a:pPr marL="0" lvl="0" indent="0" algn="l" rtl="0">
              <a:lnSpc>
                <a:spcPct val="100000"/>
              </a:lnSpc>
              <a:spcBef>
                <a:spcPts val="0"/>
              </a:spcBef>
              <a:spcAft>
                <a:spcPts val="0"/>
              </a:spcAft>
              <a:buSzPts val="1400"/>
              <a:buNone/>
            </a:pPr>
            <a:endParaRPr dirty="0"/>
          </a:p>
        </p:txBody>
      </p:sp>
      <p:sp>
        <p:nvSpPr>
          <p:cNvPr id="312" name="Google Shape;312;g62df85673d_1_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3278850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12: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199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4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0682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1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965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1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2169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1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1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7398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1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199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7: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1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Some tasks, procedures, or activities used to treat students with communication and related disorders can be performed successfully by individuals other than SLPs, if the persons conducting the activity are properly trained and supervised. </a:t>
            </a:r>
            <a:endParaRPr/>
          </a:p>
        </p:txBody>
      </p:sp>
      <p:sp>
        <p:nvSpPr>
          <p:cNvPr id="354" name="Google Shape;354;p117: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799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147" name="Google Shape;147;p4: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148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https://www.txsha.org/assistants_in_texas</a:t>
            </a:r>
            <a:endParaRPr/>
          </a:p>
        </p:txBody>
      </p:sp>
      <p:sp>
        <p:nvSpPr>
          <p:cNvPr id="360" name="Google Shape;360;p121: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161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1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18: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940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2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433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22: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4089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4ca6e59a9_5_5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64ca6e59a9_5_53: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386" name="Google Shape;386;g64ca6e59a9_5_53: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2541781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4bd1cd1b0_1_7: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4bd1cd1b0_1_7: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393" name="Google Shape;393;g64bd1cd1b0_1_7: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3037306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637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2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2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021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2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2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7321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127: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93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2475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28: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671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29: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09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912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3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31: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7952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12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847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7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3836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3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Survey respondents were presented with a list of 17 potential challenges and were asked to select all that applied to them as school-based SLPs. In every type of facility large amount of paperwork ranked as the greatest challenge, followed by high workload/caseload size in second place. The type of facility was related to responses for 12 of the challenges (see Table 2 and Appendix Table C1).</a:t>
            </a:r>
            <a:endParaRPr/>
          </a:p>
        </p:txBody>
      </p:sp>
      <p:sp>
        <p:nvSpPr>
          <p:cNvPr id="459" name="Google Shape;459;p132: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2330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3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HI has distributed asha’s new workload calc to all school based slps, pts and ots and asked for the results turned back in to them……...</a:t>
            </a:r>
            <a:endParaRPr/>
          </a:p>
        </p:txBody>
      </p:sp>
      <p:sp>
        <p:nvSpPr>
          <p:cNvPr id="465" name="Google Shape;465;p13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5305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factors are over and above therapy times</a:t>
            </a:r>
            <a:endParaRPr/>
          </a:p>
        </p:txBody>
      </p:sp>
      <p:sp>
        <p:nvSpPr>
          <p:cNvPr id="471" name="Google Shape;471;p76: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805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77: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20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1d61aa3b5_1_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1d61aa3b5_1_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61d61aa3b5_1_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591363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78: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78: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other ideas-some recommend workload calc 2 x year for all slp staff/re-balance assignments as necessary across district for following year or NOW if needed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4" name="Google Shape;484;p78: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10185800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0: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8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ctr" rtl="0">
              <a:lnSpc>
                <a:spcPct val="115000"/>
              </a:lnSpc>
              <a:spcBef>
                <a:spcPts val="600"/>
              </a:spcBef>
              <a:spcAft>
                <a:spcPts val="0"/>
              </a:spcAft>
              <a:buSzPts val="1400"/>
              <a:buNone/>
            </a:pPr>
            <a:endParaRPr>
              <a:solidFill>
                <a:srgbClr val="000000"/>
              </a:solidFill>
              <a:latin typeface="Calibri"/>
              <a:ea typeface="Calibri"/>
              <a:cs typeface="Calibri"/>
              <a:sym typeface="Calibri"/>
            </a:endParaRPr>
          </a:p>
          <a:p>
            <a:pPr marL="0" lvl="0" indent="0" algn="ctr" rtl="0">
              <a:lnSpc>
                <a:spcPct val="115000"/>
              </a:lnSpc>
              <a:spcBef>
                <a:spcPts val="600"/>
              </a:spcBef>
              <a:spcAft>
                <a:spcPts val="0"/>
              </a:spcAft>
              <a:buSzPts val="1400"/>
              <a:buNone/>
            </a:pPr>
            <a:r>
              <a:rPr lang="en-US" sz="1200">
                <a:solidFill>
                  <a:srgbClr val="000000"/>
                </a:solidFill>
                <a:latin typeface="Calibri"/>
                <a:ea typeface="Calibri"/>
                <a:cs typeface="Calibri"/>
                <a:sym typeface="Calibri"/>
              </a:rPr>
              <a:t>“</a:t>
            </a:r>
            <a:r>
              <a:rPr lang="en-US" sz="1200" i="1">
                <a:solidFill>
                  <a:srgbClr val="000000"/>
                </a:solidFill>
                <a:latin typeface="Calibri"/>
                <a:ea typeface="Calibri"/>
                <a:cs typeface="Calibri"/>
                <a:sym typeface="Calibri"/>
              </a:rPr>
              <a:t>Implementation of a workload approach is a best practice for school-based hearing and speech-language services, and it ensures compliance with IDEA and other mandates.” p.35</a:t>
            </a:r>
            <a:endParaRPr/>
          </a:p>
          <a:p>
            <a:pPr marL="0" lvl="0" indent="0" algn="l" rtl="0">
              <a:lnSpc>
                <a:spcPct val="115000"/>
              </a:lnSpc>
              <a:spcBef>
                <a:spcPts val="0"/>
              </a:spcBef>
              <a:spcAft>
                <a:spcPts val="0"/>
              </a:spcAft>
              <a:buSzPts val="1400"/>
              <a:buNone/>
            </a:pPr>
            <a:r>
              <a:rPr lang="en-US" sz="900" b="1">
                <a:solidFill>
                  <a:srgbClr val="000000"/>
                </a:solidFill>
                <a:latin typeface="Arial"/>
                <a:ea typeface="Arial"/>
                <a:cs typeface="Arial"/>
                <a:sym typeface="Arial"/>
              </a:rPr>
              <a:t>Individuals with Disabilities Education Act (IDEA) Reauthorization</a:t>
            </a:r>
            <a:endParaRPr/>
          </a:p>
          <a:p>
            <a:pPr marL="0" lvl="0" indent="0" algn="l" rtl="0">
              <a:lnSpc>
                <a:spcPct val="115000"/>
              </a:lnSpc>
              <a:spcBef>
                <a:spcPts val="0"/>
              </a:spcBef>
              <a:spcAft>
                <a:spcPts val="0"/>
              </a:spcAft>
              <a:buSzPts val="1400"/>
              <a:buNone/>
            </a:pPr>
            <a:r>
              <a:rPr lang="en-US" sz="800" i="1">
                <a:solidFill>
                  <a:srgbClr val="000000"/>
                </a:solidFill>
                <a:latin typeface="Arial"/>
                <a:ea typeface="Arial"/>
                <a:cs typeface="Arial"/>
                <a:sym typeface="Arial"/>
              </a:rPr>
              <a:t>Recommendations of the American Speech-Language-Hearing Association  June 2017</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491" name="Google Shape;491;p80: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4831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8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82: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536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8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83: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195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8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90200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8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8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566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4ca6e59a9_5_14: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4ca6e59a9_5_14: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166" name="Google Shape;166;g64ca6e59a9_5_14: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52117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ca6e59a9_5_8: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4ca6e59a9_5_8: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173" name="Google Shape;173;g64ca6e59a9_5_8: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415036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9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195:notes"/>
          <p:cNvSpPr>
            <a:spLocks noGrp="1" noRot="1" noChangeAspect="1"/>
          </p:cNvSpPr>
          <p:nvPr>
            <p:ph type="sldImg" idx="2"/>
          </p:nvPr>
        </p:nvSpPr>
        <p:spPr>
          <a:xfrm>
            <a:off x="2524125" y="871538"/>
            <a:ext cx="418782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0548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9F84F6-36F5-A04E-88D5-DB5D43E3B7AC}"/>
              </a:ext>
            </a:extLst>
          </p:cNvPr>
          <p:cNvSpPr/>
          <p:nvPr userDrawn="1"/>
        </p:nvSpPr>
        <p:spPr>
          <a:xfrm>
            <a:off x="0" y="0"/>
            <a:ext cx="12192000" cy="54589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B823D6A-49FB-BB4D-A477-BBC40AD945CE}"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10" name="Oval 9">
            <a:extLst>
              <a:ext uri="{FF2B5EF4-FFF2-40B4-BE49-F238E27FC236}">
                <a16:creationId xmlns:a16="http://schemas.microsoft.com/office/drawing/2014/main" id="{9FCE3286-AF1D-F24D-842E-603224A8AC63}"/>
              </a:ext>
            </a:extLst>
          </p:cNvPr>
          <p:cNvSpPr/>
          <p:nvPr userDrawn="1"/>
        </p:nvSpPr>
        <p:spPr>
          <a:xfrm>
            <a:off x="8600820" y="2561507"/>
            <a:ext cx="3584448" cy="429649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110;p1">
            <a:extLst>
              <a:ext uri="{FF2B5EF4-FFF2-40B4-BE49-F238E27FC236}">
                <a16:creationId xmlns:a16="http://schemas.microsoft.com/office/drawing/2014/main" id="{64A3011D-204A-104A-8BD6-373ECD652780}"/>
              </a:ext>
            </a:extLst>
          </p:cNvPr>
          <p:cNvPicPr preferRelativeResize="0"/>
          <p:nvPr userDrawn="1"/>
        </p:nvPicPr>
        <p:blipFill rotWithShape="1">
          <a:blip r:embed="rId4">
            <a:alphaModFix/>
          </a:blip>
          <a:srcRect/>
          <a:stretch/>
        </p:blipFill>
        <p:spPr>
          <a:xfrm>
            <a:off x="9395503" y="2976423"/>
            <a:ext cx="1963800" cy="3203308"/>
          </a:xfrm>
          <a:prstGeom prst="rect">
            <a:avLst/>
          </a:prstGeom>
          <a:noFill/>
          <a:ln>
            <a:noFill/>
          </a:ln>
        </p:spPr>
      </p:pic>
    </p:spTree>
    <p:extLst>
      <p:ext uri="{BB962C8B-B14F-4D97-AF65-F5344CB8AC3E}">
        <p14:creationId xmlns:p14="http://schemas.microsoft.com/office/powerpoint/2010/main" val="124718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23D6A-49FB-BB4D-A477-BBC40AD945CE}"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368369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23D6A-49FB-BB4D-A477-BBC40AD945CE}"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3660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82FD2F4-4ACB-7440-91A4-313BDBA03BAF}"/>
              </a:ext>
            </a:extLst>
          </p:cNvPr>
          <p:cNvSpPr/>
          <p:nvPr userDrawn="1"/>
        </p:nvSpPr>
        <p:spPr>
          <a:xfrm>
            <a:off x="0" y="0"/>
            <a:ext cx="12192000" cy="48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6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49610" y="754380"/>
            <a:ext cx="7398678" cy="3611880"/>
          </a:xfrm>
        </p:spPr>
        <p:txBody>
          <a:bodyPr anchor="ctr">
            <a:normAutofit/>
          </a:bodyPr>
          <a:lstStyle>
            <a:lvl1pPr>
              <a:lnSpc>
                <a:spcPct val="85000"/>
              </a:lnSpc>
              <a:defRPr sz="72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2B823D6A-49FB-BB4D-A477-BBC40AD945CE}" type="datetimeFigureOut">
              <a:rPr lang="en-US" smtClean="0"/>
              <a:t>11/20/19</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sp>
        <p:nvSpPr>
          <p:cNvPr id="6" name="Rectangle 5">
            <a:extLst>
              <a:ext uri="{FF2B5EF4-FFF2-40B4-BE49-F238E27FC236}">
                <a16:creationId xmlns:a16="http://schemas.microsoft.com/office/drawing/2014/main" id="{C3C85E81-F26C-FA48-B2B1-89D6BC9A61EB}"/>
              </a:ext>
            </a:extLst>
          </p:cNvPr>
          <p:cNvSpPr/>
          <p:nvPr userDrawn="1"/>
        </p:nvSpPr>
        <p:spPr>
          <a:xfrm>
            <a:off x="0" y="4366260"/>
            <a:ext cx="12192000" cy="2834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C28BCD-F610-A34E-8C80-08FED0914623}"/>
              </a:ext>
            </a:extLst>
          </p:cNvPr>
          <p:cNvSpPr/>
          <p:nvPr userDrawn="1"/>
        </p:nvSpPr>
        <p:spPr>
          <a:xfrm>
            <a:off x="232581" y="1199261"/>
            <a:ext cx="3584448" cy="429649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110;p1">
            <a:extLst>
              <a:ext uri="{FF2B5EF4-FFF2-40B4-BE49-F238E27FC236}">
                <a16:creationId xmlns:a16="http://schemas.microsoft.com/office/drawing/2014/main" id="{DCECB30F-3B26-1F43-A837-87D582C1A47A}"/>
              </a:ext>
            </a:extLst>
          </p:cNvPr>
          <p:cNvPicPr preferRelativeResize="0"/>
          <p:nvPr userDrawn="1"/>
        </p:nvPicPr>
        <p:blipFill rotWithShape="1">
          <a:blip r:embed="rId4">
            <a:alphaModFix/>
          </a:blip>
          <a:srcRect/>
          <a:stretch/>
        </p:blipFill>
        <p:spPr>
          <a:xfrm>
            <a:off x="987620" y="1630820"/>
            <a:ext cx="1963800" cy="3203308"/>
          </a:xfrm>
          <a:prstGeom prst="rect">
            <a:avLst/>
          </a:prstGeom>
          <a:noFill/>
          <a:ln>
            <a:noFill/>
          </a:ln>
        </p:spPr>
      </p:pic>
    </p:spTree>
    <p:extLst>
      <p:ext uri="{BB962C8B-B14F-4D97-AF65-F5344CB8AC3E}">
        <p14:creationId xmlns:p14="http://schemas.microsoft.com/office/powerpoint/2010/main" val="428366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600">
                <a:solidFill>
                  <a:srgbClr val="002060"/>
                </a:solidFill>
              </a:defRPr>
            </a:lvl4pPr>
            <a:lvl5pPr>
              <a:defRPr sz="1600">
                <a:solidFill>
                  <a:srgbClr val="002060"/>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600">
                <a:solidFill>
                  <a:srgbClr val="002060"/>
                </a:solidFill>
              </a:defRPr>
            </a:lvl4pPr>
            <a:lvl5pPr>
              <a:defRPr sz="1600">
                <a:solidFill>
                  <a:srgbClr val="002060"/>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B823D6A-49FB-BB4D-A477-BBC40AD945CE}"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103630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23D6A-49FB-BB4D-A477-BBC40AD945CE}"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19895-2812-B347-8E50-6027E7EC2D3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3331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823D6A-49FB-BB4D-A477-BBC40AD945CE}"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19895-2812-B347-8E50-6027E7EC2D39}"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140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23D6A-49FB-BB4D-A477-BBC40AD945CE}"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52405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823D6A-49FB-BB4D-A477-BBC40AD945CE}"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279142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B823D6A-49FB-BB4D-A477-BBC40AD945CE}" type="datetimeFigureOut">
              <a:rPr lang="en-US" smtClean="0"/>
              <a:t>11/20/19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4319895-2812-B347-8E50-6027E7EC2D39}" type="slidenum">
              <a:rPr lang="en-US" smtClean="0"/>
              <a:t>‹#›</a:t>
            </a:fld>
            <a:endParaRPr lang="en-US"/>
          </a:p>
        </p:txBody>
      </p:sp>
    </p:spTree>
    <p:extLst>
      <p:ext uri="{BB962C8B-B14F-4D97-AF65-F5344CB8AC3E}">
        <p14:creationId xmlns:p14="http://schemas.microsoft.com/office/powerpoint/2010/main" val="377904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2B823D6A-49FB-BB4D-A477-BBC40AD945CE}" type="datetimeFigureOut">
              <a:rPr lang="en-US" smtClean="0"/>
              <a:t>11/20/19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4319895-2812-B347-8E50-6027E7EC2D39}" type="slidenum">
              <a:rPr lang="en-US" smtClean="0"/>
              <a:t>‹#›</a:t>
            </a:fld>
            <a:endParaRPr lang="en-US"/>
          </a:p>
        </p:txBody>
      </p:sp>
      <p:pic>
        <p:nvPicPr>
          <p:cNvPr id="10" name="Google Shape;110;p1">
            <a:extLst>
              <a:ext uri="{FF2B5EF4-FFF2-40B4-BE49-F238E27FC236}">
                <a16:creationId xmlns:a16="http://schemas.microsoft.com/office/drawing/2014/main" id="{C5EF4119-B38C-5D46-93B2-CBA20987FD91}"/>
              </a:ext>
            </a:extLst>
          </p:cNvPr>
          <p:cNvPicPr preferRelativeResize="0"/>
          <p:nvPr userDrawn="1"/>
        </p:nvPicPr>
        <p:blipFill rotWithShape="1">
          <a:blip r:embed="rId13">
            <a:alphaModFix/>
          </a:blip>
          <a:srcRect/>
          <a:stretch/>
        </p:blipFill>
        <p:spPr>
          <a:xfrm>
            <a:off x="10927080" y="4983480"/>
            <a:ext cx="929344" cy="1654429"/>
          </a:xfrm>
          <a:prstGeom prst="rect">
            <a:avLst/>
          </a:prstGeom>
          <a:noFill/>
          <a:ln>
            <a:noFill/>
          </a:ln>
        </p:spPr>
      </p:pic>
      <p:sp>
        <p:nvSpPr>
          <p:cNvPr id="11" name="Rectangle 10">
            <a:extLst>
              <a:ext uri="{FF2B5EF4-FFF2-40B4-BE49-F238E27FC236}">
                <a16:creationId xmlns:a16="http://schemas.microsoft.com/office/drawing/2014/main" id="{BFD0106A-7878-AE49-AC03-8D14C55205AE}"/>
              </a:ext>
            </a:extLst>
          </p:cNvPr>
          <p:cNvSpPr/>
          <p:nvPr userDrawn="1"/>
        </p:nvSpPr>
        <p:spPr>
          <a:xfrm>
            <a:off x="0" y="0"/>
            <a:ext cx="12192000" cy="48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2750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800" b="1" kern="1200" cap="none" baseline="0">
          <a:solidFill>
            <a:srgbClr val="002060"/>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C00000"/>
        </a:buClr>
        <a:buSzPct val="85000"/>
        <a:buFont typeface="Wingdings" pitchFamily="2" charset="2"/>
        <a:buChar char="§"/>
        <a:defRPr sz="2000" kern="1200">
          <a:solidFill>
            <a:srgbClr val="002060"/>
          </a:solidFill>
          <a:latin typeface="+mn-lt"/>
          <a:ea typeface="+mn-ea"/>
          <a:cs typeface="+mn-cs"/>
        </a:defRPr>
      </a:lvl1pPr>
      <a:lvl2pPr marL="457200" indent="-182880" algn="l" defTabSz="914400" rtl="0" eaLnBrk="1" latinLnBrk="0" hangingPunct="1">
        <a:lnSpc>
          <a:spcPct val="90000"/>
        </a:lnSpc>
        <a:spcBef>
          <a:spcPts val="400"/>
        </a:spcBef>
        <a:spcAft>
          <a:spcPts val="200"/>
        </a:spcAft>
        <a:buClr>
          <a:srgbClr val="C00000"/>
        </a:buClr>
        <a:buSzPct val="85000"/>
        <a:buFont typeface="Wingdings" pitchFamily="2" charset="2"/>
        <a:buChar char="§"/>
        <a:defRPr sz="1800" kern="1200">
          <a:solidFill>
            <a:srgbClr val="002060"/>
          </a:solidFill>
          <a:latin typeface="+mn-lt"/>
          <a:ea typeface="+mn-ea"/>
          <a:cs typeface="+mn-cs"/>
        </a:defRPr>
      </a:lvl2pPr>
      <a:lvl3pPr marL="731520" indent="-182880" algn="l" defTabSz="914400" rtl="0" eaLnBrk="1" latinLnBrk="0" hangingPunct="1">
        <a:lnSpc>
          <a:spcPct val="90000"/>
        </a:lnSpc>
        <a:spcBef>
          <a:spcPts val="400"/>
        </a:spcBef>
        <a:spcAft>
          <a:spcPts val="200"/>
        </a:spcAft>
        <a:buClr>
          <a:srgbClr val="C00000"/>
        </a:buClr>
        <a:buSzPct val="85000"/>
        <a:buFont typeface="Wingdings" pitchFamily="2" charset="2"/>
        <a:buChar char="§"/>
        <a:defRPr sz="1600" kern="1200">
          <a:solidFill>
            <a:srgbClr val="002060"/>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rgbClr val="C00000"/>
        </a:buClr>
        <a:buSzPct val="85000"/>
        <a:buFont typeface="Wingdings" pitchFamily="2" charset="2"/>
        <a:buChar char="§"/>
        <a:defRPr sz="1600" kern="1200">
          <a:solidFill>
            <a:srgbClr val="002060"/>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rgbClr val="C00000"/>
        </a:buClr>
        <a:buSzPct val="85000"/>
        <a:buFont typeface="Wingdings" pitchFamily="2" charset="2"/>
        <a:buChar char="§"/>
        <a:defRPr sz="1600" kern="1200">
          <a:solidFill>
            <a:srgbClr val="002060"/>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erspectives.pubs.asha.org/article.aspx?articleid=2595559&amp;resultClick=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virginia.gov/special_ed/disabilities/speech_language_impairment/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pubs.asha.org/doi/full/10.1044/0161-1461%282006/007%2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ubs.asha.org/doi/full/10.1044/0161-1461%282012/12-0093%2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ubs.asha.org/doi/10.1044/2018_LSHSS-17-01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om/Understanding-Language-Variation-Multicultural-Education/dp/080775148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sasp.org/resources/Documents/Spring%20Lecture%20Series/2016/History%20of%20Eval%20of%20ELLs%20-%20Ortiz.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heinformedslp.com/how-to/that-one-time-a-journal-article-on-speech-sound-norms-broke-the-slp-inter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s.asha.org/doi/10.1044/2016_JSLHR-L-15-027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ubs.asha.org/doi/full/10.1044/persp3.SIG1.3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ubs.asha.org/doi/full/10.1044/persp3.SIG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erspectives.pubs.asha.org/article.aspx?articleid=26739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l-pd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oe.virginia.gov/special_ed/iep_instruct_svcs/inclusive/index.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sha.org/advocacy/stat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asha.org/Practice/reimbursement/medicaid/Medicaid-Toolkit-Schools/" TargetMode="External"/><Relationship Id="rId5" Type="http://schemas.openxmlformats.org/officeDocument/2006/relationships/hyperlink" Target="https://www.asha.org/Practice/reimbursement/medicaid/Medicaid-Toolkit/" TargetMode="External"/><Relationship Id="rId4" Type="http://schemas.openxmlformats.org/officeDocument/2006/relationships/hyperlink" Target="https://www.asha.org/Practice-Portal/Professional-Issues/Speech-Language-Pathology-Assistant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sha.org/Practice-Portal/Professional-Issues/Clinical-Education-and-Supervisio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asha.org/uploadedFiles/ASHA/Practice_Portal/Professional_Issues/SLPAs/Verification-of-Technical-Proficiency-of-a-SLPA.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fgrbi.fsu.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asha.org/SLP/schools/Workload-Calculato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education.ohio.gov/Topics/Special-Education/Service-Provider-Ratio-and-Workload-Calculation" TargetMode="External"/><Relationship Id="rId4" Type="http://schemas.openxmlformats.org/officeDocument/2006/relationships/hyperlink" Target="http://seacdc.org/uploads/3/5/3/6/35363928/2019_funding_and_advocacy.ppt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464-CDE8-7E4E-80B3-49850289B4CE}"/>
              </a:ext>
            </a:extLst>
          </p:cNvPr>
          <p:cNvSpPr>
            <a:spLocks noGrp="1"/>
          </p:cNvSpPr>
          <p:nvPr>
            <p:ph type="ctrTitle"/>
          </p:nvPr>
        </p:nvSpPr>
        <p:spPr>
          <a:xfrm>
            <a:off x="640080" y="266363"/>
            <a:ext cx="9966960" cy="3035808"/>
          </a:xfrm>
        </p:spPr>
        <p:txBody>
          <a:bodyPr/>
          <a:lstStyle/>
          <a:p>
            <a:r>
              <a:rPr lang="en-US" sz="4800" dirty="0">
                <a:ea typeface="Times New Roman"/>
                <a:cs typeface="Times New Roman"/>
                <a:sym typeface="Times New Roman"/>
              </a:rPr>
              <a:t>Envision More for Your School Based Practice: Solutions and Inspiration for Key Issues</a:t>
            </a:r>
            <a:endParaRPr lang="en-US" sz="4800" dirty="0"/>
          </a:p>
        </p:txBody>
      </p:sp>
      <p:sp>
        <p:nvSpPr>
          <p:cNvPr id="3" name="Subtitle 2">
            <a:extLst>
              <a:ext uri="{FF2B5EF4-FFF2-40B4-BE49-F238E27FC236}">
                <a16:creationId xmlns:a16="http://schemas.microsoft.com/office/drawing/2014/main" id="{1C2D3823-89EC-CE40-845E-4088F0B4EBD1}"/>
              </a:ext>
            </a:extLst>
          </p:cNvPr>
          <p:cNvSpPr>
            <a:spLocks noGrp="1"/>
          </p:cNvSpPr>
          <p:nvPr>
            <p:ph type="subTitle" idx="1"/>
          </p:nvPr>
        </p:nvSpPr>
        <p:spPr>
          <a:xfrm>
            <a:off x="640080" y="3543300"/>
            <a:ext cx="7891272" cy="2423160"/>
          </a:xfrm>
        </p:spPr>
        <p:txBody>
          <a:bodyPr>
            <a:normAutofit fontScale="25000" lnSpcReduction="20000"/>
          </a:bodyPr>
          <a:lstStyle/>
          <a:p>
            <a:r>
              <a:rPr lang="en-US" sz="12800" dirty="0">
                <a:latin typeface="+mj-lt"/>
              </a:rPr>
              <a:t>Perry Flynn, Marie Ireland, Mary Keeney, </a:t>
            </a:r>
            <a:r>
              <a:rPr lang="en-US" sz="12800" dirty="0" err="1">
                <a:latin typeface="+mj-lt"/>
              </a:rPr>
              <a:t>Marsye</a:t>
            </a:r>
            <a:r>
              <a:rPr lang="en-US" sz="12800" dirty="0">
                <a:latin typeface="+mj-lt"/>
              </a:rPr>
              <a:t> Kaplan, Andrea Bertone, Elizabeth Christopher,  </a:t>
            </a:r>
            <a:r>
              <a:rPr lang="en-US" sz="12800" dirty="0" err="1">
                <a:latin typeface="+mj-lt"/>
              </a:rPr>
              <a:t>Jyutika</a:t>
            </a:r>
            <a:r>
              <a:rPr lang="en-US" sz="12800" dirty="0">
                <a:latin typeface="+mj-lt"/>
              </a:rPr>
              <a:t> Mehta</a:t>
            </a:r>
          </a:p>
          <a:p>
            <a:endParaRPr lang="en-US" sz="9600" dirty="0">
              <a:solidFill>
                <a:srgbClr val="002060"/>
              </a:solidFill>
              <a:latin typeface="+mj-lt"/>
            </a:endParaRPr>
          </a:p>
          <a:p>
            <a:endParaRPr lang="en-US" sz="9600" dirty="0">
              <a:solidFill>
                <a:srgbClr val="002060"/>
              </a:solidFill>
              <a:latin typeface="+mj-lt"/>
            </a:endParaRPr>
          </a:p>
          <a:p>
            <a:r>
              <a:rPr lang="en-US" sz="9600" dirty="0">
                <a:solidFill>
                  <a:srgbClr val="002060"/>
                </a:solidFill>
                <a:latin typeface="+mj-lt"/>
              </a:rPr>
              <a:t>Members of the State Education Agencies Communication Disabilities Council (SEACDC)</a:t>
            </a:r>
          </a:p>
          <a:p>
            <a:r>
              <a:rPr lang="en-US" sz="9600" dirty="0">
                <a:solidFill>
                  <a:srgbClr val="002060"/>
                </a:solidFill>
                <a:latin typeface="+mj-lt"/>
              </a:rPr>
              <a:t>2019 ASHA Convention</a:t>
            </a:r>
          </a:p>
          <a:p>
            <a:endParaRPr lang="en-US" dirty="0"/>
          </a:p>
        </p:txBody>
      </p:sp>
    </p:spTree>
    <p:extLst>
      <p:ext uri="{BB962C8B-B14F-4D97-AF65-F5344CB8AC3E}">
        <p14:creationId xmlns:p14="http://schemas.microsoft.com/office/powerpoint/2010/main" val="134286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64ca6e59a9_5_8"/>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dirty="0"/>
              <a:t>Federal Accountability Efforts</a:t>
            </a:r>
            <a:endParaRPr dirty="0"/>
          </a:p>
        </p:txBody>
      </p:sp>
      <p:sp>
        <p:nvSpPr>
          <p:cNvPr id="176" name="Google Shape;176;g64ca6e59a9_5_8"/>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a:r>
              <a:rPr lang="en-US" sz="3200" dirty="0"/>
              <a:t>SPP: State Performance Plan</a:t>
            </a:r>
          </a:p>
          <a:p>
            <a:pPr marL="0"/>
            <a:r>
              <a:rPr lang="en-US" sz="3200" dirty="0"/>
              <a:t>APR: Annual Performance Report</a:t>
            </a:r>
          </a:p>
          <a:p>
            <a:pPr lvl="1"/>
            <a:r>
              <a:rPr lang="en-US" sz="2400" dirty="0"/>
              <a:t>Indicators: Compliance and Performance Indicators</a:t>
            </a:r>
          </a:p>
          <a:p>
            <a:pPr lvl="2" indent="-182879"/>
            <a:r>
              <a:rPr lang="en-US" sz="2400" dirty="0"/>
              <a:t>Part B and Part C</a:t>
            </a:r>
          </a:p>
          <a:p>
            <a:pPr lvl="1"/>
            <a:r>
              <a:rPr lang="en-US" sz="2400" dirty="0"/>
              <a:t>CEIS: Coordinated Early Intervening Services</a:t>
            </a:r>
          </a:p>
          <a:p>
            <a:pPr lvl="2" indent="-182879"/>
            <a:r>
              <a:rPr lang="en-US" sz="2400" dirty="0"/>
              <a:t>Voluntary or Mandated</a:t>
            </a:r>
          </a:p>
          <a:p>
            <a:pPr marL="0"/>
            <a:r>
              <a:rPr lang="en-US" sz="3200" dirty="0"/>
              <a:t>SSIP: State Systemic Improvement Plan</a:t>
            </a:r>
          </a:p>
          <a:p>
            <a:pPr marL="0"/>
            <a:r>
              <a:rPr lang="en-US" sz="3200" dirty="0"/>
              <a:t>SIMR: State Identified Measurable Result</a:t>
            </a:r>
          </a:p>
          <a:p>
            <a:pPr marL="0" indent="0">
              <a:spcBef>
                <a:spcPts val="300"/>
              </a:spcBef>
              <a:buNone/>
            </a:pPr>
            <a:endParaRPr dirty="0"/>
          </a:p>
        </p:txBody>
      </p:sp>
    </p:spTree>
    <p:extLst>
      <p:ext uri="{BB962C8B-B14F-4D97-AF65-F5344CB8AC3E}">
        <p14:creationId xmlns:p14="http://schemas.microsoft.com/office/powerpoint/2010/main" val="115383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9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3600"/>
            </a:pPr>
            <a:r>
              <a:rPr lang="en-US" sz="3600" dirty="0"/>
              <a:t>Evaluation and Eligibility for Speech-Language Services in Schools</a:t>
            </a:r>
            <a:endParaRPr sz="3600" b="1" dirty="0">
              <a:latin typeface="Source Sans Pro"/>
              <a:ea typeface="Source Sans Pro"/>
              <a:cs typeface="Source Sans Pro"/>
              <a:sym typeface="Source Sans Pro"/>
            </a:endParaRPr>
          </a:p>
        </p:txBody>
      </p:sp>
      <p:sp>
        <p:nvSpPr>
          <p:cNvPr id="860" name="Google Shape;860;p19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760" indent="-256032">
              <a:lnSpc>
                <a:spcPct val="100000"/>
              </a:lnSpc>
              <a:spcBef>
                <a:spcPts val="0"/>
              </a:spcBef>
              <a:buSzPts val="2800"/>
              <a:buFont typeface="Georgia"/>
              <a:buChar char="•"/>
            </a:pPr>
            <a:r>
              <a:rPr lang="en-US" sz="3200" dirty="0">
                <a:ea typeface="Source Sans Pro"/>
                <a:cs typeface="Source Sans Pro"/>
                <a:sym typeface="Source Sans Pro"/>
              </a:rPr>
              <a:t>Reviews variations in terminology, federal and state regulations, and state, local, and professional guidance for cultural differences, dialect and the impact of poverty</a:t>
            </a:r>
            <a:endParaRPr sz="3200" dirty="0"/>
          </a:p>
          <a:p>
            <a:pPr marL="365760" indent="-256032">
              <a:lnSpc>
                <a:spcPct val="100000"/>
              </a:lnSpc>
              <a:spcBef>
                <a:spcPts val="300"/>
              </a:spcBef>
              <a:buSzPts val="2800"/>
              <a:buFont typeface="Georgia"/>
              <a:buChar char="•"/>
            </a:pPr>
            <a:r>
              <a:rPr lang="en-US" sz="3200" dirty="0">
                <a:ea typeface="Source Sans Pro"/>
                <a:cs typeface="Source Sans Pro"/>
                <a:sym typeface="Source Sans Pro"/>
              </a:rPr>
              <a:t>Examines </a:t>
            </a:r>
            <a:r>
              <a:rPr lang="en-US" sz="3200" dirty="0"/>
              <a:t>e</a:t>
            </a:r>
            <a:r>
              <a:rPr lang="en-US" sz="3200" dirty="0">
                <a:ea typeface="Source Sans Pro"/>
                <a:cs typeface="Source Sans Pro"/>
                <a:sym typeface="Source Sans Pro"/>
              </a:rPr>
              <a:t>valuation requirements and examples of differing state requirements and evidence-based recommendations </a:t>
            </a:r>
            <a:endParaRPr sz="3200" dirty="0">
              <a:ea typeface="Source Sans Pro"/>
              <a:cs typeface="Source Sans Pro"/>
              <a:sym typeface="Source Sans Pro"/>
            </a:endParaRPr>
          </a:p>
          <a:p>
            <a:pPr marL="365760" indent="-256032">
              <a:lnSpc>
                <a:spcPct val="100000"/>
              </a:lnSpc>
              <a:spcBef>
                <a:spcPts val="300"/>
              </a:spcBef>
              <a:buSzPts val="2800"/>
              <a:buFont typeface="Georgia"/>
              <a:buChar char="•"/>
            </a:pPr>
            <a:r>
              <a:rPr lang="en-US" sz="3200" u="sng" dirty="0">
                <a:solidFill>
                  <a:srgbClr val="C00000"/>
                </a:solidFill>
                <a:ea typeface="Source Sans Pro"/>
                <a:cs typeface="Source Sans Pro"/>
                <a:sym typeface="Source Sans Pro"/>
                <a:hlinkClick r:id="rId3">
                  <a:extLst>
                    <a:ext uri="{A12FA001-AC4F-418D-AE19-62706E023703}">
                      <ahyp:hlinkClr xmlns:ahyp="http://schemas.microsoft.com/office/drawing/2018/hyperlinkcolor" val="tx"/>
                    </a:ext>
                  </a:extLst>
                </a:hlinkClick>
              </a:rPr>
              <a:t>(Ireland &amp; Conrad, 2016)</a:t>
            </a:r>
            <a:endParaRPr sz="3200" dirty="0">
              <a:solidFill>
                <a:srgbClr val="C00000"/>
              </a:solidFill>
              <a:ea typeface="Source Sans Pro"/>
              <a:cs typeface="Source Sans Pro"/>
              <a:sym typeface="Source Sans Pro"/>
            </a:endParaRPr>
          </a:p>
        </p:txBody>
      </p:sp>
    </p:spTree>
    <p:extLst>
      <p:ext uri="{BB962C8B-B14F-4D97-AF65-F5344CB8AC3E}">
        <p14:creationId xmlns:p14="http://schemas.microsoft.com/office/powerpoint/2010/main" val="49144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69"/>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sz="4000" b="1" dirty="0">
                <a:latin typeface="Source Sans Pro"/>
                <a:ea typeface="Source Sans Pro"/>
                <a:cs typeface="Source Sans Pro"/>
                <a:sym typeface="Source Sans Pro"/>
              </a:rPr>
              <a:t>Talking EBP</a:t>
            </a:r>
            <a:endParaRPr sz="4000" b="1" dirty="0">
              <a:latin typeface="Source Sans Pro"/>
              <a:ea typeface="Source Sans Pro"/>
              <a:cs typeface="Source Sans Pro"/>
              <a:sym typeface="Source Sans Pro"/>
            </a:endParaRPr>
          </a:p>
        </p:txBody>
      </p:sp>
      <p:sp>
        <p:nvSpPr>
          <p:cNvPr id="685" name="Google Shape;685;p169"/>
          <p:cNvSpPr txBox="1">
            <a:spLocks noGrp="1"/>
          </p:cNvSpPr>
          <p:nvPr>
            <p:ph sz="half" idx="1"/>
          </p:nvPr>
        </p:nvSpPr>
        <p:spPr>
          <a:xfrm>
            <a:off x="1069847" y="2194560"/>
            <a:ext cx="5241011" cy="3977640"/>
          </a:xfrm>
          <a:prstGeom prst="rect">
            <a:avLst/>
          </a:prstGeom>
          <a:noFill/>
          <a:ln>
            <a:noFill/>
          </a:ln>
        </p:spPr>
        <p:txBody>
          <a:bodyPr spcFirstLastPara="1" vert="horz" wrap="square" lIns="91425" tIns="45700" rIns="91425" bIns="45700" rtlCol="0" anchor="t" anchorCtr="0">
            <a:noAutofit/>
          </a:bodyPr>
          <a:lstStyle/>
          <a:p>
            <a:pPr marL="365760" indent="-256032">
              <a:lnSpc>
                <a:spcPct val="100000"/>
              </a:lnSpc>
              <a:spcBef>
                <a:spcPts val="0"/>
              </a:spcBef>
              <a:buSzPts val="2400"/>
              <a:buFont typeface="Georgia"/>
              <a:buChar char="•"/>
            </a:pPr>
            <a:r>
              <a:rPr lang="en-US" sz="3200" u="sng" dirty="0">
                <a:solidFill>
                  <a:schemeClr val="dk1"/>
                </a:solidFill>
                <a:hlinkClick r:id="rId3"/>
              </a:rPr>
              <a:t>Free Newsletter</a:t>
            </a:r>
            <a:endParaRPr sz="2800" dirty="0">
              <a:solidFill>
                <a:schemeClr val="dk1"/>
              </a:solidFill>
            </a:endParaRPr>
          </a:p>
          <a:p>
            <a:pPr marL="365760" indent="-256032">
              <a:lnSpc>
                <a:spcPct val="100000"/>
              </a:lnSpc>
              <a:spcBef>
                <a:spcPts val="300"/>
              </a:spcBef>
              <a:buSzPts val="2400"/>
              <a:buFont typeface="Georgia"/>
              <a:buChar char="•"/>
            </a:pPr>
            <a:r>
              <a:rPr lang="en-US" sz="3200" u="sng" dirty="0">
                <a:solidFill>
                  <a:schemeClr val="dk1"/>
                </a:solidFill>
                <a:ea typeface="Source Sans Pro"/>
                <a:cs typeface="Source Sans Pro"/>
                <a:sym typeface="Source Sans Pro"/>
                <a:hlinkClick r:id="rId3"/>
              </a:rPr>
              <a:t>2x per year</a:t>
            </a:r>
            <a:endParaRPr sz="3200" dirty="0">
              <a:solidFill>
                <a:schemeClr val="dk1"/>
              </a:solidFill>
              <a:ea typeface="Source Sans Pro"/>
              <a:cs typeface="Source Sans Pro"/>
              <a:sym typeface="Source Sans Pro"/>
            </a:endParaRPr>
          </a:p>
          <a:p>
            <a:pPr marL="365760" indent="-103632">
              <a:lnSpc>
                <a:spcPct val="100000"/>
              </a:lnSpc>
              <a:spcBef>
                <a:spcPts val="300"/>
              </a:spcBef>
              <a:buSzPts val="2400"/>
              <a:buNone/>
            </a:pPr>
            <a:endParaRPr sz="3200" dirty="0">
              <a:solidFill>
                <a:schemeClr val="dk1"/>
              </a:solidFill>
              <a:ea typeface="Source Sans Pro"/>
              <a:cs typeface="Source Sans Pro"/>
              <a:sym typeface="Source Sans Pro"/>
            </a:endParaRPr>
          </a:p>
          <a:p>
            <a:pPr marL="566928" indent="-457200">
              <a:lnSpc>
                <a:spcPct val="100000"/>
              </a:lnSpc>
              <a:spcBef>
                <a:spcPts val="300"/>
              </a:spcBef>
              <a:buSzPts val="2400"/>
              <a:buFont typeface="Source Sans Pro"/>
              <a:buAutoNum type="arabicPeriod"/>
            </a:pPr>
            <a:r>
              <a:rPr lang="en-US" sz="3200" dirty="0">
                <a:ea typeface="Source Sans Pro"/>
                <a:cs typeface="Source Sans Pro"/>
                <a:sym typeface="Source Sans Pro"/>
              </a:rPr>
              <a:t>Need to Know</a:t>
            </a:r>
            <a:endParaRPr sz="2800" dirty="0"/>
          </a:p>
          <a:p>
            <a:pPr marL="566928" indent="-457200">
              <a:lnSpc>
                <a:spcPct val="100000"/>
              </a:lnSpc>
              <a:spcBef>
                <a:spcPts val="300"/>
              </a:spcBef>
              <a:buSzPts val="2400"/>
              <a:buFont typeface="Source Sans Pro"/>
              <a:buAutoNum type="arabicPeriod"/>
            </a:pPr>
            <a:r>
              <a:rPr lang="en-US" sz="3200" dirty="0">
                <a:ea typeface="Source Sans Pro"/>
                <a:cs typeface="Source Sans Pro"/>
                <a:sym typeface="Source Sans Pro"/>
              </a:rPr>
              <a:t>Test Your Knowledge</a:t>
            </a:r>
            <a:endParaRPr sz="2800" dirty="0"/>
          </a:p>
          <a:p>
            <a:pPr marL="566928" indent="-457200">
              <a:lnSpc>
                <a:spcPct val="100000"/>
              </a:lnSpc>
              <a:spcBef>
                <a:spcPts val="300"/>
              </a:spcBef>
              <a:buSzPts val="2400"/>
              <a:buFont typeface="Source Sans Pro"/>
              <a:buAutoNum type="arabicPeriod"/>
            </a:pPr>
            <a:r>
              <a:rPr lang="en-US" sz="3200" dirty="0">
                <a:ea typeface="Source Sans Pro"/>
                <a:cs typeface="Source Sans Pro"/>
                <a:sym typeface="Source Sans Pro"/>
              </a:rPr>
              <a:t>Practically Speaking</a:t>
            </a:r>
            <a:endParaRPr sz="2800" dirty="0"/>
          </a:p>
          <a:p>
            <a:pPr marL="566928" indent="-457200">
              <a:lnSpc>
                <a:spcPct val="100000"/>
              </a:lnSpc>
              <a:spcBef>
                <a:spcPts val="300"/>
              </a:spcBef>
              <a:buSzPts val="2400"/>
              <a:buFont typeface="Source Sans Pro"/>
              <a:buAutoNum type="arabicPeriod"/>
            </a:pPr>
            <a:r>
              <a:rPr lang="en-US" sz="3200" dirty="0">
                <a:ea typeface="Source Sans Pro"/>
                <a:cs typeface="Source Sans Pro"/>
                <a:sym typeface="Source Sans Pro"/>
              </a:rPr>
              <a:t>Working with Data</a:t>
            </a:r>
            <a:endParaRPr sz="2800" dirty="0"/>
          </a:p>
          <a:p>
            <a:pPr marL="566928" indent="-457200">
              <a:lnSpc>
                <a:spcPct val="100000"/>
              </a:lnSpc>
              <a:spcBef>
                <a:spcPts val="300"/>
              </a:spcBef>
              <a:buSzPts val="2400"/>
              <a:buFont typeface="Source Sans Pro"/>
              <a:buAutoNum type="arabicPeriod"/>
            </a:pPr>
            <a:r>
              <a:rPr lang="en-US" sz="3200" dirty="0">
                <a:ea typeface="Source Sans Pro"/>
                <a:cs typeface="Source Sans Pro"/>
                <a:sym typeface="Source Sans Pro"/>
              </a:rPr>
              <a:t>More to Explore</a:t>
            </a:r>
            <a:endParaRPr sz="3200" dirty="0">
              <a:ea typeface="Source Sans Pro"/>
              <a:cs typeface="Source Sans Pro"/>
              <a:sym typeface="Source Sans Pro"/>
            </a:endParaRPr>
          </a:p>
        </p:txBody>
      </p:sp>
      <p:pic>
        <p:nvPicPr>
          <p:cNvPr id="686" name="Google Shape;686;p169" descr="Screen Shot 2016-11-02 at 3.05.30 PM.png"/>
          <p:cNvPicPr preferRelativeResize="0">
            <a:picLocks noGrp="1"/>
          </p:cNvPicPr>
          <p:nvPr>
            <p:ph sz="half" idx="2"/>
          </p:nvPr>
        </p:nvPicPr>
        <p:blipFill rotWithShape="1">
          <a:blip r:embed="rId4">
            <a:alphaModFix/>
          </a:blip>
          <a:srcRect l="34904" t="16931" r="34805" b="19218"/>
          <a:stretch/>
        </p:blipFill>
        <p:spPr>
          <a:xfrm>
            <a:off x="6949440" y="685800"/>
            <a:ext cx="4983480" cy="5943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4443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64ca6e59a9_5_2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Research on Evaluation and Bias</a:t>
            </a:r>
            <a:endParaRPr/>
          </a:p>
        </p:txBody>
      </p:sp>
      <p:sp>
        <p:nvSpPr>
          <p:cNvPr id="195" name="Google Shape;195;g64ca6e59a9_5_2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r>
              <a:rPr lang="en-US" sz="3200" dirty="0">
                <a:hlinkClick r:id="rId3" tooltip="Eligibility Criteria for Language Impairment"/>
              </a:rPr>
              <a:t>Eligibility Criteria for Language Impairment</a:t>
            </a:r>
            <a:r>
              <a:rPr lang="en-US" sz="3200" dirty="0"/>
              <a:t>:  Is the Low End of Normal Always Appropriate? (Spaulding, T., </a:t>
            </a:r>
            <a:r>
              <a:rPr lang="en-US" sz="3200" dirty="0" err="1"/>
              <a:t>Plante</a:t>
            </a:r>
            <a:r>
              <a:rPr lang="en-US" sz="3200" dirty="0"/>
              <a:t>, E., </a:t>
            </a:r>
            <a:r>
              <a:rPr lang="en-US" sz="3200" dirty="0" err="1"/>
              <a:t>Farinella</a:t>
            </a:r>
            <a:r>
              <a:rPr lang="en-US" sz="3200" dirty="0"/>
              <a:t>, K., 2006)</a:t>
            </a:r>
          </a:p>
          <a:p>
            <a:endParaRPr lang="en-US" sz="3200" dirty="0">
              <a:solidFill>
                <a:srgbClr val="980000"/>
              </a:solidFill>
            </a:endParaRPr>
          </a:p>
          <a:p>
            <a:r>
              <a:rPr lang="en-US" sz="3200" dirty="0">
                <a:hlinkClick r:id="rId4" tooltip="Factors Influencing the Selection of Standardized Tests for the Diagnosis of Specific Language Impairment"/>
              </a:rPr>
              <a:t>Factors Influencing the Selection of Standardized Tests for the Diagnosis of Specific Language Impairment</a:t>
            </a:r>
            <a:r>
              <a:rPr lang="en-US" sz="3200" dirty="0"/>
              <a:t> (Betz et. al, 2013)</a:t>
            </a:r>
          </a:p>
          <a:p>
            <a:pPr marL="0" indent="0">
              <a:lnSpc>
                <a:spcPct val="120000"/>
              </a:lnSpc>
              <a:buNone/>
            </a:pPr>
            <a:endParaRPr lang="en-US" sz="2800" dirty="0"/>
          </a:p>
        </p:txBody>
      </p:sp>
    </p:spTree>
    <p:extLst>
      <p:ext uri="{BB962C8B-B14F-4D97-AF65-F5344CB8AC3E}">
        <p14:creationId xmlns:p14="http://schemas.microsoft.com/office/powerpoint/2010/main" val="415219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160" y="1615440"/>
            <a:ext cx="9631680" cy="4099560"/>
          </a:xfrm>
        </p:spPr>
        <p:txBody>
          <a:bodyPr>
            <a:normAutofit fontScale="90000"/>
          </a:bodyPr>
          <a:lstStyle/>
          <a:p>
            <a:pPr algn="r" eaLnBrk="1" hangingPunct="1">
              <a:lnSpc>
                <a:spcPct val="150000"/>
              </a:lnSpc>
              <a:defRPr/>
            </a:pPr>
            <a:r>
              <a:rPr lang="ja-JP" altLang="en-US" sz="3100" b="0" dirty="0">
                <a:latin typeface="+mn-lt"/>
              </a:rPr>
              <a:t>“</a:t>
            </a:r>
            <a:r>
              <a:rPr lang="en-US" sz="3100" b="0" dirty="0">
                <a:latin typeface="+mn-lt"/>
              </a:rPr>
              <a:t>Perhaps the most discouraging finding of this study was the lack of correlation between frequency of test use and test accuracy…assuming the ideal goal for diagnosis is 100% correct classification of children, accuracy levels should correlate with frequency of test use.</a:t>
            </a:r>
            <a:r>
              <a:rPr lang="ja-JP" altLang="en-US" sz="3100" b="0" dirty="0">
                <a:latin typeface="+mn-lt"/>
              </a:rPr>
              <a:t>”</a:t>
            </a:r>
            <a:br>
              <a:rPr lang="en-US" sz="4000" dirty="0">
                <a:latin typeface="+mn-lt"/>
              </a:rPr>
            </a:br>
            <a:r>
              <a:rPr lang="en-US" sz="3600" b="0" dirty="0">
                <a:latin typeface="+mn-lt"/>
              </a:rPr>
              <a:t>Betz, Eickhoff, &amp; Sullivan, 2013</a:t>
            </a:r>
            <a:endParaRPr lang="en-US" sz="4000" dirty="0">
              <a:latin typeface="+mn-lt"/>
            </a:endParaRPr>
          </a:p>
        </p:txBody>
      </p:sp>
    </p:spTree>
    <p:extLst>
      <p:ext uri="{BB962C8B-B14F-4D97-AF65-F5344CB8AC3E}">
        <p14:creationId xmlns:p14="http://schemas.microsoft.com/office/powerpoint/2010/main" val="229232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64ca6e59a9_5_35"/>
          <p:cNvSpPr txBox="1">
            <a:spLocks noGrp="1"/>
          </p:cNvSpPr>
          <p:nvPr>
            <p:ph type="title"/>
          </p:nvPr>
        </p:nvSpPr>
        <p:spPr>
          <a:xfrm>
            <a:off x="1069848" y="919347"/>
            <a:ext cx="10058400" cy="1609344"/>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Cultural and Linguistic Differences and Research on Poverty</a:t>
            </a:r>
            <a:endParaRPr dirty="0"/>
          </a:p>
        </p:txBody>
      </p:sp>
      <p:sp>
        <p:nvSpPr>
          <p:cNvPr id="201" name="Google Shape;201;g64ca6e59a9_5_35"/>
          <p:cNvSpPr txBox="1">
            <a:spLocks noGrp="1"/>
          </p:cNvSpPr>
          <p:nvPr>
            <p:ph idx="1"/>
          </p:nvPr>
        </p:nvSpPr>
        <p:spPr>
          <a:xfrm>
            <a:off x="764498" y="3043003"/>
            <a:ext cx="10363750" cy="3129197"/>
          </a:xfrm>
          <a:prstGeom prst="rect">
            <a:avLst/>
          </a:prstGeom>
          <a:noFill/>
          <a:ln>
            <a:noFill/>
          </a:ln>
        </p:spPr>
        <p:txBody>
          <a:bodyPr spcFirstLastPara="1" vert="horz" wrap="square" lIns="91425" tIns="45700" rIns="91425" bIns="45700" rtlCol="0" anchor="t" anchorCtr="0">
            <a:noAutofit/>
          </a:bodyPr>
          <a:lstStyle/>
          <a:p>
            <a:pPr>
              <a:lnSpc>
                <a:spcPct val="120000"/>
              </a:lnSpc>
              <a:spcBef>
                <a:spcPts val="0"/>
              </a:spcBef>
              <a:buSzPts val="3600"/>
            </a:pPr>
            <a:r>
              <a:rPr lang="en-US" sz="2800" dirty="0"/>
              <a:t>A Decade of Disproportionality: A State-Level Analysis of African American Students Enrolled in the Primary Disability Category of Speech or Language Impairment </a:t>
            </a:r>
            <a:r>
              <a:rPr lang="en-US" sz="2800" dirty="0">
                <a:hlinkClick r:id="rId3"/>
              </a:rPr>
              <a:t>(Robinson &amp; Norton, 2019)</a:t>
            </a:r>
            <a:endParaRPr lang="en-US" sz="2800" dirty="0">
              <a:solidFill>
                <a:schemeClr val="dk1"/>
              </a:solidFill>
            </a:endParaRPr>
          </a:p>
        </p:txBody>
      </p:sp>
    </p:spTree>
    <p:extLst>
      <p:ext uri="{BB962C8B-B14F-4D97-AF65-F5344CB8AC3E}">
        <p14:creationId xmlns:p14="http://schemas.microsoft.com/office/powerpoint/2010/main" val="263295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64ca6e59a9_5_3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CLD and Poverty Research </a:t>
            </a:r>
            <a:endParaRPr/>
          </a:p>
        </p:txBody>
      </p:sp>
      <p:sp>
        <p:nvSpPr>
          <p:cNvPr id="201" name="Google Shape;201;g64ca6e59a9_5_35"/>
          <p:cNvSpPr txBox="1">
            <a:spLocks noGrp="1"/>
          </p:cNvSpPr>
          <p:nvPr>
            <p:ph idx="1"/>
          </p:nvPr>
        </p:nvSpPr>
        <p:spPr>
          <a:xfrm>
            <a:off x="764498" y="1888761"/>
            <a:ext cx="10363750" cy="4283439"/>
          </a:xfrm>
          <a:prstGeom prst="rect">
            <a:avLst/>
          </a:prstGeom>
          <a:noFill/>
          <a:ln>
            <a:noFill/>
          </a:ln>
        </p:spPr>
        <p:txBody>
          <a:bodyPr spcFirstLastPara="1" vert="horz" wrap="square" lIns="91425" tIns="45700" rIns="91425" bIns="45700" rtlCol="0" anchor="t" anchorCtr="0">
            <a:noAutofit/>
          </a:bodyPr>
          <a:lstStyle/>
          <a:p>
            <a:pPr>
              <a:lnSpc>
                <a:spcPct val="120000"/>
              </a:lnSpc>
              <a:spcBef>
                <a:spcPts val="0"/>
              </a:spcBef>
              <a:buSzPts val="3600"/>
            </a:pPr>
            <a:r>
              <a:rPr lang="en-US" sz="2800" dirty="0"/>
              <a:t>Understanding English Language Variation in U.S. Schools (Multicultural Education Series) </a:t>
            </a:r>
            <a:r>
              <a:rPr lang="en-US" sz="2800" dirty="0">
                <a:solidFill>
                  <a:schemeClr val="dk1"/>
                </a:solidFill>
              </a:rPr>
              <a:t> </a:t>
            </a:r>
            <a:r>
              <a:rPr lang="en-US" sz="2400" dirty="0">
                <a:solidFill>
                  <a:schemeClr val="dk1"/>
                </a:solidFill>
                <a:hlinkClick r:id="rId3"/>
              </a:rPr>
              <a:t>(Charity &amp; Mallinson, 2011) </a:t>
            </a:r>
            <a:endParaRPr lang="en-US" sz="2400" dirty="0">
              <a:solidFill>
                <a:schemeClr val="dk1"/>
              </a:solidFill>
            </a:endParaRPr>
          </a:p>
          <a:p>
            <a:pPr>
              <a:lnSpc>
                <a:spcPct val="120000"/>
              </a:lnSpc>
              <a:spcBef>
                <a:spcPts val="0"/>
              </a:spcBef>
              <a:buSzPts val="3600"/>
            </a:pPr>
            <a:endParaRPr sz="2400" dirty="0"/>
          </a:p>
          <a:p>
            <a:pPr>
              <a:lnSpc>
                <a:spcPct val="120000"/>
              </a:lnSpc>
              <a:spcBef>
                <a:spcPts val="0"/>
              </a:spcBef>
              <a:buSzPts val="3600"/>
            </a:pPr>
            <a:r>
              <a:rPr lang="en-US" sz="2800" dirty="0"/>
              <a:t>The Assessment of Culturally and Linguistically Diverse Populations: a fifty year dilemma: What progress has been made, what issues remain? </a:t>
            </a:r>
            <a:r>
              <a:rPr lang="en-US" sz="2800" dirty="0">
                <a:hlinkClick r:id="rId4"/>
              </a:rPr>
              <a:t>(Ortiz)</a:t>
            </a:r>
            <a:endParaRPr dirty="0"/>
          </a:p>
        </p:txBody>
      </p:sp>
    </p:spTree>
    <p:extLst>
      <p:ext uri="{BB962C8B-B14F-4D97-AF65-F5344CB8AC3E}">
        <p14:creationId xmlns:p14="http://schemas.microsoft.com/office/powerpoint/2010/main" val="213644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64ca6e59a9_5_2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Updates from Speech Sound Disorders Research </a:t>
            </a:r>
            <a:endParaRPr dirty="0"/>
          </a:p>
        </p:txBody>
      </p:sp>
      <p:sp>
        <p:nvSpPr>
          <p:cNvPr id="207" name="Google Shape;207;g64ca6e59a9_5_2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a:lnSpc>
                <a:spcPct val="120000"/>
              </a:lnSpc>
              <a:spcBef>
                <a:spcPts val="0"/>
              </a:spcBef>
            </a:pPr>
            <a:endParaRPr sz="1600" dirty="0">
              <a:solidFill>
                <a:schemeClr val="dk1"/>
              </a:solidFill>
              <a:latin typeface="Times New Roman"/>
              <a:ea typeface="Times New Roman"/>
              <a:cs typeface="Times New Roman"/>
              <a:sym typeface="Times New Roman"/>
            </a:endParaRPr>
          </a:p>
          <a:p>
            <a:pPr marL="520700" indent="-571500">
              <a:lnSpc>
                <a:spcPct val="120000"/>
              </a:lnSpc>
              <a:spcBef>
                <a:spcPts val="0"/>
              </a:spcBef>
              <a:buSzPts val="3600"/>
            </a:pPr>
            <a:r>
              <a:rPr lang="en-US" sz="2800" dirty="0">
                <a:latin typeface="+mj-lt"/>
              </a:rPr>
              <a:t>Children's Consonant Acquisition in 27 Languages: A Cross-Linguistic Review</a:t>
            </a:r>
            <a:r>
              <a:rPr lang="en-US" sz="2800" dirty="0">
                <a:solidFill>
                  <a:schemeClr val="dk1"/>
                </a:solidFill>
                <a:latin typeface="+mj-lt"/>
              </a:rPr>
              <a:t>(McLeod &amp; Crowe, 2018)</a:t>
            </a:r>
          </a:p>
          <a:p>
            <a:pPr marL="0" indent="0">
              <a:lnSpc>
                <a:spcPct val="120000"/>
              </a:lnSpc>
              <a:spcBef>
                <a:spcPts val="0"/>
              </a:spcBef>
              <a:buSzPts val="3600"/>
              <a:buNone/>
            </a:pPr>
            <a:endParaRPr lang="en-US" sz="2800" dirty="0">
              <a:solidFill>
                <a:schemeClr val="dk1"/>
              </a:solidFill>
              <a:latin typeface="+mj-lt"/>
            </a:endParaRPr>
          </a:p>
          <a:p>
            <a:pPr marL="520700" indent="-571500">
              <a:lnSpc>
                <a:spcPct val="120000"/>
              </a:lnSpc>
              <a:spcBef>
                <a:spcPts val="0"/>
              </a:spcBef>
              <a:buSzPts val="3600"/>
            </a:pPr>
            <a:r>
              <a:rPr lang="en-US" sz="2800" dirty="0">
                <a:latin typeface="+mj-lt"/>
              </a:rPr>
              <a:t>Informed SLP: </a:t>
            </a:r>
            <a:r>
              <a:rPr lang="en-US" sz="2800" u="sng" dirty="0">
                <a:solidFill>
                  <a:schemeClr val="hlink"/>
                </a:solidFill>
                <a:highlight>
                  <a:srgbClr val="FFFFFF"/>
                </a:highlight>
                <a:uFill>
                  <a:noFill/>
                </a:uFill>
                <a:latin typeface="+mj-lt"/>
                <a:ea typeface="Arial"/>
                <a:cs typeface="Arial"/>
                <a:sym typeface="Arial"/>
                <a:hlinkClick r:id="rId3"/>
              </a:rPr>
              <a:t>“That one time a journal article on speech sounds broke the SLP internet” (review and </a:t>
            </a:r>
            <a:r>
              <a:rPr lang="en-US" sz="2800" dirty="0">
                <a:solidFill>
                  <a:schemeClr val="hlink"/>
                </a:solidFill>
                <a:highlight>
                  <a:srgbClr val="FFFFFF"/>
                </a:highlight>
                <a:uFill>
                  <a:noFill/>
                </a:uFill>
                <a:latin typeface="+mj-lt"/>
                <a:ea typeface="Arial"/>
                <a:cs typeface="Arial"/>
                <a:sym typeface="Arial"/>
                <a:hlinkClick r:id="rId3"/>
              </a:rPr>
              <a:t>blog post</a:t>
            </a:r>
            <a:r>
              <a:rPr lang="en-US" sz="2800" dirty="0">
                <a:solidFill>
                  <a:schemeClr val="hlink"/>
                </a:solidFill>
                <a:highlight>
                  <a:srgbClr val="FFFFFF"/>
                </a:highlight>
                <a:uFill>
                  <a:noFill/>
                </a:uFill>
                <a:latin typeface="+mj-lt"/>
                <a:ea typeface="Arial"/>
                <a:cs typeface="Arial"/>
                <a:sym typeface="Arial"/>
              </a:rPr>
              <a:t>)</a:t>
            </a:r>
            <a:endParaRPr sz="2800" dirty="0">
              <a:latin typeface="+mj-lt"/>
            </a:endParaRPr>
          </a:p>
          <a:p>
            <a:pPr marL="914400" indent="0">
              <a:lnSpc>
                <a:spcPct val="115000"/>
              </a:lnSpc>
              <a:spcBef>
                <a:spcPts val="1800"/>
              </a:spcBef>
              <a:buNone/>
            </a:pPr>
            <a:endParaRPr sz="3600" dirty="0"/>
          </a:p>
          <a:p>
            <a:pPr marL="457200" indent="0">
              <a:lnSpc>
                <a:spcPct val="120000"/>
              </a:lnSpc>
              <a:spcBef>
                <a:spcPts val="400"/>
              </a:spcBef>
              <a:buNone/>
            </a:pPr>
            <a:endParaRPr sz="1800" dirty="0">
              <a:latin typeface="Times New Roman"/>
              <a:ea typeface="Times New Roman"/>
              <a:cs typeface="Times New Roman"/>
              <a:sym typeface="Times New Roman"/>
            </a:endParaRPr>
          </a:p>
          <a:p>
            <a:pPr marL="457200">
              <a:lnSpc>
                <a:spcPct val="100000"/>
              </a:lnSpc>
              <a:spcBef>
                <a:spcPts val="300"/>
              </a:spcBef>
              <a:buClr>
                <a:schemeClr val="accent3"/>
              </a:buClr>
              <a:buSzPts val="2800"/>
              <a:buNone/>
            </a:pPr>
            <a:endParaRPr sz="1800" dirty="0"/>
          </a:p>
        </p:txBody>
      </p:sp>
    </p:spTree>
    <p:extLst>
      <p:ext uri="{BB962C8B-B14F-4D97-AF65-F5344CB8AC3E}">
        <p14:creationId xmlns:p14="http://schemas.microsoft.com/office/powerpoint/2010/main" val="406445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64ca6e59a9_5_3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Research on Language</a:t>
            </a:r>
            <a:endParaRPr/>
          </a:p>
        </p:txBody>
      </p:sp>
      <p:sp>
        <p:nvSpPr>
          <p:cNvPr id="219" name="Google Shape;219;g64ca6e59a9_5_30"/>
          <p:cNvSpPr txBox="1">
            <a:spLocks noGrp="1"/>
          </p:cNvSpPr>
          <p:nvPr>
            <p:ph idx="1"/>
          </p:nvPr>
        </p:nvSpPr>
        <p:spPr>
          <a:xfrm>
            <a:off x="1069848" y="2121408"/>
            <a:ext cx="10058400" cy="4416552"/>
          </a:xfrm>
          <a:prstGeom prst="rect">
            <a:avLst/>
          </a:prstGeom>
          <a:noFill/>
          <a:ln>
            <a:noFill/>
          </a:ln>
        </p:spPr>
        <p:txBody>
          <a:bodyPr spcFirstLastPara="1" vert="horz" wrap="square" lIns="91425" tIns="45700" rIns="91425" bIns="45700" rtlCol="0" anchor="t" anchorCtr="0">
            <a:noAutofit/>
          </a:bodyPr>
          <a:lstStyle/>
          <a:p>
            <a:pPr marL="381000" indent="-342900">
              <a:lnSpc>
                <a:spcPct val="120000"/>
              </a:lnSpc>
              <a:spcBef>
                <a:spcPts val="0"/>
              </a:spcBef>
              <a:buSzPts val="3000"/>
            </a:pPr>
            <a:r>
              <a:rPr lang="en-US" sz="2800" dirty="0">
                <a:hlinkClick r:id="rId3" tooltip="Establishing Language Benchmarks for Children With Typically Developing Language and Children With Language Impairment"/>
              </a:rPr>
              <a:t>Establishing Language Benchmarks for Children With Typically Developing Language and Children With Language Impairment</a:t>
            </a:r>
            <a:r>
              <a:rPr lang="en-US" sz="2800" dirty="0"/>
              <a:t> </a:t>
            </a:r>
            <a:r>
              <a:rPr lang="en-US" sz="2800" dirty="0">
                <a:solidFill>
                  <a:schemeClr val="dk1"/>
                </a:solidFill>
              </a:rPr>
              <a:t>(Schmitt </a:t>
            </a:r>
            <a:r>
              <a:rPr lang="en-US" sz="2800" dirty="0" err="1">
                <a:solidFill>
                  <a:schemeClr val="dk1"/>
                </a:solidFill>
              </a:rPr>
              <a:t>et.al</a:t>
            </a:r>
            <a:r>
              <a:rPr lang="en-US" sz="2800" dirty="0">
                <a:solidFill>
                  <a:schemeClr val="dk1"/>
                </a:solidFill>
              </a:rPr>
              <a:t>., 2017)</a:t>
            </a:r>
          </a:p>
          <a:p>
            <a:pPr marL="381000" indent="-342900">
              <a:lnSpc>
                <a:spcPct val="120000"/>
              </a:lnSpc>
              <a:spcBef>
                <a:spcPts val="0"/>
              </a:spcBef>
              <a:buSzPts val="3000"/>
            </a:pPr>
            <a:r>
              <a:rPr lang="en-US" sz="2800" dirty="0">
                <a:hlinkClick r:id="rId4" tooltip="Language Sampling Considerations for AAE Speakers: A Patterns- and Systems-Based Approach"/>
              </a:rPr>
              <a:t>Language Sampling Considerations for AAE Speakers: A Patterns- and Systems-Based Approach</a:t>
            </a:r>
            <a:r>
              <a:rPr lang="en-US" sz="2800" dirty="0">
                <a:solidFill>
                  <a:schemeClr val="dk1"/>
                </a:solidFill>
              </a:rPr>
              <a:t>(Johnson &amp; Koonce, 2018)</a:t>
            </a:r>
            <a:endParaRPr sz="2800" dirty="0">
              <a:solidFill>
                <a:schemeClr val="dk1"/>
              </a:solidFill>
            </a:endParaRPr>
          </a:p>
          <a:p>
            <a:pPr marL="457200" indent="0">
              <a:lnSpc>
                <a:spcPct val="120000"/>
              </a:lnSpc>
              <a:spcBef>
                <a:spcPts val="0"/>
              </a:spcBef>
              <a:buNone/>
            </a:pPr>
            <a:endParaRPr sz="1800" dirty="0">
              <a:solidFill>
                <a:schemeClr val="dk1"/>
              </a:solidFill>
            </a:endParaRPr>
          </a:p>
          <a:p>
            <a:pPr marL="457200">
              <a:lnSpc>
                <a:spcPct val="100000"/>
              </a:lnSpc>
              <a:spcBef>
                <a:spcPts val="300"/>
              </a:spcBef>
              <a:buClr>
                <a:schemeClr val="accent3"/>
              </a:buClr>
              <a:buSzPts val="2800"/>
              <a:buNone/>
            </a:pPr>
            <a:endParaRPr sz="1800" dirty="0"/>
          </a:p>
        </p:txBody>
      </p:sp>
    </p:spTree>
    <p:extLst>
      <p:ext uri="{BB962C8B-B14F-4D97-AF65-F5344CB8AC3E}">
        <p14:creationId xmlns:p14="http://schemas.microsoft.com/office/powerpoint/2010/main" val="283831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406664e50_0_3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More Research on Language</a:t>
            </a:r>
            <a:endParaRPr dirty="0"/>
          </a:p>
        </p:txBody>
      </p:sp>
      <p:sp>
        <p:nvSpPr>
          <p:cNvPr id="213" name="Google Shape;213;g7406664e50_0_3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2800" dirty="0">
                <a:hlinkClick r:id="rId3" tooltip="Moving Beyond Mean Length of Utterance: Analyzing Language Samples to Identify Intervention Targets"/>
              </a:rPr>
              <a:t>Moving Beyond Mean Length of Utterance: Analyzing Language Samples to Identify Intervention Targets</a:t>
            </a:r>
            <a:r>
              <a:rPr lang="en-US" sz="2800" dirty="0"/>
              <a:t> (</a:t>
            </a:r>
            <a:r>
              <a:rPr lang="en-US" sz="2800" dirty="0" err="1">
                <a:solidFill>
                  <a:schemeClr val="dk1"/>
                </a:solidFill>
              </a:rPr>
              <a:t>Pavelko</a:t>
            </a:r>
            <a:r>
              <a:rPr lang="en-US" sz="2800" dirty="0">
                <a:solidFill>
                  <a:schemeClr val="dk1"/>
                </a:solidFill>
              </a:rPr>
              <a:t>, &amp; </a:t>
            </a:r>
            <a:r>
              <a:rPr lang="en-US" sz="2800" dirty="0" err="1">
                <a:solidFill>
                  <a:schemeClr val="dk1"/>
                </a:solidFill>
              </a:rPr>
              <a:t>Bambinelli</a:t>
            </a:r>
            <a:r>
              <a:rPr lang="en-US" sz="2800" dirty="0">
                <a:solidFill>
                  <a:schemeClr val="dk1"/>
                </a:solidFill>
              </a:rPr>
              <a:t>, 2018)</a:t>
            </a:r>
          </a:p>
          <a:p>
            <a:pPr marL="457200" indent="-406400">
              <a:lnSpc>
                <a:spcPct val="100000"/>
              </a:lnSpc>
              <a:spcBef>
                <a:spcPts val="300"/>
              </a:spcBef>
              <a:buSzPts val="2800"/>
              <a:buFont typeface="Georgia"/>
              <a:buChar char="•"/>
            </a:pPr>
            <a:r>
              <a:rPr lang="en-US" sz="2800" dirty="0">
                <a:hlinkClick r:id="rId4"/>
              </a:rPr>
              <a:t>Using Language Sample Analysis to Assess Pragmatic Skills in School-Age Children and Adolescents</a:t>
            </a:r>
            <a:r>
              <a:rPr lang="en-US" sz="2800" dirty="0"/>
              <a:t> (</a:t>
            </a:r>
            <a:r>
              <a:rPr lang="en-US" sz="2800" dirty="0" err="1"/>
              <a:t>Timler</a:t>
            </a:r>
            <a:r>
              <a:rPr lang="en-US" sz="2800" dirty="0"/>
              <a:t> 2018)</a:t>
            </a:r>
          </a:p>
          <a:p>
            <a:pPr marL="731520" lvl="1" indent="-406400">
              <a:lnSpc>
                <a:spcPct val="100000"/>
              </a:lnSpc>
              <a:spcBef>
                <a:spcPts val="300"/>
              </a:spcBef>
              <a:buSzPts val="2800"/>
              <a:buFont typeface="Georgia"/>
              <a:buChar char="•"/>
            </a:pPr>
            <a:r>
              <a:rPr lang="en-US" sz="2600" dirty="0"/>
              <a:t>Includes diagnostic criteria for social pragmatic communication disorder</a:t>
            </a:r>
            <a:endParaRPr sz="2600" dirty="0"/>
          </a:p>
          <a:p>
            <a:pPr marL="731520" lvl="1" indent="-406400">
              <a:lnSpc>
                <a:spcPct val="100000"/>
              </a:lnSpc>
              <a:spcBef>
                <a:spcPts val="300"/>
              </a:spcBef>
              <a:buSzPts val="2800"/>
              <a:buFont typeface="Georgia"/>
              <a:buChar char="•"/>
            </a:pPr>
            <a:r>
              <a:rPr lang="en-US" sz="2600" dirty="0"/>
              <a:t>Strategies for language sample collection and analysis</a:t>
            </a:r>
            <a:endParaRPr sz="2600" u="sng" dirty="0">
              <a:solidFill>
                <a:schemeClr val="hlink"/>
              </a:solidFill>
              <a:hlinkClick r:id="rId4"/>
            </a:endParaRPr>
          </a:p>
        </p:txBody>
      </p:sp>
    </p:spTree>
    <p:extLst>
      <p:ext uri="{BB962C8B-B14F-4D97-AF65-F5344CB8AC3E}">
        <p14:creationId xmlns:p14="http://schemas.microsoft.com/office/powerpoint/2010/main" val="10259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BC76-7C6D-EB48-BEB1-6F6A9655DFD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CE9259F-8524-4A49-955B-BF476E316DE8}"/>
              </a:ext>
            </a:extLst>
          </p:cNvPr>
          <p:cNvSpPr>
            <a:spLocks noGrp="1"/>
          </p:cNvSpPr>
          <p:nvPr>
            <p:ph idx="1"/>
          </p:nvPr>
        </p:nvSpPr>
        <p:spPr/>
        <p:txBody>
          <a:bodyPr>
            <a:normAutofit fontScale="92500" lnSpcReduction="10000"/>
          </a:bodyPr>
          <a:lstStyle/>
          <a:p>
            <a:pPr marL="0" indent="0">
              <a:buNone/>
            </a:pPr>
            <a:r>
              <a:rPr lang="en-US" sz="3200" b="1" dirty="0"/>
              <a:t>Financial:</a:t>
            </a:r>
          </a:p>
          <a:p>
            <a:r>
              <a:rPr lang="en-US" sz="3200" dirty="0"/>
              <a:t>Perry Flynn and Marie Ireland are ASHA BOD Members who receive financial support</a:t>
            </a:r>
          </a:p>
          <a:p>
            <a:r>
              <a:rPr lang="en-US" sz="3200" dirty="0"/>
              <a:t>Some presenters receive financial support to attend the ASHA convention as part of their SEA employment</a:t>
            </a:r>
          </a:p>
          <a:p>
            <a:pPr marL="0" indent="0">
              <a:buNone/>
            </a:pPr>
            <a:r>
              <a:rPr lang="en-US" sz="3200" b="1" dirty="0"/>
              <a:t>Nonfinancial:</a:t>
            </a:r>
          </a:p>
          <a:p>
            <a:r>
              <a:rPr lang="en-US" sz="3200" dirty="0"/>
              <a:t>Presenters have professional affiliations as SEA specialist and SEACDC board member</a:t>
            </a:r>
          </a:p>
          <a:p>
            <a:endParaRPr lang="en-US" dirty="0"/>
          </a:p>
        </p:txBody>
      </p:sp>
    </p:spTree>
    <p:extLst>
      <p:ext uri="{BB962C8B-B14F-4D97-AF65-F5344CB8AC3E}">
        <p14:creationId xmlns:p14="http://schemas.microsoft.com/office/powerpoint/2010/main" val="402260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4"/>
          <p:cNvSpPr txBox="1">
            <a:spLocks noGrp="1"/>
          </p:cNvSpPr>
          <p:nvPr>
            <p:ph type="title"/>
          </p:nvPr>
        </p:nvSpPr>
        <p:spPr>
          <a:xfrm>
            <a:off x="0" y="484632"/>
            <a:ext cx="11128248" cy="1609344"/>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sz="4400" dirty="0"/>
              <a:t>Medical vs. Educational Models</a:t>
            </a:r>
            <a:endParaRPr sz="4400" dirty="0"/>
          </a:p>
        </p:txBody>
      </p:sp>
      <p:sp>
        <p:nvSpPr>
          <p:cNvPr id="226" name="Google Shape;226;p104"/>
          <p:cNvSpPr txBox="1">
            <a:spLocks noGrp="1"/>
          </p:cNvSpPr>
          <p:nvPr>
            <p:ph idx="1"/>
          </p:nvPr>
        </p:nvSpPr>
        <p:spPr>
          <a:xfrm>
            <a:off x="794479" y="2121408"/>
            <a:ext cx="7137941" cy="4050792"/>
          </a:xfrm>
          <a:prstGeom prst="rect">
            <a:avLst/>
          </a:prstGeom>
          <a:noFill/>
          <a:ln>
            <a:noFill/>
          </a:ln>
        </p:spPr>
        <p:txBody>
          <a:bodyPr spcFirstLastPara="1" vert="horz" wrap="square" lIns="91425" tIns="45700" rIns="91425" bIns="45700" rtlCol="0" anchor="t" anchorCtr="0">
            <a:noAutofit/>
          </a:bodyPr>
          <a:lstStyle/>
          <a:p>
            <a:pPr marL="365760" indent="-256032">
              <a:spcBef>
                <a:spcPts val="0"/>
              </a:spcBef>
              <a:buSzPts val="3200"/>
              <a:buFont typeface="Source Sans Pro"/>
              <a:buChar char="•"/>
            </a:pPr>
            <a:r>
              <a:rPr lang="en-US" sz="3600" dirty="0"/>
              <a:t>Discuss differing requirements </a:t>
            </a:r>
            <a:endParaRPr sz="3600" dirty="0"/>
          </a:p>
          <a:p>
            <a:pPr marL="365760" indent="-256032">
              <a:spcBef>
                <a:spcPts val="300"/>
              </a:spcBef>
              <a:buSzPts val="3200"/>
              <a:buFont typeface="Source Sans Pro"/>
              <a:buChar char="•"/>
            </a:pPr>
            <a:r>
              <a:rPr lang="en-US" sz="3600" dirty="0"/>
              <a:t>Educational impact and need for specially designed instruction should be considered in school settings</a:t>
            </a:r>
          </a:p>
          <a:p>
            <a:pPr marL="365760" indent="-256032">
              <a:buSzPts val="3200"/>
              <a:buFont typeface="Source Sans Pro"/>
              <a:buChar char="•"/>
            </a:pPr>
            <a:r>
              <a:rPr lang="en-US" sz="3600" dirty="0"/>
              <a:t>Guidance available from a few states</a:t>
            </a:r>
            <a:endParaRPr sz="3600" dirty="0">
              <a:latin typeface="Source Sans Pro"/>
              <a:ea typeface="Source Sans Pro"/>
              <a:cs typeface="Source Sans Pro"/>
              <a:sym typeface="Source Sans Pro"/>
            </a:endParaRPr>
          </a:p>
          <a:p>
            <a:pPr marL="365760" indent="-129032">
              <a:spcBef>
                <a:spcPts val="300"/>
              </a:spcBef>
              <a:buClr>
                <a:schemeClr val="accent3"/>
              </a:buClr>
              <a:buSzPts val="2000"/>
              <a:buNone/>
            </a:pPr>
            <a:endParaRPr sz="2000" dirty="0">
              <a:solidFill>
                <a:schemeClr val="dk1"/>
              </a:solidFill>
              <a:latin typeface="Source Sans Pro"/>
              <a:ea typeface="Source Sans Pro"/>
              <a:cs typeface="Source Sans Pro"/>
              <a:sym typeface="Source Sans Pro"/>
            </a:endParaRPr>
          </a:p>
        </p:txBody>
      </p:sp>
      <p:pic>
        <p:nvPicPr>
          <p:cNvPr id="227" name="Google Shape;227;p104"/>
          <p:cNvPicPr preferRelativeResize="0">
            <a:picLocks noGrp="1"/>
          </p:cNvPicPr>
          <p:nvPr>
            <p:ph sz="half" idx="4294967295"/>
          </p:nvPr>
        </p:nvPicPr>
        <p:blipFill rotWithShape="1">
          <a:blip r:embed="rId3">
            <a:alphaModFix/>
          </a:blip>
          <a:srcRect/>
          <a:stretch/>
        </p:blipFill>
        <p:spPr>
          <a:xfrm>
            <a:off x="9098281" y="1440180"/>
            <a:ext cx="2773680" cy="5179758"/>
          </a:xfrm>
          <a:prstGeom prst="rect">
            <a:avLst/>
          </a:prstGeom>
          <a:solidFill>
            <a:srgbClr val="ECECEC"/>
          </a:solidFill>
          <a:ln w="76200" cap="sq" cmpd="sng">
            <a:solidFill>
              <a:srgbClr val="C00000"/>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14871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Professional Development Resources from States</a:t>
            </a:r>
            <a:endParaRPr dirty="0"/>
          </a:p>
        </p:txBody>
      </p:sp>
      <p:sp>
        <p:nvSpPr>
          <p:cNvPr id="233" name="Google Shape;233;p10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a:lnSpc>
                <a:spcPct val="100000"/>
              </a:lnSpc>
              <a:spcBef>
                <a:spcPts val="300"/>
              </a:spcBef>
              <a:buSzPts val="3600"/>
              <a:buFont typeface="Arial" panose="020B0604020202020204" pitchFamily="34" charset="0"/>
              <a:buChar char="•"/>
            </a:pPr>
            <a:r>
              <a:rPr lang="en-US" sz="3600" dirty="0"/>
              <a:t>Videos, Articles, tools, and more!</a:t>
            </a:r>
          </a:p>
          <a:p>
            <a:pPr marL="1005840" lvl="2" indent="-457200">
              <a:lnSpc>
                <a:spcPct val="100000"/>
              </a:lnSpc>
              <a:spcBef>
                <a:spcPts val="300"/>
              </a:spcBef>
              <a:buClr>
                <a:srgbClr val="C00000"/>
              </a:buClr>
              <a:buSzPts val="3600"/>
              <a:buFont typeface="Source Sans Pro"/>
              <a:buChar char="•"/>
            </a:pPr>
            <a:r>
              <a:rPr lang="en-US" sz="3200" dirty="0"/>
              <a:t>CO</a:t>
            </a:r>
            <a:endParaRPr sz="3200" dirty="0"/>
          </a:p>
          <a:p>
            <a:pPr marL="1005840" lvl="2" indent="-457200">
              <a:lnSpc>
                <a:spcPct val="100000"/>
              </a:lnSpc>
              <a:spcBef>
                <a:spcPts val="300"/>
              </a:spcBef>
              <a:buClr>
                <a:srgbClr val="C00000"/>
              </a:buClr>
              <a:buSzPts val="3600"/>
              <a:buFont typeface="Source Sans Pro"/>
              <a:buChar char="•"/>
            </a:pPr>
            <a:r>
              <a:rPr lang="en-US" sz="3200" dirty="0"/>
              <a:t>NC </a:t>
            </a:r>
            <a:endParaRPr sz="3200" dirty="0"/>
          </a:p>
          <a:p>
            <a:pPr marL="1005840" lvl="2" indent="-457200">
              <a:lnSpc>
                <a:spcPct val="100000"/>
              </a:lnSpc>
              <a:spcBef>
                <a:spcPts val="300"/>
              </a:spcBef>
              <a:buClr>
                <a:srgbClr val="C00000"/>
              </a:buClr>
              <a:buSzPts val="3600"/>
              <a:buFont typeface="Source Sans Pro"/>
              <a:buChar char="•"/>
            </a:pPr>
            <a:r>
              <a:rPr lang="en-US" sz="3200" dirty="0"/>
              <a:t>VA</a:t>
            </a:r>
            <a:endParaRPr sz="3200" dirty="0"/>
          </a:p>
          <a:p>
            <a:pPr marL="1005840" lvl="2" indent="-457200">
              <a:lnSpc>
                <a:spcPct val="100000"/>
              </a:lnSpc>
              <a:spcBef>
                <a:spcPts val="300"/>
              </a:spcBef>
              <a:buClr>
                <a:srgbClr val="C00000"/>
              </a:buClr>
              <a:buSzPts val="3600"/>
              <a:buFont typeface="Source Sans Pro"/>
              <a:buChar char="•"/>
            </a:pPr>
            <a:r>
              <a:rPr lang="en-US" sz="3200" dirty="0"/>
              <a:t>OHIO</a:t>
            </a:r>
            <a:endParaRPr sz="3200" dirty="0"/>
          </a:p>
          <a:p>
            <a:pPr marL="1005840" lvl="2" indent="-457200">
              <a:lnSpc>
                <a:spcPct val="100000"/>
              </a:lnSpc>
              <a:spcBef>
                <a:spcPts val="300"/>
              </a:spcBef>
              <a:buClr>
                <a:srgbClr val="C00000"/>
              </a:buClr>
              <a:buSzPts val="3600"/>
              <a:buFont typeface="Source Sans Pro"/>
              <a:buChar char="•"/>
            </a:pPr>
            <a:r>
              <a:rPr lang="en-US" sz="3200" u="sng" dirty="0">
                <a:solidFill>
                  <a:schemeClr val="hlink"/>
                </a:solidFill>
                <a:hlinkClick r:id="rId3"/>
              </a:rPr>
              <a:t>FL</a:t>
            </a:r>
            <a:endParaRPr sz="3200" dirty="0"/>
          </a:p>
          <a:p>
            <a:pPr marL="457200" indent="-457200">
              <a:lnSpc>
                <a:spcPct val="100000"/>
              </a:lnSpc>
              <a:spcBef>
                <a:spcPts val="300"/>
              </a:spcBef>
              <a:buSzPts val="3600"/>
              <a:buFont typeface="Source Sans Pro"/>
              <a:buChar char="•"/>
            </a:pPr>
            <a:r>
              <a:rPr lang="en-US" sz="3600" dirty="0" err="1"/>
              <a:t>Leadersproject.org</a:t>
            </a:r>
            <a:endParaRPr sz="3600" dirty="0"/>
          </a:p>
          <a:p>
            <a:pPr marL="50800" indent="0">
              <a:lnSpc>
                <a:spcPct val="100000"/>
              </a:lnSpc>
              <a:spcBef>
                <a:spcPts val="300"/>
              </a:spcBef>
              <a:buSzPts val="2800"/>
              <a:buNone/>
            </a:pPr>
            <a:endParaRPr dirty="0">
              <a:latin typeface="Times New Roman"/>
              <a:ea typeface="Times New Roman"/>
              <a:cs typeface="Times New Roman"/>
              <a:sym typeface="Times New Roman"/>
            </a:endParaRPr>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404366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4018870" y="2769343"/>
            <a:ext cx="7772400" cy="1362075"/>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5400"/>
            </a:pPr>
            <a:r>
              <a:rPr lang="en-US" sz="4400" b="1" dirty="0">
                <a:ea typeface="Source Sans Pro"/>
                <a:cs typeface="Source Sans Pro"/>
                <a:sym typeface="Source Sans Pro"/>
              </a:rPr>
              <a:t>Issue #</a:t>
            </a:r>
            <a:r>
              <a:rPr lang="en-US" sz="4400" dirty="0"/>
              <a:t>2  Service Delivery Methods:  Incidental Benefit and Data on Least Restrictive Environment </a:t>
            </a:r>
            <a:endParaRPr sz="4400" dirty="0"/>
          </a:p>
        </p:txBody>
      </p:sp>
    </p:spTree>
    <p:extLst>
      <p:ext uri="{BB962C8B-B14F-4D97-AF65-F5344CB8AC3E}">
        <p14:creationId xmlns:p14="http://schemas.microsoft.com/office/powerpoint/2010/main" val="81898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62df85673d_2_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SzPts val="4000"/>
            </a:pPr>
            <a:r>
              <a:rPr lang="en-US"/>
              <a:t>Least Restrictive Environment (LRE)</a:t>
            </a:r>
            <a:endParaRPr/>
          </a:p>
        </p:txBody>
      </p:sp>
      <p:sp>
        <p:nvSpPr>
          <p:cNvPr id="245" name="Google Shape;245;g62df85673d_2_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gn="ctr">
              <a:lnSpc>
                <a:spcPct val="150000"/>
              </a:lnSpc>
              <a:spcBef>
                <a:spcPts val="300"/>
              </a:spcBef>
              <a:buSzPts val="2800"/>
              <a:buNone/>
            </a:pPr>
            <a:r>
              <a:rPr lang="en-US" sz="3600" dirty="0"/>
              <a:t> “To the maximum extent appropriate, children with disabilities, are educated with children who are nondisabled.”</a:t>
            </a:r>
            <a:endParaRPr sz="3600" dirty="0"/>
          </a:p>
          <a:p>
            <a:pPr marL="0" indent="0" algn="r">
              <a:lnSpc>
                <a:spcPct val="150000"/>
              </a:lnSpc>
              <a:spcBef>
                <a:spcPts val="300"/>
              </a:spcBef>
              <a:buSzPts val="2800"/>
              <a:buNone/>
            </a:pPr>
            <a:r>
              <a:rPr lang="en-US" sz="3600" dirty="0"/>
              <a:t>IDEA</a:t>
            </a:r>
            <a:endParaRPr sz="3600" dirty="0"/>
          </a:p>
        </p:txBody>
      </p:sp>
    </p:spTree>
    <p:extLst>
      <p:ext uri="{BB962C8B-B14F-4D97-AF65-F5344CB8AC3E}">
        <p14:creationId xmlns:p14="http://schemas.microsoft.com/office/powerpoint/2010/main" val="64330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6210f543be_0_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SzPts val="4000"/>
            </a:pPr>
            <a:r>
              <a:rPr lang="en-US"/>
              <a:t>Understanding LRE</a:t>
            </a:r>
            <a:endParaRPr/>
          </a:p>
        </p:txBody>
      </p:sp>
      <p:sp>
        <p:nvSpPr>
          <p:cNvPr id="252" name="Google Shape;252;g6210f543be_0_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gn="ctr">
              <a:lnSpc>
                <a:spcPct val="115000"/>
              </a:lnSpc>
              <a:spcBef>
                <a:spcPts val="0"/>
              </a:spcBef>
              <a:buClr>
                <a:srgbClr val="000000"/>
              </a:buClr>
              <a:buSzPts val="2800"/>
              <a:buNone/>
            </a:pPr>
            <a:r>
              <a:rPr lang="en-US" sz="3600" dirty="0"/>
              <a:t>“Removal from the regular educational environment occurs only if the nature or severity of the disability is such that education in regular classes with the use of supplementary aids and services cannot be achieved satisfactorily.” (</a:t>
            </a:r>
            <a:r>
              <a:rPr lang="en-US" sz="3600" dirty="0">
                <a:latin typeface="Lato"/>
                <a:ea typeface="Lato"/>
                <a:cs typeface="Lato"/>
                <a:sym typeface="Lato"/>
              </a:rPr>
              <a:t>IDEA)</a:t>
            </a:r>
            <a:endParaRPr sz="3600" dirty="0">
              <a:latin typeface="Lato"/>
              <a:ea typeface="Lato"/>
              <a:cs typeface="Lato"/>
              <a:sym typeface="Lato"/>
            </a:endParaRPr>
          </a:p>
        </p:txBody>
      </p:sp>
    </p:spTree>
    <p:extLst>
      <p:ext uri="{BB962C8B-B14F-4D97-AF65-F5344CB8AC3E}">
        <p14:creationId xmlns:p14="http://schemas.microsoft.com/office/powerpoint/2010/main" val="140577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Historical Perspective</a:t>
            </a:r>
            <a:endParaRPr/>
          </a:p>
        </p:txBody>
      </p:sp>
      <p:sp>
        <p:nvSpPr>
          <p:cNvPr id="258" name="Google Shape;258;p10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3000" dirty="0"/>
              <a:t>Services provided in a separate room—away from the general education classroom—have long been the traditional location for speech-language service delivery (ASHA, 2018). </a:t>
            </a:r>
            <a:endParaRPr sz="3000" dirty="0"/>
          </a:p>
          <a:p>
            <a:pPr marL="457200" indent="-419100">
              <a:lnSpc>
                <a:spcPct val="100000"/>
              </a:lnSpc>
              <a:spcBef>
                <a:spcPts val="300"/>
              </a:spcBef>
              <a:buSzPts val="3000"/>
              <a:buFont typeface="Georgia"/>
              <a:buChar char="•"/>
            </a:pPr>
            <a:r>
              <a:rPr lang="en-US" sz="3000" dirty="0"/>
              <a:t>No single model is appropriate for all students, it is imperative to consider a range of service delivery models, as well as the advantages and limitations of each  (</a:t>
            </a:r>
            <a:r>
              <a:rPr lang="en-US" sz="3000" dirty="0" err="1"/>
              <a:t>Nippold</a:t>
            </a:r>
            <a:r>
              <a:rPr lang="en-US" sz="3000" dirty="0"/>
              <a:t>, 2012). </a:t>
            </a:r>
            <a:endParaRPr sz="3000" dirty="0"/>
          </a:p>
          <a:p>
            <a:pPr marL="50800" indent="0">
              <a:lnSpc>
                <a:spcPct val="100000"/>
              </a:lnSpc>
              <a:spcBef>
                <a:spcPts val="300"/>
              </a:spcBef>
              <a:buSzPts val="2800"/>
              <a:buNone/>
            </a:pPr>
            <a:br>
              <a:rPr lang="en-US" dirty="0"/>
            </a:br>
            <a:endParaRPr dirty="0"/>
          </a:p>
        </p:txBody>
      </p:sp>
    </p:spTree>
    <p:extLst>
      <p:ext uri="{BB962C8B-B14F-4D97-AF65-F5344CB8AC3E}">
        <p14:creationId xmlns:p14="http://schemas.microsoft.com/office/powerpoint/2010/main" val="56519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Federal Data Collection</a:t>
            </a:r>
            <a:endParaRPr/>
          </a:p>
        </p:txBody>
      </p:sp>
      <p:sp>
        <p:nvSpPr>
          <p:cNvPr id="264" name="Google Shape;264;p107"/>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200" dirty="0"/>
              <a:t>40</a:t>
            </a:r>
            <a:r>
              <a:rPr lang="en-US" sz="3200" baseline="30000" dirty="0"/>
              <a:t>th</a:t>
            </a:r>
            <a:r>
              <a:rPr lang="en-US" sz="3200" dirty="0"/>
              <a:t> Report to Congress (Fall 2016 data) reports the percentage of time students with SLI as a primary disability spend in general education</a:t>
            </a:r>
            <a:endParaRPr sz="3200" dirty="0"/>
          </a:p>
          <a:p>
            <a:pPr marL="914400" lvl="1" indent="-393700">
              <a:lnSpc>
                <a:spcPct val="100000"/>
              </a:lnSpc>
              <a:spcBef>
                <a:spcPts val="300"/>
              </a:spcBef>
              <a:buSzPts val="2600"/>
              <a:buChar char="▫"/>
            </a:pPr>
            <a:r>
              <a:rPr lang="en-US" sz="2800" b="1" dirty="0"/>
              <a:t>13% of students spend less than 80% of the day in general education </a:t>
            </a:r>
            <a:endParaRPr sz="2800" dirty="0"/>
          </a:p>
          <a:p>
            <a:pPr marL="914400" lvl="1" indent="-393700">
              <a:lnSpc>
                <a:spcPct val="100000"/>
              </a:lnSpc>
              <a:spcBef>
                <a:spcPts val="300"/>
              </a:spcBef>
              <a:buSzPts val="2600"/>
              <a:buChar char="▫"/>
            </a:pPr>
            <a:r>
              <a:rPr lang="en-US" sz="2800" b="1" dirty="0"/>
              <a:t>87% of students spend more than 80% of the day in general education </a:t>
            </a:r>
            <a:endParaRPr sz="2800" dirty="0"/>
          </a:p>
        </p:txBody>
      </p:sp>
    </p:spTree>
    <p:extLst>
      <p:ext uri="{BB962C8B-B14F-4D97-AF65-F5344CB8AC3E}">
        <p14:creationId xmlns:p14="http://schemas.microsoft.com/office/powerpoint/2010/main" val="93775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Service Delivery Data</a:t>
            </a:r>
            <a:endParaRPr/>
          </a:p>
        </p:txBody>
      </p:sp>
      <p:sp>
        <p:nvSpPr>
          <p:cNvPr id="270" name="Google Shape;270;p10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95300" indent="-457200">
              <a:lnSpc>
                <a:spcPct val="100000"/>
              </a:lnSpc>
              <a:spcBef>
                <a:spcPts val="300"/>
              </a:spcBef>
              <a:buSzPts val="3000"/>
            </a:pPr>
            <a:r>
              <a:rPr lang="en-US" sz="3000" dirty="0"/>
              <a:t>ASHA </a:t>
            </a:r>
            <a:r>
              <a:rPr lang="en-US"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Schools</a:t>
            </a:r>
            <a:r>
              <a:rPr lang="en-US" sz="3000" dirty="0"/>
              <a:t> Survey Trend Report</a:t>
            </a:r>
            <a:endParaRPr sz="3000" dirty="0"/>
          </a:p>
          <a:p>
            <a:pPr marL="952500" lvl="1" indent="-457200">
              <a:lnSpc>
                <a:spcPct val="100000"/>
              </a:lnSpc>
              <a:spcBef>
                <a:spcPts val="300"/>
              </a:spcBef>
              <a:buSzPts val="3000"/>
            </a:pPr>
            <a:r>
              <a:rPr lang="en-US" sz="3000" dirty="0"/>
              <a:t>Majority of SLPs spend 18-20 hours a week doing pull-out services</a:t>
            </a:r>
            <a:endParaRPr dirty="0"/>
          </a:p>
          <a:p>
            <a:pPr marL="495300" indent="-457200">
              <a:lnSpc>
                <a:spcPct val="100000"/>
              </a:lnSpc>
              <a:spcBef>
                <a:spcPts val="300"/>
              </a:spcBef>
              <a:buSzPts val="3000"/>
            </a:pPr>
            <a:r>
              <a:rPr lang="en-US" sz="3000" dirty="0"/>
              <a:t>Shifts in Education</a:t>
            </a:r>
            <a:endParaRPr sz="3000" dirty="0"/>
          </a:p>
          <a:p>
            <a:pPr marL="977900" lvl="1" indent="-457200">
              <a:lnSpc>
                <a:spcPct val="100000"/>
              </a:lnSpc>
              <a:spcBef>
                <a:spcPts val="300"/>
              </a:spcBef>
              <a:buSzPts val="2600"/>
            </a:pPr>
            <a:r>
              <a:rPr lang="en-US" sz="3000" dirty="0"/>
              <a:t>Common Core State Standards, educational policies, ASHA guidelines have “</a:t>
            </a:r>
            <a:r>
              <a:rPr lang="en-US" sz="3000" dirty="0" err="1"/>
              <a:t>reinvited</a:t>
            </a:r>
            <a:r>
              <a:rPr lang="en-US" sz="3000" dirty="0"/>
              <a:t> SLPs to re-examine service delivery” (</a:t>
            </a:r>
            <a:r>
              <a:rPr lang="en-US" sz="3000" dirty="0" err="1"/>
              <a:t>Meaux</a:t>
            </a:r>
            <a:r>
              <a:rPr lang="en-US" sz="3000" dirty="0"/>
              <a:t> &amp; Norris, 2018</a:t>
            </a:r>
            <a:r>
              <a:rPr lang="en-US" dirty="0"/>
              <a:t>)</a:t>
            </a:r>
            <a:endParaRPr dirty="0"/>
          </a:p>
          <a:p>
            <a:pPr marL="914400" indent="0">
              <a:lnSpc>
                <a:spcPct val="100000"/>
              </a:lnSpc>
              <a:spcBef>
                <a:spcPts val="300"/>
              </a:spcBef>
              <a:buSzPts val="2800"/>
              <a:buNone/>
            </a:pPr>
            <a:endParaRPr dirty="0">
              <a:highlight>
                <a:srgbClr val="FFE599"/>
              </a:highlight>
            </a:endParaRPr>
          </a:p>
        </p:txBody>
      </p:sp>
    </p:spTree>
    <p:extLst>
      <p:ext uri="{BB962C8B-B14F-4D97-AF65-F5344CB8AC3E}">
        <p14:creationId xmlns:p14="http://schemas.microsoft.com/office/powerpoint/2010/main" val="1909890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64ca6e59a9_5_4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300"/>
              </a:spcBef>
            </a:pPr>
            <a:r>
              <a:rPr lang="en-US" sz="4400" dirty="0"/>
              <a:t>30 min 2x Week for Services</a:t>
            </a:r>
            <a:endParaRPr sz="4400" dirty="0"/>
          </a:p>
        </p:txBody>
      </p:sp>
      <p:sp>
        <p:nvSpPr>
          <p:cNvPr id="277" name="Google Shape;277;g64ca6e59a9_5_40"/>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7200" indent="0">
              <a:spcBef>
                <a:spcPts val="300"/>
              </a:spcBef>
              <a:buNone/>
            </a:pPr>
            <a:endParaRPr sz="4400" dirty="0"/>
          </a:p>
          <a:p>
            <a:pPr marL="457200" indent="0">
              <a:spcBef>
                <a:spcPts val="300"/>
              </a:spcBef>
              <a:buNone/>
            </a:pPr>
            <a:r>
              <a:rPr lang="en-US" sz="4400" dirty="0"/>
              <a:t> “little evidence that this promotes a student’s ability to acquire or generalize speech or language skills” </a:t>
            </a:r>
            <a:endParaRPr sz="4400" dirty="0"/>
          </a:p>
          <a:p>
            <a:pPr marL="457200" indent="0" algn="r">
              <a:spcBef>
                <a:spcPts val="300"/>
              </a:spcBef>
              <a:buNone/>
            </a:pPr>
            <a:r>
              <a:rPr lang="en-US" sz="2800" dirty="0"/>
              <a:t>Flynn, 2010</a:t>
            </a:r>
            <a:endParaRPr sz="2800" dirty="0"/>
          </a:p>
        </p:txBody>
      </p:sp>
    </p:spTree>
    <p:extLst>
      <p:ext uri="{BB962C8B-B14F-4D97-AF65-F5344CB8AC3E}">
        <p14:creationId xmlns:p14="http://schemas.microsoft.com/office/powerpoint/2010/main" val="838817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p109"/>
          <p:cNvGraphicFramePr/>
          <p:nvPr>
            <p:extLst>
              <p:ext uri="{D42A27DB-BD31-4B8C-83A1-F6EECF244321}">
                <p14:modId xmlns:p14="http://schemas.microsoft.com/office/powerpoint/2010/main" val="461681179"/>
              </p:ext>
            </p:extLst>
          </p:nvPr>
        </p:nvGraphicFramePr>
        <p:xfrm>
          <a:off x="670810" y="879812"/>
          <a:ext cx="11201400" cy="5768280"/>
        </p:xfrm>
        <a:graphic>
          <a:graphicData uri="http://schemas.openxmlformats.org/drawingml/2006/table">
            <a:tbl>
              <a:tblPr>
                <a:noFill/>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631416">
                <a:tc>
                  <a:txBody>
                    <a:bodyPr/>
                    <a:lstStyle/>
                    <a:p>
                      <a:pPr marL="0" lvl="0" indent="0" algn="l" rtl="0">
                        <a:spcBef>
                          <a:spcPts val="300"/>
                        </a:spcBef>
                        <a:spcAft>
                          <a:spcPts val="0"/>
                        </a:spcAft>
                        <a:buNone/>
                      </a:pPr>
                      <a:r>
                        <a:rPr lang="en-US" sz="3200" b="1">
                          <a:solidFill>
                            <a:srgbClr val="002060"/>
                          </a:solidFill>
                          <a:latin typeface="+mj-lt"/>
                          <a:ea typeface="Source Sans Pro"/>
                          <a:cs typeface="Source Sans Pro"/>
                          <a:sym typeface="Source Sans Pro"/>
                        </a:rPr>
                        <a:t>Indirect service</a:t>
                      </a:r>
                      <a:endParaRPr sz="2000" b="1">
                        <a:solidFill>
                          <a:srgbClr val="002060"/>
                        </a:solidFill>
                        <a:latin typeface="+mj-lt"/>
                      </a:endParaRPr>
                    </a:p>
                  </a:txBody>
                  <a:tcPr marL="91425" marR="91425" marT="91425" marB="91425">
                    <a:solidFill>
                      <a:schemeClr val="bg1"/>
                    </a:solidFill>
                  </a:tcPr>
                </a:tc>
                <a:tc>
                  <a:txBody>
                    <a:bodyPr/>
                    <a:lstStyle/>
                    <a:p>
                      <a:pPr marL="0" lvl="0" indent="0" algn="l" rtl="0">
                        <a:spcBef>
                          <a:spcPts val="300"/>
                        </a:spcBef>
                        <a:spcAft>
                          <a:spcPts val="0"/>
                        </a:spcAft>
                        <a:buNone/>
                      </a:pPr>
                      <a:r>
                        <a:rPr lang="en-US" sz="3200" b="1">
                          <a:solidFill>
                            <a:srgbClr val="002060"/>
                          </a:solidFill>
                          <a:latin typeface="+mj-lt"/>
                          <a:ea typeface="Source Sans Pro"/>
                          <a:cs typeface="Source Sans Pro"/>
                          <a:sym typeface="Source Sans Pro"/>
                        </a:rPr>
                        <a:t>Direct service</a:t>
                      </a:r>
                      <a:endParaRPr sz="2000" b="1">
                        <a:solidFill>
                          <a:srgbClr val="002060"/>
                        </a:solidFill>
                        <a:latin typeface="+mj-lt"/>
                      </a:endParaRPr>
                    </a:p>
                  </a:txBody>
                  <a:tcPr marL="91425" marR="91425" marT="91425" marB="91425">
                    <a:solidFill>
                      <a:schemeClr val="bg1"/>
                    </a:solidFill>
                  </a:tcPr>
                </a:tc>
                <a:extLst>
                  <a:ext uri="{0D108BD9-81ED-4DB2-BD59-A6C34878D82A}">
                    <a16:rowId xmlns:a16="http://schemas.microsoft.com/office/drawing/2014/main" val="10000"/>
                  </a:ext>
                </a:extLst>
              </a:tr>
              <a:tr h="4800380">
                <a:tc>
                  <a:txBody>
                    <a:bodyPr/>
                    <a:lstStyle/>
                    <a:p>
                      <a:pPr marL="457200" lvl="0" indent="-406400" algn="l" rtl="0">
                        <a:spcBef>
                          <a:spcPts val="300"/>
                        </a:spcBef>
                        <a:spcAft>
                          <a:spcPts val="0"/>
                        </a:spcAft>
                        <a:buClr>
                          <a:srgbClr val="073763"/>
                        </a:buClr>
                        <a:buSzPts val="2800"/>
                        <a:buFont typeface="Georgia"/>
                        <a:buChar char="•"/>
                      </a:pPr>
                      <a:r>
                        <a:rPr lang="en-US" sz="3200" dirty="0">
                          <a:solidFill>
                            <a:srgbClr val="002060"/>
                          </a:solidFill>
                          <a:latin typeface="+mj-lt"/>
                          <a:ea typeface="Source Sans Pro"/>
                          <a:cs typeface="Source Sans Pro"/>
                          <a:sym typeface="Source Sans Pro"/>
                        </a:rPr>
                        <a:t>Activities that support student’s success in the general education </a:t>
                      </a:r>
                      <a:r>
                        <a:rPr lang="en-US" sz="3200" dirty="0">
                          <a:solidFill>
                            <a:srgbClr val="002060"/>
                          </a:solidFill>
                          <a:latin typeface="+mj-lt"/>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curriculum</a:t>
                      </a:r>
                      <a:endParaRPr sz="3200" dirty="0">
                        <a:solidFill>
                          <a:srgbClr val="002060"/>
                        </a:solidFill>
                        <a:latin typeface="+mj-lt"/>
                        <a:ea typeface="Source Sans Pro"/>
                        <a:cs typeface="Source Sans Pro"/>
                        <a:sym typeface="Source Sans Pro"/>
                      </a:endParaRPr>
                    </a:p>
                    <a:p>
                      <a:pPr marL="457200" lvl="0" indent="-406400" algn="l" rtl="0">
                        <a:spcBef>
                          <a:spcPts val="300"/>
                        </a:spcBef>
                        <a:spcAft>
                          <a:spcPts val="0"/>
                        </a:spcAft>
                        <a:buClr>
                          <a:srgbClr val="073763"/>
                        </a:buClr>
                        <a:buSzPts val="2800"/>
                        <a:buFont typeface="Source Sans Pro"/>
                        <a:buChar char="•"/>
                      </a:pPr>
                      <a:r>
                        <a:rPr lang="en-US" sz="3200" dirty="0">
                          <a:solidFill>
                            <a:srgbClr val="002060"/>
                          </a:solidFill>
                          <a:latin typeface="+mj-lt"/>
                          <a:ea typeface="Source Sans Pro"/>
                          <a:cs typeface="Source Sans Pro"/>
                          <a:sym typeface="Source Sans Pro"/>
                        </a:rPr>
                        <a:t>Example- SLP works with teacher to reword lengthy test questions and identify difficult vocabulary to assist student </a:t>
                      </a:r>
                      <a:endParaRPr sz="3200" dirty="0">
                        <a:solidFill>
                          <a:srgbClr val="002060"/>
                        </a:solidFill>
                        <a:latin typeface="+mj-lt"/>
                        <a:ea typeface="Source Sans Pro"/>
                        <a:cs typeface="Source Sans Pro"/>
                        <a:sym typeface="Source Sans Pro"/>
                      </a:endParaRPr>
                    </a:p>
                  </a:txBody>
                  <a:tcPr marL="91425" marR="91425" marT="91425" marB="91425">
                    <a:solidFill>
                      <a:schemeClr val="bg1"/>
                    </a:solidFill>
                  </a:tcPr>
                </a:tc>
                <a:tc>
                  <a:txBody>
                    <a:bodyPr/>
                    <a:lstStyle/>
                    <a:p>
                      <a:pPr marL="457200" lvl="0" indent="-406400" algn="l" rtl="0">
                        <a:spcBef>
                          <a:spcPts val="300"/>
                        </a:spcBef>
                        <a:spcAft>
                          <a:spcPts val="0"/>
                        </a:spcAft>
                        <a:buClr>
                          <a:srgbClr val="1C4587"/>
                        </a:buClr>
                        <a:buSzPts val="2800"/>
                        <a:buFont typeface="Georgia"/>
                        <a:buChar char="•"/>
                      </a:pPr>
                      <a:r>
                        <a:rPr lang="en-US" sz="3200" dirty="0">
                          <a:solidFill>
                            <a:srgbClr val="002060"/>
                          </a:solidFill>
                          <a:latin typeface="+mj-lt"/>
                          <a:ea typeface="Source Sans Pro"/>
                          <a:cs typeface="Source Sans Pro"/>
                          <a:sym typeface="Source Sans Pro"/>
                        </a:rPr>
                        <a:t>Services provided while in direct contact with a student</a:t>
                      </a:r>
                      <a:endParaRPr sz="3200" dirty="0">
                        <a:solidFill>
                          <a:srgbClr val="002060"/>
                        </a:solidFill>
                        <a:latin typeface="+mj-lt"/>
                        <a:ea typeface="Source Sans Pro"/>
                        <a:cs typeface="Source Sans Pro"/>
                        <a:sym typeface="Source Sans Pro"/>
                      </a:endParaRPr>
                    </a:p>
                    <a:p>
                      <a:pPr marL="457200" lvl="0" indent="-406400" algn="l" rtl="0">
                        <a:spcBef>
                          <a:spcPts val="300"/>
                        </a:spcBef>
                        <a:spcAft>
                          <a:spcPts val="0"/>
                        </a:spcAft>
                        <a:buClr>
                          <a:srgbClr val="1C4587"/>
                        </a:buClr>
                        <a:buSzPts val="2800"/>
                        <a:buFont typeface="Source Sans Pro"/>
                        <a:buChar char="•"/>
                      </a:pPr>
                      <a:r>
                        <a:rPr lang="en-US" sz="3200" dirty="0">
                          <a:solidFill>
                            <a:srgbClr val="002060"/>
                          </a:solidFill>
                          <a:latin typeface="+mj-lt"/>
                          <a:ea typeface="Source Sans Pro"/>
                          <a:cs typeface="Source Sans Pro"/>
                          <a:sym typeface="Source Sans Pro"/>
                        </a:rPr>
                        <a:t>Example - SLP works directly with student on language skills</a:t>
                      </a:r>
                      <a:endParaRPr sz="3200" dirty="0">
                        <a:solidFill>
                          <a:srgbClr val="002060"/>
                        </a:solidFill>
                        <a:latin typeface="+mj-lt"/>
                        <a:ea typeface="Source Sans Pro"/>
                        <a:cs typeface="Source Sans Pro"/>
                        <a:sym typeface="Source Sans Pro"/>
                      </a:endParaRPr>
                    </a:p>
                    <a:p>
                      <a:pPr marL="0" lvl="0" indent="0" algn="l" rtl="0">
                        <a:spcBef>
                          <a:spcPts val="300"/>
                        </a:spcBef>
                        <a:spcAft>
                          <a:spcPts val="0"/>
                        </a:spcAft>
                        <a:buNone/>
                      </a:pPr>
                      <a:endParaRPr sz="3200" dirty="0">
                        <a:solidFill>
                          <a:srgbClr val="002060"/>
                        </a:solidFill>
                        <a:latin typeface="+mj-lt"/>
                        <a:ea typeface="Source Sans Pro"/>
                        <a:cs typeface="Source Sans Pro"/>
                        <a:sym typeface="Source Sans Pro"/>
                      </a:endParaRPr>
                    </a:p>
                  </a:txBody>
                  <a:tcPr marL="91425" marR="91425" marT="91425" marB="91425">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859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sz="4000" b="1" dirty="0">
                <a:latin typeface="Source Sans Pro"/>
                <a:ea typeface="Source Sans Pro"/>
                <a:cs typeface="Source Sans Pro"/>
                <a:sym typeface="Source Sans Pro"/>
              </a:rPr>
              <a:t>SEACDC</a:t>
            </a:r>
            <a:endParaRPr sz="4000" b="1" dirty="0">
              <a:latin typeface="Source Sans Pro"/>
              <a:ea typeface="Source Sans Pro"/>
              <a:cs typeface="Source Sans Pro"/>
              <a:sym typeface="Source Sans Pro"/>
            </a:endParaRPr>
          </a:p>
        </p:txBody>
      </p:sp>
      <p:sp>
        <p:nvSpPr>
          <p:cNvPr id="129" name="Google Shape;129;p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760" indent="-256032">
              <a:lnSpc>
                <a:spcPct val="150000"/>
              </a:lnSpc>
              <a:spcBef>
                <a:spcPts val="0"/>
              </a:spcBef>
              <a:buClr>
                <a:schemeClr val="accent3"/>
              </a:buClr>
              <a:buSzPts val="2400"/>
              <a:buFont typeface="Georgia"/>
              <a:buChar char="•"/>
            </a:pPr>
            <a:r>
              <a:rPr lang="en-US" sz="2800" dirty="0">
                <a:solidFill>
                  <a:schemeClr val="dk1"/>
                </a:solidFill>
                <a:latin typeface="Source Sans Pro"/>
                <a:ea typeface="Source Sans Pro"/>
                <a:cs typeface="Source Sans Pro"/>
                <a:sym typeface="Source Sans Pro"/>
              </a:rPr>
              <a:t>Consultants working to support speech-language and hearing professionals in schools since ~1939</a:t>
            </a:r>
            <a:endParaRPr sz="2400" dirty="0"/>
          </a:p>
          <a:p>
            <a:pPr marL="365760" indent="-256032">
              <a:lnSpc>
                <a:spcPct val="150000"/>
              </a:lnSpc>
              <a:spcBef>
                <a:spcPts val="0"/>
              </a:spcBef>
              <a:buClr>
                <a:schemeClr val="accent3"/>
              </a:buClr>
              <a:buSzPts val="2400"/>
              <a:buFont typeface="Georgia"/>
              <a:buChar char="•"/>
            </a:pPr>
            <a:r>
              <a:rPr lang="en-US" sz="2800" dirty="0">
                <a:solidFill>
                  <a:schemeClr val="dk1"/>
                </a:solidFill>
                <a:latin typeface="Source Sans Pro"/>
                <a:ea typeface="Source Sans Pro"/>
                <a:cs typeface="Source Sans Pro"/>
                <a:sym typeface="Source Sans Pro"/>
              </a:rPr>
              <a:t>Members from across the USA</a:t>
            </a:r>
            <a:endParaRPr sz="2400" dirty="0"/>
          </a:p>
          <a:p>
            <a:pPr marL="365760" indent="-256032">
              <a:lnSpc>
                <a:spcPct val="150000"/>
              </a:lnSpc>
              <a:spcBef>
                <a:spcPts val="0"/>
              </a:spcBef>
              <a:buClr>
                <a:schemeClr val="accent3"/>
              </a:buClr>
              <a:buSzPts val="2400"/>
              <a:buFont typeface="Georgia"/>
              <a:buChar char="•"/>
            </a:pPr>
            <a:r>
              <a:rPr lang="en-US" sz="2800" dirty="0">
                <a:solidFill>
                  <a:schemeClr val="dk1"/>
                </a:solidFill>
                <a:latin typeface="Source Sans Pro"/>
                <a:ea typeface="Source Sans Pro"/>
                <a:cs typeface="Source Sans Pro"/>
                <a:sym typeface="Source Sans Pro"/>
              </a:rPr>
              <a:t>Share information and network to improve services</a:t>
            </a:r>
            <a:endParaRPr sz="2400" dirty="0"/>
          </a:p>
          <a:p>
            <a:pPr marL="365760" indent="-256032">
              <a:lnSpc>
                <a:spcPct val="150000"/>
              </a:lnSpc>
              <a:spcBef>
                <a:spcPts val="0"/>
              </a:spcBef>
              <a:buClr>
                <a:schemeClr val="accent3"/>
              </a:buClr>
              <a:buSzPts val="2400"/>
              <a:buFont typeface="Georgia"/>
              <a:buChar char="•"/>
            </a:pPr>
            <a:r>
              <a:rPr lang="en-US" sz="2800" dirty="0">
                <a:solidFill>
                  <a:schemeClr val="dk1"/>
                </a:solidFill>
                <a:latin typeface="Source Sans Pro"/>
                <a:ea typeface="Source Sans Pro"/>
                <a:cs typeface="Source Sans Pro"/>
                <a:sym typeface="Source Sans Pro"/>
              </a:rPr>
              <a:t>Collaborate with ASHA to address needs in school settings</a:t>
            </a:r>
            <a:endParaRPr sz="2400" dirty="0"/>
          </a:p>
          <a:p>
            <a:pPr marL="365760" indent="-256032">
              <a:lnSpc>
                <a:spcPct val="100000"/>
              </a:lnSpc>
              <a:spcBef>
                <a:spcPts val="0"/>
              </a:spcBef>
              <a:buClr>
                <a:schemeClr val="accent3"/>
              </a:buClr>
              <a:buSzPts val="2400"/>
              <a:buFont typeface="Georgia"/>
              <a:buChar char="•"/>
            </a:pPr>
            <a:r>
              <a:rPr lang="en-US" sz="2800" dirty="0">
                <a:solidFill>
                  <a:schemeClr val="dk1"/>
                </a:solidFill>
                <a:latin typeface="Source Sans Pro"/>
                <a:ea typeface="Source Sans Pro"/>
                <a:cs typeface="Source Sans Pro"/>
                <a:sym typeface="Source Sans Pro"/>
              </a:rPr>
              <a:t>Website provides links to regulations and guidance</a:t>
            </a:r>
            <a:endParaRPr sz="2400" dirty="0"/>
          </a:p>
          <a:p>
            <a:pPr marL="365760" indent="-141732">
              <a:lnSpc>
                <a:spcPct val="100000"/>
              </a:lnSpc>
              <a:spcBef>
                <a:spcPts val="300"/>
              </a:spcBef>
              <a:buClr>
                <a:schemeClr val="accent3"/>
              </a:buClr>
              <a:buSzPts val="1800"/>
              <a:buNone/>
            </a:pPr>
            <a:endParaRPr sz="1800" dirty="0">
              <a:solidFill>
                <a:schemeClr val="dk1"/>
              </a:solidFill>
              <a:latin typeface="Source Sans Pro"/>
              <a:ea typeface="Source Sans Pro"/>
              <a:cs typeface="Source Sans Pro"/>
              <a:sym typeface="Source Sans Pro"/>
            </a:endParaRPr>
          </a:p>
        </p:txBody>
      </p:sp>
      <p:sp>
        <p:nvSpPr>
          <p:cNvPr id="130" name="Google Shape;130;p3"/>
          <p:cNvSpPr/>
          <p:nvPr/>
        </p:nvSpPr>
        <p:spPr>
          <a:xfrm>
            <a:off x="6099048" y="808231"/>
            <a:ext cx="5500032" cy="962146"/>
          </a:xfrm>
          <a:prstGeom prst="roundRect">
            <a:avLst>
              <a:gd name="adj" fmla="val 16667"/>
            </a:avLst>
          </a:prstGeom>
          <a:solidFill>
            <a:srgbClr val="C00000">
              <a:alpha val="87058"/>
            </a:srgbClr>
          </a:solidFill>
          <a:ln w="9525" cap="flat" cmpd="sng">
            <a:solidFill>
              <a:schemeClr val="accent2"/>
            </a:solidFill>
            <a:prstDash val="solid"/>
            <a:round/>
            <a:headEnd type="none" w="sm" len="sm"/>
            <a:tailEnd type="none" w="sm" len="sm"/>
          </a:ln>
          <a:effectLst>
            <a:outerShdw blurRad="50800" dist="25400" dir="5400000" rotWithShape="0">
              <a:srgbClr val="000000">
                <a:alpha val="43137"/>
              </a:srgbClr>
            </a:outerShdw>
          </a:effectLst>
        </p:spPr>
        <p:txBody>
          <a:bodyPr spcFirstLastPara="1" wrap="square" lIns="91425" tIns="45700" rIns="91425" bIns="45700" anchor="ctr" anchorCtr="0">
            <a:noAutofit/>
          </a:bodyPr>
          <a:lstStyle/>
          <a:p>
            <a:pPr algn="ctr">
              <a:buClr>
                <a:srgbClr val="000000"/>
              </a:buClr>
              <a:buSzPts val="2400"/>
            </a:pPr>
            <a:r>
              <a:rPr lang="en-US" sz="3600" dirty="0">
                <a:solidFill>
                  <a:schemeClr val="lt1"/>
                </a:solidFill>
                <a:latin typeface="Source Sans Pro"/>
                <a:ea typeface="Source Sans Pro"/>
                <a:cs typeface="Source Sans Pro"/>
                <a:sym typeface="Source Sans Pro"/>
              </a:rPr>
              <a:t>http://</a:t>
            </a:r>
            <a:r>
              <a:rPr lang="en-US" sz="3600" dirty="0" err="1">
                <a:solidFill>
                  <a:schemeClr val="lt1"/>
                </a:solidFill>
                <a:latin typeface="Source Sans Pro"/>
                <a:ea typeface="Source Sans Pro"/>
                <a:cs typeface="Source Sans Pro"/>
                <a:sym typeface="Source Sans Pro"/>
              </a:rPr>
              <a:t>www.seacdc.org</a:t>
            </a:r>
            <a:r>
              <a:rPr lang="en-US" sz="3600" dirty="0">
                <a:solidFill>
                  <a:schemeClr val="lt1"/>
                </a:solidFill>
                <a:latin typeface="Source Sans Pro"/>
                <a:ea typeface="Source Sans Pro"/>
                <a:cs typeface="Source Sans Pro"/>
                <a:sym typeface="Source Sans Pro"/>
              </a:rPr>
              <a:t>/</a:t>
            </a:r>
            <a:endParaRPr sz="2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6687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64ca6e59a9_5_4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Why Terminology is Important</a:t>
            </a:r>
            <a:endParaRPr/>
          </a:p>
        </p:txBody>
      </p:sp>
      <p:sp>
        <p:nvSpPr>
          <p:cNvPr id="289" name="Google Shape;289;g64ca6e59a9_5_46"/>
          <p:cNvSpPr txBox="1">
            <a:spLocks noGrp="1"/>
          </p:cNvSpPr>
          <p:nvPr>
            <p:ph idx="1"/>
          </p:nvPr>
        </p:nvSpPr>
        <p:spPr>
          <a:xfrm>
            <a:off x="1069848" y="1800665"/>
            <a:ext cx="10058400" cy="4797083"/>
          </a:xfrm>
          <a:prstGeom prst="rect">
            <a:avLst/>
          </a:prstGeom>
        </p:spPr>
        <p:txBody>
          <a:bodyPr spcFirstLastPara="1" vert="horz" wrap="square" lIns="91425" tIns="45700" rIns="91425" bIns="45700" rtlCol="0" anchor="t" anchorCtr="0">
            <a:noAutofit/>
          </a:bodyPr>
          <a:lstStyle/>
          <a:p>
            <a:pPr marL="457200" indent="-406400">
              <a:spcBef>
                <a:spcPts val="300"/>
              </a:spcBef>
              <a:buSzPts val="2800"/>
            </a:pPr>
            <a:r>
              <a:rPr lang="en-US" sz="3200" dirty="0"/>
              <a:t>Direct and indirect services make it easy to document “Informed parental consent”.</a:t>
            </a:r>
          </a:p>
          <a:p>
            <a:pPr marL="457200" indent="-406400">
              <a:spcBef>
                <a:spcPts val="300"/>
              </a:spcBef>
              <a:buSzPts val="2800"/>
            </a:pPr>
            <a:r>
              <a:rPr lang="en-US" sz="3200" dirty="0"/>
              <a:t>Consultation may mean either direct or indirect and creates confusion</a:t>
            </a:r>
          </a:p>
          <a:p>
            <a:pPr marL="457200" indent="-406400">
              <a:spcBef>
                <a:spcPts val="300"/>
              </a:spcBef>
              <a:buSzPts val="2800"/>
            </a:pPr>
            <a:endParaRPr lang="en-US" sz="3200" dirty="0"/>
          </a:p>
          <a:p>
            <a:pPr marL="457200" indent="-406400">
              <a:spcBef>
                <a:spcPts val="300"/>
              </a:spcBef>
              <a:buSzPts val="2800"/>
            </a:pPr>
            <a:r>
              <a:rPr lang="en-US" sz="3200" dirty="0"/>
              <a:t>Medicaid allows reimbursement for services directly to a student - not “on behalf of a student”.</a:t>
            </a:r>
            <a:r>
              <a:rPr lang="en-US" sz="2800" dirty="0"/>
              <a:t> </a:t>
            </a:r>
          </a:p>
          <a:p>
            <a:pPr marL="50800" indent="0">
              <a:spcBef>
                <a:spcPts val="300"/>
              </a:spcBef>
              <a:buSzPts val="2800"/>
              <a:buNone/>
            </a:pPr>
            <a:endParaRPr lang="en-US" sz="3200" dirty="0"/>
          </a:p>
          <a:p>
            <a:pPr marL="457200" indent="-406400">
              <a:spcBef>
                <a:spcPts val="300"/>
              </a:spcBef>
              <a:buSzPts val="2800"/>
            </a:pPr>
            <a:endParaRPr sz="3200" dirty="0"/>
          </a:p>
          <a:p>
            <a:pPr marL="457200" indent="0">
              <a:spcBef>
                <a:spcPts val="300"/>
              </a:spcBef>
              <a:buNone/>
            </a:pPr>
            <a:endParaRPr dirty="0"/>
          </a:p>
        </p:txBody>
      </p:sp>
    </p:spTree>
    <p:extLst>
      <p:ext uri="{BB962C8B-B14F-4D97-AF65-F5344CB8AC3E}">
        <p14:creationId xmlns:p14="http://schemas.microsoft.com/office/powerpoint/2010/main" val="1208372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Flexible Service Delivery</a:t>
            </a:r>
            <a:endParaRPr/>
          </a:p>
        </p:txBody>
      </p:sp>
      <p:sp>
        <p:nvSpPr>
          <p:cNvPr id="295" name="Google Shape;295;p110"/>
          <p:cNvSpPr txBox="1">
            <a:spLocks noGrp="1"/>
          </p:cNvSpPr>
          <p:nvPr>
            <p:ph idx="1"/>
          </p:nvPr>
        </p:nvSpPr>
        <p:spPr>
          <a:xfrm>
            <a:off x="949927" y="1896556"/>
            <a:ext cx="10058400" cy="4050792"/>
          </a:xfrm>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200" dirty="0"/>
              <a:t>Flexible approaches appear to: </a:t>
            </a:r>
            <a:endParaRPr sz="3200" dirty="0"/>
          </a:p>
          <a:p>
            <a:pPr marL="977900" lvl="1" indent="-457200">
              <a:lnSpc>
                <a:spcPct val="100000"/>
              </a:lnSpc>
              <a:spcBef>
                <a:spcPts val="300"/>
              </a:spcBef>
              <a:buSzPts val="2600"/>
            </a:pPr>
            <a:r>
              <a:rPr lang="en-US" sz="2800" dirty="0"/>
              <a:t>Improve overall student outcomes, </a:t>
            </a:r>
            <a:endParaRPr sz="2800" dirty="0"/>
          </a:p>
          <a:p>
            <a:pPr marL="977900" lvl="1" indent="-457200">
              <a:lnSpc>
                <a:spcPct val="100000"/>
              </a:lnSpc>
              <a:spcBef>
                <a:spcPts val="300"/>
              </a:spcBef>
              <a:buSzPts val="2600"/>
            </a:pPr>
            <a:r>
              <a:rPr lang="en-US" sz="2800" dirty="0"/>
              <a:t>Create a better working environment, </a:t>
            </a:r>
            <a:endParaRPr sz="2800" dirty="0"/>
          </a:p>
          <a:p>
            <a:pPr marL="977900" lvl="1" indent="-457200">
              <a:lnSpc>
                <a:spcPct val="100000"/>
              </a:lnSpc>
              <a:spcBef>
                <a:spcPts val="300"/>
              </a:spcBef>
              <a:buSzPts val="2600"/>
            </a:pPr>
            <a:r>
              <a:rPr lang="en-US" sz="2800" dirty="0"/>
              <a:t>Increase consultative time with teachers and parents, and </a:t>
            </a:r>
            <a:endParaRPr sz="2800" dirty="0"/>
          </a:p>
          <a:p>
            <a:pPr marL="977900" lvl="1" indent="-457200">
              <a:lnSpc>
                <a:spcPct val="100000"/>
              </a:lnSpc>
              <a:spcBef>
                <a:spcPts val="300"/>
              </a:spcBef>
              <a:buSzPts val="2600"/>
            </a:pPr>
            <a:r>
              <a:rPr lang="en-US" sz="2800" dirty="0"/>
              <a:t>Enhance services to students (</a:t>
            </a:r>
            <a:r>
              <a:rPr lang="en-US" sz="2800" dirty="0" err="1"/>
              <a:t>Cirrin</a:t>
            </a:r>
            <a:r>
              <a:rPr lang="en-US" sz="2800" dirty="0"/>
              <a:t>, Schooling et al 2010). </a:t>
            </a:r>
            <a:endParaRPr sz="2800" dirty="0"/>
          </a:p>
          <a:p>
            <a:pPr marL="977900" lvl="1" indent="-457200">
              <a:lnSpc>
                <a:spcPct val="100000"/>
              </a:lnSpc>
              <a:spcBef>
                <a:spcPts val="300"/>
              </a:spcBef>
              <a:buSzPts val="2600"/>
            </a:pPr>
            <a:r>
              <a:rPr lang="en-US" sz="2800" dirty="0"/>
              <a:t>Result in more functional goal setting and treatment (Archibald, 2017)</a:t>
            </a:r>
            <a:endParaRPr sz="2800" dirty="0"/>
          </a:p>
        </p:txBody>
      </p:sp>
    </p:spTree>
    <p:extLst>
      <p:ext uri="{BB962C8B-B14F-4D97-AF65-F5344CB8AC3E}">
        <p14:creationId xmlns:p14="http://schemas.microsoft.com/office/powerpoint/2010/main" val="708715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1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Service Delivery Models</a:t>
            </a:r>
            <a:endParaRPr/>
          </a:p>
        </p:txBody>
      </p:sp>
      <p:sp>
        <p:nvSpPr>
          <p:cNvPr id="301" name="Google Shape;301;p111"/>
          <p:cNvSpPr txBox="1">
            <a:spLocks noGrp="1"/>
          </p:cNvSpPr>
          <p:nvPr>
            <p:ph idx="1"/>
          </p:nvPr>
        </p:nvSpPr>
        <p:spPr>
          <a:xfrm>
            <a:off x="1069848" y="2121408"/>
            <a:ext cx="10520172" cy="4050792"/>
          </a:xfrm>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pPr>
            <a:r>
              <a:rPr lang="en-US" sz="2800" dirty="0"/>
              <a:t>3:1 - (three weeks a month are direct service, one week a month is indirect service) (Annett, 2010)</a:t>
            </a:r>
            <a:endParaRPr sz="2800" dirty="0"/>
          </a:p>
          <a:p>
            <a:pPr marL="457200" indent="-393700">
              <a:lnSpc>
                <a:spcPct val="100000"/>
              </a:lnSpc>
              <a:spcBef>
                <a:spcPts val="300"/>
              </a:spcBef>
              <a:buSzPts val="2600"/>
            </a:pPr>
            <a:r>
              <a:rPr lang="en-US" sz="2800" dirty="0"/>
              <a:t>Collaborative /co-teaching in the classroom**</a:t>
            </a:r>
            <a:endParaRPr sz="2800" dirty="0"/>
          </a:p>
          <a:p>
            <a:pPr marL="457200" indent="-393700">
              <a:lnSpc>
                <a:spcPct val="100000"/>
              </a:lnSpc>
              <a:spcBef>
                <a:spcPts val="300"/>
              </a:spcBef>
              <a:buSzPts val="2600"/>
            </a:pPr>
            <a:r>
              <a:rPr lang="en-US" sz="2800" dirty="0"/>
              <a:t>Cycles (periods of intensive services followed by periods of indirect service)</a:t>
            </a:r>
            <a:endParaRPr sz="2800" dirty="0"/>
          </a:p>
          <a:p>
            <a:pPr marL="457200" indent="-393700">
              <a:lnSpc>
                <a:spcPct val="100000"/>
              </a:lnSpc>
              <a:spcBef>
                <a:spcPts val="300"/>
              </a:spcBef>
              <a:buSzPts val="2600"/>
            </a:pPr>
            <a:r>
              <a:rPr lang="en-US" sz="2800" dirty="0"/>
              <a:t>Pull-out in a separate room</a:t>
            </a:r>
            <a:endParaRPr sz="2800" dirty="0"/>
          </a:p>
          <a:p>
            <a:pPr marL="0" indent="0" algn="r">
              <a:lnSpc>
                <a:spcPct val="100000"/>
              </a:lnSpc>
              <a:spcBef>
                <a:spcPts val="300"/>
              </a:spcBef>
              <a:buSzPts val="2800"/>
              <a:buNone/>
            </a:pPr>
            <a:endParaRPr lang="en-US" sz="2400" dirty="0"/>
          </a:p>
          <a:p>
            <a:pPr marL="0" indent="0">
              <a:lnSpc>
                <a:spcPct val="100000"/>
              </a:lnSpc>
              <a:spcBef>
                <a:spcPts val="300"/>
              </a:spcBef>
              <a:buSzPts val="2800"/>
              <a:buNone/>
            </a:pPr>
            <a:r>
              <a:rPr lang="en-US" sz="2400" dirty="0"/>
              <a:t>**Ensures relevance to the curriculum, has implications for least restrictive environment (LRE) and has incidental benefit to other students .</a:t>
            </a:r>
            <a:endParaRPr sz="2400"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2898485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6210f543be_0_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SzPts val="4000"/>
            </a:pPr>
            <a:r>
              <a:rPr lang="en-US"/>
              <a:t>Incidental Benefit</a:t>
            </a:r>
            <a:endParaRPr/>
          </a:p>
        </p:txBody>
      </p:sp>
      <p:sp>
        <p:nvSpPr>
          <p:cNvPr id="308" name="Google Shape;308;g6210f543be_0_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pPr>
            <a:r>
              <a:rPr lang="en-US" sz="3000" dirty="0"/>
              <a:t>“By working together, an effective SLP-educator collaboration has the potential to support more students more effectively in the classroom (Archibald 2017).”</a:t>
            </a:r>
            <a:endParaRPr sz="3000" dirty="0"/>
          </a:p>
          <a:p>
            <a:pPr marL="457200" indent="0">
              <a:lnSpc>
                <a:spcPct val="100000"/>
              </a:lnSpc>
              <a:spcBef>
                <a:spcPts val="300"/>
              </a:spcBef>
              <a:buNone/>
            </a:pPr>
            <a:endParaRPr sz="3000" dirty="0"/>
          </a:p>
          <a:p>
            <a:pPr marL="457200" indent="-419100">
              <a:lnSpc>
                <a:spcPct val="100000"/>
              </a:lnSpc>
              <a:spcBef>
                <a:spcPts val="300"/>
              </a:spcBef>
              <a:buSzPts val="3000"/>
            </a:pPr>
            <a:r>
              <a:rPr lang="en-US" sz="3200" dirty="0"/>
              <a:t>Services may be provided in a regular class even if one or more nondisabled children benefit from these services (</a:t>
            </a:r>
            <a:r>
              <a:rPr lang="en-US" sz="2800" dirty="0"/>
              <a:t>34 CFR §300.208).</a:t>
            </a:r>
            <a:endParaRPr sz="3000" dirty="0"/>
          </a:p>
        </p:txBody>
      </p:sp>
    </p:spTree>
    <p:extLst>
      <p:ext uri="{BB962C8B-B14F-4D97-AF65-F5344CB8AC3E}">
        <p14:creationId xmlns:p14="http://schemas.microsoft.com/office/powerpoint/2010/main" val="58841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62df85673d_1_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300"/>
              </a:spcBef>
            </a:pPr>
            <a:r>
              <a:rPr lang="en-US" sz="4800" dirty="0">
                <a:highlight>
                  <a:schemeClr val="lt1"/>
                </a:highlight>
              </a:rPr>
              <a:t>National Joint Committee on Types of Services</a:t>
            </a:r>
            <a:endParaRPr sz="4800" dirty="0"/>
          </a:p>
        </p:txBody>
      </p:sp>
      <p:sp>
        <p:nvSpPr>
          <p:cNvPr id="315" name="Google Shape;315;g62df85673d_1_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pPr>
            <a:r>
              <a:rPr lang="en-US" sz="3200" dirty="0">
                <a:highlight>
                  <a:schemeClr val="lt1"/>
                </a:highlight>
              </a:rPr>
              <a:t>Each setting offers unique advantages for reaching the individual's specific goals. (ASHA, </a:t>
            </a:r>
            <a:r>
              <a:rPr lang="en-US" sz="3200" dirty="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2018</a:t>
            </a:r>
            <a:r>
              <a:rPr lang="en-US" sz="3200" dirty="0">
                <a:highlight>
                  <a:schemeClr val="lt1"/>
                </a:highlight>
              </a:rPr>
              <a:t>) </a:t>
            </a:r>
            <a:endParaRPr sz="3200" dirty="0">
              <a:highlight>
                <a:schemeClr val="lt1"/>
              </a:highlight>
            </a:endParaRPr>
          </a:p>
          <a:p>
            <a:pPr marL="914400" indent="0">
              <a:lnSpc>
                <a:spcPct val="100000"/>
              </a:lnSpc>
              <a:spcBef>
                <a:spcPts val="300"/>
              </a:spcBef>
              <a:buNone/>
            </a:pPr>
            <a:endParaRPr sz="3200" dirty="0">
              <a:highlight>
                <a:schemeClr val="lt1"/>
              </a:highlight>
            </a:endParaRPr>
          </a:p>
          <a:p>
            <a:pPr marL="457200" indent="-406400">
              <a:lnSpc>
                <a:spcPct val="100000"/>
              </a:lnSpc>
              <a:spcBef>
                <a:spcPts val="300"/>
              </a:spcBef>
              <a:buSzPts val="2800"/>
            </a:pPr>
            <a:r>
              <a:rPr lang="en-US" sz="2800" dirty="0">
                <a:highlight>
                  <a:schemeClr val="lt1"/>
                </a:highlight>
              </a:rPr>
              <a:t>Decisions regarding team composition, types, amounts, and duration of services provided, intervention setting, and service delivery models should be based on the individual's communication needs and preferences.</a:t>
            </a:r>
          </a:p>
          <a:p>
            <a:pPr marL="0" indent="0">
              <a:lnSpc>
                <a:spcPct val="100000"/>
              </a:lnSpc>
              <a:spcBef>
                <a:spcPts val="300"/>
              </a:spcBef>
              <a:buSzPts val="2800"/>
              <a:buNone/>
            </a:pPr>
            <a:endParaRPr dirty="0"/>
          </a:p>
        </p:txBody>
      </p:sp>
    </p:spTree>
    <p:extLst>
      <p:ext uri="{BB962C8B-B14F-4D97-AF65-F5344CB8AC3E}">
        <p14:creationId xmlns:p14="http://schemas.microsoft.com/office/powerpoint/2010/main" val="170005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Resources on Service Delivery</a:t>
            </a:r>
            <a:endParaRPr/>
          </a:p>
        </p:txBody>
      </p:sp>
      <p:sp>
        <p:nvSpPr>
          <p:cNvPr id="321" name="Google Shape;321;p112"/>
          <p:cNvSpPr txBox="1">
            <a:spLocks noGrp="1"/>
          </p:cNvSpPr>
          <p:nvPr>
            <p:ph idx="1"/>
          </p:nvPr>
        </p:nvSpPr>
        <p:spPr>
          <a:prstGeom prst="rect">
            <a:avLst/>
          </a:prstGeom>
          <a:noFill/>
          <a:ln>
            <a:noFill/>
          </a:ln>
        </p:spPr>
        <p:txBody>
          <a:bodyPr spcFirstLastPara="1" vert="horz" wrap="square" lIns="91425" tIns="45700" rIns="91425" bIns="45700" numCol="1" rtlCol="0" anchor="t" anchorCtr="0">
            <a:noAutofit/>
          </a:bodyPr>
          <a:lstStyle/>
          <a:p>
            <a:pPr marL="457200" indent="-406400">
              <a:lnSpc>
                <a:spcPct val="100000"/>
              </a:lnSpc>
              <a:spcBef>
                <a:spcPts val="300"/>
              </a:spcBef>
              <a:buSzPts val="2800"/>
              <a:buFont typeface="Georgia"/>
              <a:buChar char="•"/>
            </a:pPr>
            <a:r>
              <a:rPr lang="en-US" sz="3200" u="sng" dirty="0">
                <a:solidFill>
                  <a:schemeClr val="hlink"/>
                </a:solidFill>
                <a:hlinkClick r:id="rId3"/>
              </a:rPr>
              <a:t>VDOE Inclusive Practices</a:t>
            </a:r>
            <a:endParaRPr sz="3200" dirty="0"/>
          </a:p>
          <a:p>
            <a:pPr marL="457200" indent="-406400">
              <a:lnSpc>
                <a:spcPct val="100000"/>
              </a:lnSpc>
              <a:spcBef>
                <a:spcPts val="300"/>
              </a:spcBef>
              <a:buSzPts val="2800"/>
              <a:buFont typeface="Georgia"/>
              <a:buChar char="•"/>
            </a:pPr>
            <a:r>
              <a:rPr lang="en-US" sz="3200" dirty="0"/>
              <a:t>OMNIE – Flexible service delivery module</a:t>
            </a:r>
            <a:endParaRPr sz="3200" dirty="0"/>
          </a:p>
          <a:p>
            <a:pPr marL="457200" indent="-406400">
              <a:lnSpc>
                <a:spcPct val="100000"/>
              </a:lnSpc>
              <a:spcBef>
                <a:spcPts val="300"/>
              </a:spcBef>
              <a:buSzPts val="2800"/>
              <a:buFont typeface="Georgia"/>
              <a:buChar char="•"/>
            </a:pPr>
            <a:r>
              <a:rPr lang="en-US" sz="3200" dirty="0"/>
              <a:t>3:1 Model used in states including: </a:t>
            </a:r>
            <a:endParaRPr sz="3200" dirty="0"/>
          </a:p>
          <a:p>
            <a:pPr marL="914400" lvl="1" indent="-406400">
              <a:lnSpc>
                <a:spcPct val="100000"/>
              </a:lnSpc>
              <a:spcBef>
                <a:spcPts val="300"/>
              </a:spcBef>
              <a:buSzPts val="2800"/>
              <a:buFont typeface="Georgia"/>
              <a:buChar char="▫"/>
            </a:pPr>
            <a:r>
              <a:rPr lang="en-US" sz="2000" dirty="0"/>
              <a:t>AZ</a:t>
            </a:r>
            <a:endParaRPr sz="2000" dirty="0"/>
          </a:p>
          <a:p>
            <a:pPr marL="914400" lvl="1" indent="-406400">
              <a:lnSpc>
                <a:spcPct val="100000"/>
              </a:lnSpc>
              <a:spcBef>
                <a:spcPts val="300"/>
              </a:spcBef>
              <a:buSzPts val="2800"/>
              <a:buFont typeface="Georgia"/>
              <a:buChar char="▫"/>
            </a:pPr>
            <a:r>
              <a:rPr lang="en-US" sz="2000" dirty="0"/>
              <a:t>OR </a:t>
            </a:r>
            <a:endParaRPr sz="2000" dirty="0"/>
          </a:p>
          <a:p>
            <a:pPr marL="914400" lvl="1" indent="-406400">
              <a:lnSpc>
                <a:spcPct val="100000"/>
              </a:lnSpc>
              <a:spcBef>
                <a:spcPts val="300"/>
              </a:spcBef>
              <a:buSzPts val="2800"/>
              <a:buFont typeface="Georgia"/>
              <a:buChar char="▫"/>
            </a:pPr>
            <a:r>
              <a:rPr lang="en-US" sz="2000" dirty="0"/>
              <a:t>OH </a:t>
            </a:r>
            <a:endParaRPr sz="2000" dirty="0"/>
          </a:p>
          <a:p>
            <a:pPr marL="914400" lvl="1" indent="-406400">
              <a:lnSpc>
                <a:spcPct val="100000"/>
              </a:lnSpc>
              <a:spcBef>
                <a:spcPts val="300"/>
              </a:spcBef>
              <a:buSzPts val="2800"/>
              <a:buFont typeface="Georgia"/>
              <a:buChar char="▫"/>
            </a:pPr>
            <a:r>
              <a:rPr lang="en-US" sz="2000" dirty="0"/>
              <a:t>VA </a:t>
            </a:r>
            <a:endParaRPr sz="2000" dirty="0"/>
          </a:p>
          <a:p>
            <a:pPr marL="914400" lvl="1" indent="-406400">
              <a:lnSpc>
                <a:spcPct val="100000"/>
              </a:lnSpc>
              <a:spcBef>
                <a:spcPts val="300"/>
              </a:spcBef>
              <a:buSzPts val="2800"/>
              <a:buFont typeface="Georgia"/>
              <a:buChar char="▫"/>
            </a:pPr>
            <a:r>
              <a:rPr lang="en-US" sz="2000" dirty="0"/>
              <a:t>ND</a:t>
            </a:r>
            <a:endParaRPr sz="2000" dirty="0"/>
          </a:p>
          <a:p>
            <a:pPr marL="914400" lvl="1" indent="-406400">
              <a:lnSpc>
                <a:spcPct val="100000"/>
              </a:lnSpc>
              <a:spcBef>
                <a:spcPts val="300"/>
              </a:spcBef>
              <a:buSzPts val="2800"/>
              <a:buFont typeface="Georgia"/>
              <a:buChar char="▫"/>
            </a:pPr>
            <a:r>
              <a:rPr lang="en-US" sz="2000" dirty="0"/>
              <a:t>WI </a:t>
            </a:r>
            <a:endParaRPr sz="2000" dirty="0"/>
          </a:p>
          <a:p>
            <a:pPr marL="914400" lvl="1" indent="-406400">
              <a:lnSpc>
                <a:spcPct val="100000"/>
              </a:lnSpc>
              <a:spcBef>
                <a:spcPts val="300"/>
              </a:spcBef>
              <a:buSzPts val="2800"/>
              <a:buFont typeface="Georgia"/>
              <a:buChar char="▫"/>
            </a:pPr>
            <a:r>
              <a:rPr lang="en-US" sz="2000" dirty="0"/>
              <a:t>FL</a:t>
            </a:r>
            <a:endParaRPr sz="2000" dirty="0"/>
          </a:p>
          <a:p>
            <a:pPr marL="457200">
              <a:lnSpc>
                <a:spcPct val="100000"/>
              </a:lnSpc>
              <a:spcBef>
                <a:spcPts val="300"/>
              </a:spcBef>
              <a:buClr>
                <a:schemeClr val="accent3"/>
              </a:buClr>
              <a:buSzPts val="2800"/>
              <a:buNone/>
            </a:pPr>
            <a:endParaRPr dirty="0"/>
          </a:p>
          <a:p>
            <a:pPr marL="457200" indent="0">
              <a:lnSpc>
                <a:spcPct val="100000"/>
              </a:lnSpc>
              <a:spcBef>
                <a:spcPts val="300"/>
              </a:spcBef>
              <a:buSzPts val="2800"/>
              <a:buNone/>
            </a:pPr>
            <a:endParaRPr dirty="0"/>
          </a:p>
        </p:txBody>
      </p:sp>
    </p:spTree>
    <p:extLst>
      <p:ext uri="{BB962C8B-B14F-4D97-AF65-F5344CB8AC3E}">
        <p14:creationId xmlns:p14="http://schemas.microsoft.com/office/powerpoint/2010/main" val="302446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4164363" y="3916648"/>
            <a:ext cx="7772400" cy="1362075"/>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5400"/>
            </a:pPr>
            <a:r>
              <a:rPr lang="en-US" sz="4400" b="1" dirty="0">
                <a:ea typeface="Source Sans Pro"/>
                <a:cs typeface="Source Sans Pro"/>
                <a:sym typeface="Source Sans Pro"/>
              </a:rPr>
              <a:t>Key Issue #</a:t>
            </a:r>
            <a:r>
              <a:rPr lang="en-US" sz="4400" dirty="0"/>
              <a:t>3 Extenders: Using  SLP Assistants, Paraprofessionals and Others to Practice at the “Top of the License”</a:t>
            </a:r>
            <a:br>
              <a:rPr lang="en-US" sz="5400" b="1" dirty="0">
                <a:solidFill>
                  <a:srgbClr val="FFFFFF"/>
                </a:solidFill>
                <a:latin typeface="Source Sans Pro"/>
                <a:ea typeface="Source Sans Pro"/>
                <a:cs typeface="Source Sans Pro"/>
                <a:sym typeface="Source Sans Pro"/>
              </a:rPr>
            </a:br>
            <a:endParaRPr b="0" dirty="0"/>
          </a:p>
        </p:txBody>
      </p:sp>
    </p:spTree>
    <p:extLst>
      <p:ext uri="{BB962C8B-B14F-4D97-AF65-F5344CB8AC3E}">
        <p14:creationId xmlns:p14="http://schemas.microsoft.com/office/powerpoint/2010/main" val="1377653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14"/>
          <p:cNvSpPr txBox="1">
            <a:spLocks noGrp="1"/>
          </p:cNvSpPr>
          <p:nvPr>
            <p:ph type="title"/>
          </p:nvPr>
        </p:nvSpPr>
        <p:spPr>
          <a:xfrm>
            <a:off x="1069848" y="484632"/>
            <a:ext cx="10878312" cy="1609344"/>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Practice at the “Top of the License”</a:t>
            </a:r>
            <a:endParaRPr dirty="0"/>
          </a:p>
        </p:txBody>
      </p:sp>
      <p:sp>
        <p:nvSpPr>
          <p:cNvPr id="332" name="Google Shape;332;p114"/>
          <p:cNvSpPr txBox="1">
            <a:spLocks noGrp="1"/>
          </p:cNvSpPr>
          <p:nvPr>
            <p:ph idx="1"/>
          </p:nvPr>
        </p:nvSpPr>
        <p:spPr>
          <a:prstGeom prst="rect">
            <a:avLst/>
          </a:prstGeom>
          <a:noFill/>
          <a:ln>
            <a:noFill/>
          </a:ln>
        </p:spPr>
        <p:txBody>
          <a:bodyPr spcFirstLastPara="1" vert="horz" wrap="square" lIns="91425" tIns="45700" rIns="91425" bIns="45700" rtlCol="0" anchor="t" anchorCtr="0">
            <a:normAutofit/>
          </a:bodyPr>
          <a:lstStyle/>
          <a:p>
            <a:pPr marL="114300" indent="0" algn="ctr">
              <a:lnSpc>
                <a:spcPct val="100000"/>
              </a:lnSpc>
              <a:spcBef>
                <a:spcPts val="300"/>
              </a:spcBef>
              <a:buSzPts val="2800"/>
              <a:buNone/>
            </a:pPr>
            <a:r>
              <a:rPr lang="en-US" sz="4400" dirty="0">
                <a:solidFill>
                  <a:srgbClr val="272727"/>
                </a:solidFill>
              </a:rPr>
              <a:t>“Audiologists and SLPs should engage in </a:t>
            </a:r>
            <a:r>
              <a:rPr lang="en-US" sz="4400" b="1" dirty="0">
                <a:solidFill>
                  <a:srgbClr val="272727"/>
                </a:solidFill>
              </a:rPr>
              <a:t>ONLY</a:t>
            </a:r>
            <a:r>
              <a:rPr lang="en-US" sz="4400" dirty="0">
                <a:solidFill>
                  <a:srgbClr val="272727"/>
                </a:solidFill>
              </a:rPr>
              <a:t> those [student]</a:t>
            </a:r>
            <a:endParaRPr dirty="0"/>
          </a:p>
          <a:p>
            <a:pPr marL="114300" indent="0" algn="ctr">
              <a:lnSpc>
                <a:spcPct val="100000"/>
              </a:lnSpc>
              <a:spcBef>
                <a:spcPts val="300"/>
              </a:spcBef>
              <a:buSzPts val="2800"/>
              <a:buNone/>
            </a:pPr>
            <a:r>
              <a:rPr lang="en-US" sz="4400" dirty="0">
                <a:solidFill>
                  <a:srgbClr val="272727"/>
                </a:solidFill>
              </a:rPr>
              <a:t>activities that require their</a:t>
            </a:r>
            <a:br>
              <a:rPr lang="en-US" sz="4400" dirty="0">
                <a:solidFill>
                  <a:srgbClr val="272727"/>
                </a:solidFill>
              </a:rPr>
            </a:br>
            <a:r>
              <a:rPr lang="en-US" sz="4400" dirty="0">
                <a:solidFill>
                  <a:srgbClr val="272727"/>
                </a:solidFill>
              </a:rPr>
              <a:t>level of expertise and skill”.</a:t>
            </a:r>
            <a:endParaRPr dirty="0"/>
          </a:p>
          <a:p>
            <a:pPr marL="114300" indent="0" algn="ctr">
              <a:lnSpc>
                <a:spcPct val="100000"/>
              </a:lnSpc>
              <a:spcBef>
                <a:spcPts val="300"/>
              </a:spcBef>
              <a:buSzPts val="2800"/>
              <a:buNone/>
            </a:pPr>
            <a:endParaRPr sz="2400" i="1" dirty="0">
              <a:solidFill>
                <a:srgbClr val="21A7C1"/>
              </a:solidFill>
            </a:endParaRPr>
          </a:p>
          <a:p>
            <a:pPr marL="114300" indent="0" algn="ctr">
              <a:lnSpc>
                <a:spcPct val="100000"/>
              </a:lnSpc>
              <a:spcBef>
                <a:spcPts val="300"/>
              </a:spcBef>
              <a:buSzPts val="2800"/>
              <a:buNone/>
            </a:pPr>
            <a:r>
              <a:rPr lang="en-US" sz="2400" i="1" dirty="0">
                <a:solidFill>
                  <a:srgbClr val="C00000"/>
                </a:solidFill>
              </a:rPr>
              <a:t>ASHA Ad Hoc Committee on Refreshing the Professions</a:t>
            </a:r>
            <a:endParaRPr sz="2400" i="1" dirty="0">
              <a:solidFill>
                <a:srgbClr val="C00000"/>
              </a:solidFill>
            </a:endParaRPr>
          </a:p>
          <a:p>
            <a:pPr marL="457200">
              <a:lnSpc>
                <a:spcPct val="100000"/>
              </a:lnSpc>
              <a:spcBef>
                <a:spcPts val="300"/>
              </a:spcBef>
              <a:buClr>
                <a:schemeClr val="accent3"/>
              </a:buClr>
              <a:buSzPts val="2800"/>
              <a:buNone/>
            </a:pPr>
            <a:endParaRPr sz="2400" dirty="0">
              <a:solidFill>
                <a:srgbClr val="272727"/>
              </a:solidFill>
            </a:endParaRPr>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1817267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How to Practice at the “Top of the License”</a:t>
            </a:r>
            <a:endParaRPr/>
          </a:p>
        </p:txBody>
      </p:sp>
      <p:sp>
        <p:nvSpPr>
          <p:cNvPr id="338" name="Google Shape;338;p11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pPr>
            <a:r>
              <a:rPr lang="en-US" sz="3000" dirty="0"/>
              <a:t>Focus attention on activities that require our skills and knowledge</a:t>
            </a:r>
            <a:endParaRPr sz="3000" dirty="0"/>
          </a:p>
          <a:p>
            <a:pPr marL="457200" indent="-419100">
              <a:lnSpc>
                <a:spcPct val="100000"/>
              </a:lnSpc>
              <a:spcBef>
                <a:spcPts val="300"/>
              </a:spcBef>
              <a:buSzPts val="3000"/>
            </a:pPr>
            <a:r>
              <a:rPr lang="en-US" sz="3000" dirty="0"/>
              <a:t>Some tasks, procedures or activities used to treat students can be performed successfully by individuals other than SLPs, if properly trained, such as:</a:t>
            </a:r>
            <a:endParaRPr sz="3000" dirty="0"/>
          </a:p>
          <a:p>
            <a:pPr marL="952500" lvl="1" indent="-457200">
              <a:lnSpc>
                <a:spcPct val="100000"/>
              </a:lnSpc>
              <a:spcBef>
                <a:spcPts val="300"/>
              </a:spcBef>
              <a:buSzPts val="3000"/>
            </a:pPr>
            <a:r>
              <a:rPr lang="en-US" sz="3000" dirty="0"/>
              <a:t>Assistants</a:t>
            </a:r>
            <a:endParaRPr sz="3000" dirty="0"/>
          </a:p>
          <a:p>
            <a:pPr marL="952500" lvl="1" indent="-457200">
              <a:lnSpc>
                <a:spcPct val="100000"/>
              </a:lnSpc>
              <a:spcBef>
                <a:spcPts val="300"/>
              </a:spcBef>
              <a:buSzPts val="3000"/>
            </a:pPr>
            <a:r>
              <a:rPr lang="en-US" sz="3000" dirty="0"/>
              <a:t>Paraprofessionals</a:t>
            </a:r>
            <a:endParaRPr sz="3000" dirty="0"/>
          </a:p>
          <a:p>
            <a:pPr marL="952500" lvl="1" indent="-457200">
              <a:lnSpc>
                <a:spcPct val="100000"/>
              </a:lnSpc>
              <a:spcBef>
                <a:spcPts val="300"/>
              </a:spcBef>
              <a:buSzPts val="3000"/>
            </a:pPr>
            <a:r>
              <a:rPr lang="en-US" sz="3000" dirty="0"/>
              <a:t>Teachers and Parents</a:t>
            </a:r>
            <a:endParaRPr sz="3000" dirty="0"/>
          </a:p>
        </p:txBody>
      </p:sp>
    </p:spTree>
    <p:extLst>
      <p:ext uri="{BB962C8B-B14F-4D97-AF65-F5344CB8AC3E}">
        <p14:creationId xmlns:p14="http://schemas.microsoft.com/office/powerpoint/2010/main" val="268307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1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Common Tasks in Schools</a:t>
            </a:r>
            <a:endParaRPr/>
          </a:p>
        </p:txBody>
      </p:sp>
      <p:sp>
        <p:nvSpPr>
          <p:cNvPr id="344" name="Google Shape;344;p115"/>
          <p:cNvSpPr txBox="1">
            <a:spLocks noGrp="1"/>
          </p:cNvSpPr>
          <p:nvPr>
            <p:ph idx="1"/>
          </p:nvPr>
        </p:nvSpPr>
        <p:spPr>
          <a:prstGeom prst="rect">
            <a:avLst/>
          </a:prstGeom>
          <a:noFill/>
          <a:ln>
            <a:noFill/>
          </a:ln>
        </p:spPr>
        <p:txBody>
          <a:bodyPr spcFirstLastPara="1" vert="horz" wrap="square" lIns="91425" tIns="45700" rIns="91425" bIns="45700" rtlCol="0" anchor="t" anchorCtr="0">
            <a:normAutofit fontScale="77500" lnSpcReduction="20000"/>
          </a:bodyPr>
          <a:lstStyle/>
          <a:p>
            <a:pPr marL="1154430" lvl="1" indent="-730250">
              <a:lnSpc>
                <a:spcPct val="100000"/>
              </a:lnSpc>
              <a:spcBef>
                <a:spcPts val="300"/>
              </a:spcBef>
              <a:buSzPts val="2400"/>
              <a:buFont typeface="Source Sans Pro"/>
              <a:buAutoNum type="arabicPeriod"/>
            </a:pPr>
            <a:r>
              <a:rPr lang="en-US" sz="3500" dirty="0"/>
              <a:t>Plan and prepare materials for therapy</a:t>
            </a:r>
            <a:endParaRPr sz="3500" dirty="0"/>
          </a:p>
          <a:p>
            <a:pPr marL="1154430" lvl="1" indent="-730250">
              <a:lnSpc>
                <a:spcPct val="100000"/>
              </a:lnSpc>
              <a:spcBef>
                <a:spcPts val="300"/>
              </a:spcBef>
              <a:buSzPts val="2400"/>
              <a:buFont typeface="Source Sans Pro"/>
              <a:buAutoNum type="arabicPeriod"/>
            </a:pPr>
            <a:r>
              <a:rPr lang="en-US" sz="3500" dirty="0"/>
              <a:t>Call parents to schedule IEP meetings</a:t>
            </a:r>
            <a:endParaRPr sz="3500" dirty="0"/>
          </a:p>
          <a:p>
            <a:pPr marL="1154430" lvl="1" indent="-730250">
              <a:lnSpc>
                <a:spcPct val="100000"/>
              </a:lnSpc>
              <a:spcBef>
                <a:spcPts val="300"/>
              </a:spcBef>
              <a:buSzPts val="2400"/>
              <a:buFont typeface="Source Sans Pro"/>
              <a:buAutoNum type="arabicPeriod"/>
            </a:pPr>
            <a:r>
              <a:rPr lang="en-US" sz="3500" dirty="0"/>
              <a:t>Assess students</a:t>
            </a:r>
            <a:endParaRPr sz="3500" dirty="0"/>
          </a:p>
          <a:p>
            <a:pPr marL="1154430" lvl="1" indent="-730250">
              <a:lnSpc>
                <a:spcPct val="100000"/>
              </a:lnSpc>
              <a:spcBef>
                <a:spcPts val="300"/>
              </a:spcBef>
              <a:buSzPts val="2400"/>
              <a:buFont typeface="Source Sans Pro"/>
              <a:buAutoNum type="arabicPeriod"/>
            </a:pPr>
            <a:r>
              <a:rPr lang="en-US" sz="3500" dirty="0"/>
              <a:t>Attend meetings</a:t>
            </a:r>
            <a:endParaRPr sz="3500" dirty="0"/>
          </a:p>
          <a:p>
            <a:pPr marL="1154430" lvl="1" indent="-730250">
              <a:lnSpc>
                <a:spcPct val="100000"/>
              </a:lnSpc>
              <a:spcBef>
                <a:spcPts val="300"/>
              </a:spcBef>
              <a:buSzPts val="2400"/>
              <a:buFont typeface="Source Sans Pro"/>
              <a:buAutoNum type="arabicPeriod"/>
            </a:pPr>
            <a:r>
              <a:rPr lang="en-US" sz="3500" dirty="0"/>
              <a:t>Copy IEPs and file progress reports</a:t>
            </a:r>
            <a:endParaRPr sz="3500" dirty="0"/>
          </a:p>
          <a:p>
            <a:pPr marL="1154430" lvl="1" indent="-730250">
              <a:lnSpc>
                <a:spcPct val="100000"/>
              </a:lnSpc>
              <a:spcBef>
                <a:spcPts val="300"/>
              </a:spcBef>
              <a:buSzPts val="2400"/>
              <a:buFont typeface="Source Sans Pro"/>
              <a:buAutoNum type="arabicPeriod"/>
            </a:pPr>
            <a:r>
              <a:rPr lang="en-US" sz="3500" dirty="0"/>
              <a:t>Write IEP goals</a:t>
            </a:r>
            <a:endParaRPr sz="3500" dirty="0"/>
          </a:p>
          <a:p>
            <a:pPr marL="1154430" lvl="1" indent="-730250">
              <a:lnSpc>
                <a:spcPct val="100000"/>
              </a:lnSpc>
              <a:spcBef>
                <a:spcPts val="300"/>
              </a:spcBef>
              <a:buSzPts val="2400"/>
              <a:buFont typeface="Source Sans Pro"/>
              <a:buAutoNum type="arabicPeriod"/>
            </a:pPr>
            <a:r>
              <a:rPr lang="en-US" sz="3500" dirty="0"/>
              <a:t>Direct service with students</a:t>
            </a:r>
            <a:endParaRPr sz="3500" dirty="0"/>
          </a:p>
          <a:p>
            <a:pPr marL="914400" indent="0">
              <a:lnSpc>
                <a:spcPct val="100000"/>
              </a:lnSpc>
              <a:spcBef>
                <a:spcPts val="300"/>
              </a:spcBef>
              <a:buNone/>
            </a:pPr>
            <a:endParaRPr sz="2400" dirty="0"/>
          </a:p>
          <a:p>
            <a:pPr marL="114300" indent="0">
              <a:lnSpc>
                <a:spcPct val="100000"/>
              </a:lnSpc>
              <a:spcBef>
                <a:spcPts val="300"/>
              </a:spcBef>
              <a:buSzPts val="2800"/>
              <a:buNone/>
            </a:pPr>
            <a:r>
              <a:rPr lang="en-US" sz="4100" b="1" dirty="0"/>
              <a:t>Which tasks </a:t>
            </a:r>
            <a:r>
              <a:rPr lang="en-US" sz="41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require</a:t>
            </a:r>
            <a:r>
              <a:rPr lang="en-US" sz="4100" b="1" dirty="0"/>
              <a:t> the skills of an SLP to do?</a:t>
            </a:r>
            <a:endParaRPr sz="4100" b="1" dirty="0"/>
          </a:p>
          <a:p>
            <a:pPr marL="114300" indent="0">
              <a:lnSpc>
                <a:spcPct val="100000"/>
              </a:lnSpc>
              <a:spcBef>
                <a:spcPts val="300"/>
              </a:spcBef>
              <a:buSzPts val="2800"/>
              <a:buNone/>
            </a:pPr>
            <a:r>
              <a:rPr lang="en-US" sz="4100" b="1" dirty="0"/>
              <a:t>Which tasks may be done by others?</a:t>
            </a:r>
            <a:endParaRPr sz="4100" b="1" dirty="0"/>
          </a:p>
          <a:p>
            <a:pPr marL="914400" lvl="1">
              <a:lnSpc>
                <a:spcPct val="100000"/>
              </a:lnSpc>
              <a:spcBef>
                <a:spcPts val="300"/>
              </a:spcBef>
              <a:buSzPts val="2600"/>
              <a:buNone/>
            </a:pPr>
            <a:endParaRPr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171533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1"/>
          <p:cNvSpPr txBox="1">
            <a:spLocks noGrp="1"/>
          </p:cNvSpPr>
          <p:nvPr>
            <p:ph type="title"/>
          </p:nvPr>
        </p:nvSpPr>
        <p:spPr>
          <a:xfrm>
            <a:off x="1981200" y="1143000"/>
            <a:ext cx="8229600" cy="10668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Screen shot</a:t>
            </a:r>
            <a:endParaRPr/>
          </a:p>
        </p:txBody>
      </p:sp>
      <p:sp>
        <p:nvSpPr>
          <p:cNvPr id="136" name="Google Shape;136;p101"/>
          <p:cNvSpPr txBox="1">
            <a:spLocks noGrp="1"/>
          </p:cNvSpPr>
          <p:nvPr>
            <p:ph idx="1"/>
          </p:nvPr>
        </p:nvSpPr>
        <p:spPr>
          <a:xfrm>
            <a:off x="1981200" y="2249424"/>
            <a:ext cx="8229600" cy="4325112"/>
          </a:xfrm>
          <a:prstGeom prst="rect">
            <a:avLst/>
          </a:prstGeom>
          <a:noFill/>
          <a:ln>
            <a:noFill/>
          </a:ln>
        </p:spPr>
        <p:txBody>
          <a:bodyPr spcFirstLastPara="1" vert="horz" wrap="square" lIns="91425" tIns="45700" rIns="91425" bIns="45700" rtlCol="0" anchor="t" anchorCtr="0">
            <a:noAutofit/>
          </a:bodyPr>
          <a:lstStyle/>
          <a:p>
            <a:pPr marL="457200">
              <a:lnSpc>
                <a:spcPct val="100000"/>
              </a:lnSpc>
              <a:spcBef>
                <a:spcPts val="300"/>
              </a:spcBef>
              <a:buClr>
                <a:schemeClr val="accent3"/>
              </a:buClr>
              <a:buSzPts val="2800"/>
              <a:buNone/>
            </a:pPr>
            <a:endParaRPr/>
          </a:p>
        </p:txBody>
      </p:sp>
      <p:pic>
        <p:nvPicPr>
          <p:cNvPr id="137" name="Google Shape;137;p101"/>
          <p:cNvPicPr preferRelativeResize="0"/>
          <p:nvPr/>
        </p:nvPicPr>
        <p:blipFill>
          <a:blip r:embed="rId3">
            <a:alphaModFix/>
          </a:blip>
          <a:stretch>
            <a:fillRect/>
          </a:stretch>
        </p:blipFill>
        <p:spPr>
          <a:xfrm>
            <a:off x="548640" y="480060"/>
            <a:ext cx="11429999" cy="6247313"/>
          </a:xfrm>
          <a:prstGeom prst="rect">
            <a:avLst/>
          </a:prstGeom>
          <a:noFill/>
          <a:ln>
            <a:noFill/>
          </a:ln>
        </p:spPr>
      </p:pic>
    </p:spTree>
    <p:extLst>
      <p:ext uri="{BB962C8B-B14F-4D97-AF65-F5344CB8AC3E}">
        <p14:creationId xmlns:p14="http://schemas.microsoft.com/office/powerpoint/2010/main" val="44132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1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SLP Reflections </a:t>
            </a:r>
            <a:endParaRPr/>
          </a:p>
        </p:txBody>
      </p:sp>
      <p:sp>
        <p:nvSpPr>
          <p:cNvPr id="350" name="Google Shape;350;p116"/>
          <p:cNvSpPr txBox="1">
            <a:spLocks noGrp="1"/>
          </p:cNvSpPr>
          <p:nvPr>
            <p:ph idx="1"/>
          </p:nvPr>
        </p:nvSpPr>
        <p:spPr>
          <a:prstGeom prst="rect">
            <a:avLst/>
          </a:prstGeom>
          <a:noFill/>
          <a:ln>
            <a:noFill/>
          </a:ln>
        </p:spPr>
        <p:txBody>
          <a:bodyPr spcFirstLastPara="1" vert="horz" wrap="square" lIns="91425" tIns="45700" rIns="91425" bIns="45700" rtlCol="0" anchor="t" anchorCtr="0">
            <a:normAutofit fontScale="92500" lnSpcReduction="10000"/>
          </a:bodyPr>
          <a:lstStyle/>
          <a:p>
            <a:pPr marL="457200" indent="-406400">
              <a:lnSpc>
                <a:spcPct val="100000"/>
              </a:lnSpc>
              <a:spcBef>
                <a:spcPts val="300"/>
              </a:spcBef>
              <a:buSzPts val="2800"/>
              <a:buFont typeface="Georgia"/>
              <a:buAutoNum type="arabicPeriod"/>
            </a:pPr>
            <a:r>
              <a:rPr lang="en-US" sz="3600" dirty="0"/>
              <a:t>Review of common tasks</a:t>
            </a:r>
            <a:endParaRPr dirty="0"/>
          </a:p>
          <a:p>
            <a:pPr marL="457200" indent="-406400">
              <a:lnSpc>
                <a:spcPct val="100000"/>
              </a:lnSpc>
              <a:spcBef>
                <a:spcPts val="300"/>
              </a:spcBef>
              <a:buSzPts val="2800"/>
              <a:buFont typeface="Georgia"/>
              <a:buAutoNum type="arabicPeriod"/>
            </a:pPr>
            <a:r>
              <a:rPr lang="en-US" sz="3600" dirty="0"/>
              <a:t>Determine what is:</a:t>
            </a:r>
            <a:endParaRPr dirty="0"/>
          </a:p>
          <a:p>
            <a:pPr marL="914400" lvl="1" indent="-393700">
              <a:lnSpc>
                <a:spcPct val="100000"/>
              </a:lnSpc>
              <a:spcBef>
                <a:spcPts val="300"/>
              </a:spcBef>
              <a:buSzPts val="2600"/>
              <a:buAutoNum type="alphaLcPeriod"/>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Necessary for SLP to do</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endParaRPr>
          </a:p>
          <a:p>
            <a:pPr marL="914400" lvl="1" indent="-393700">
              <a:lnSpc>
                <a:spcPct val="100000"/>
              </a:lnSpc>
              <a:spcBef>
                <a:spcPts val="300"/>
              </a:spcBef>
              <a:buSzPts val="2600"/>
              <a:buAutoNum type="alphaLcPeriod"/>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Able to be </a:t>
            </a: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reallocated</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endParaRPr>
          </a:p>
          <a:p>
            <a:pPr marL="914400" lvl="1" indent="-393700">
              <a:lnSpc>
                <a:spcPct val="100000"/>
              </a:lnSpc>
              <a:spcBef>
                <a:spcPts val="300"/>
              </a:spcBef>
              <a:buSzPts val="2600"/>
              <a:buAutoNum type="alphaLcPeriod"/>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Able to </a:t>
            </a: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be discontinued</a:t>
            </a:r>
            <a:endParaRPr dirty="0"/>
          </a:p>
          <a:p>
            <a:pPr marL="457200" indent="0">
              <a:lnSpc>
                <a:spcPct val="100000"/>
              </a:lnSpc>
              <a:spcBef>
                <a:spcPts val="300"/>
              </a:spcBef>
              <a:buNone/>
            </a:pPr>
            <a:endParaRPr sz="3600" dirty="0"/>
          </a:p>
          <a:p>
            <a:pPr marL="0" indent="0" algn="ctr">
              <a:lnSpc>
                <a:spcPct val="100000"/>
              </a:lnSpc>
              <a:spcBef>
                <a:spcPts val="300"/>
              </a:spcBef>
              <a:buNone/>
            </a:pPr>
            <a:r>
              <a:rPr lang="en-US" sz="3600" dirty="0"/>
              <a:t>This supports practice at the “top of the license” and manageable jobs!</a:t>
            </a:r>
            <a:endParaRPr sz="3600" dirty="0"/>
          </a:p>
        </p:txBody>
      </p:sp>
    </p:spTree>
    <p:extLst>
      <p:ext uri="{BB962C8B-B14F-4D97-AF65-F5344CB8AC3E}">
        <p14:creationId xmlns:p14="http://schemas.microsoft.com/office/powerpoint/2010/main" val="130780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1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Using Extenders</a:t>
            </a:r>
            <a:endParaRPr/>
          </a:p>
        </p:txBody>
      </p:sp>
      <p:sp>
        <p:nvSpPr>
          <p:cNvPr id="357" name="Google Shape;357;p117"/>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600" dirty="0"/>
              <a:t>Extenders – parents,  teachers, paraprofessionals, personal care assistants and SLP Assistants (e.g., SLPA, SLPP, SLT)</a:t>
            </a:r>
            <a:endParaRPr sz="3600" dirty="0"/>
          </a:p>
          <a:p>
            <a:pPr marL="457200" indent="-419100">
              <a:lnSpc>
                <a:spcPct val="100000"/>
              </a:lnSpc>
              <a:spcBef>
                <a:spcPts val="300"/>
              </a:spcBef>
              <a:buSzPts val="3000"/>
              <a:buFont typeface="Georgia"/>
              <a:buChar char="•"/>
            </a:pPr>
            <a:r>
              <a:rPr lang="en-US" sz="3600" dirty="0"/>
              <a:t>The SLP is responsible for understanding federal, state and local regulations for using support personnel and following ASHA guidelines.</a:t>
            </a:r>
            <a:endParaRPr sz="3600" dirty="0"/>
          </a:p>
          <a:p>
            <a:pPr marL="457200" indent="0">
              <a:lnSpc>
                <a:spcPct val="100000"/>
              </a:lnSpc>
              <a:spcBef>
                <a:spcPts val="300"/>
              </a:spcBef>
              <a:buNone/>
            </a:pPr>
            <a:br>
              <a:rPr lang="en-US" dirty="0"/>
            </a:br>
            <a:endParaRPr dirty="0"/>
          </a:p>
        </p:txBody>
      </p:sp>
    </p:spTree>
    <p:extLst>
      <p:ext uri="{BB962C8B-B14F-4D97-AF65-F5344CB8AC3E}">
        <p14:creationId xmlns:p14="http://schemas.microsoft.com/office/powerpoint/2010/main" val="387677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2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sz="3600"/>
              <a:t>State Examples for Use of SLP Assistants, Aides or Paraprofessionals</a:t>
            </a:r>
            <a:endParaRPr sz="3600"/>
          </a:p>
        </p:txBody>
      </p:sp>
      <p:sp>
        <p:nvSpPr>
          <p:cNvPr id="363" name="Google Shape;363;p121"/>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200" dirty="0"/>
              <a:t>NC, AZ, TX, &amp; FL – SLPA license with regulations </a:t>
            </a:r>
            <a:endParaRPr sz="3200" dirty="0"/>
          </a:p>
          <a:p>
            <a:pPr marL="457200" indent="-406400">
              <a:lnSpc>
                <a:spcPct val="100000"/>
              </a:lnSpc>
              <a:spcBef>
                <a:spcPts val="300"/>
              </a:spcBef>
              <a:buSzPts val="2800"/>
              <a:buFont typeface="Georgia"/>
              <a:buChar char="•"/>
            </a:pPr>
            <a:r>
              <a:rPr lang="en-US" sz="3200" dirty="0"/>
              <a:t>ND – SLPP – best practice guidance</a:t>
            </a:r>
            <a:endParaRPr sz="3200" dirty="0"/>
          </a:p>
          <a:p>
            <a:pPr marL="457200" indent="-406400">
              <a:lnSpc>
                <a:spcPct val="100000"/>
              </a:lnSpc>
              <a:spcBef>
                <a:spcPts val="300"/>
              </a:spcBef>
              <a:buSzPts val="2800"/>
              <a:buFont typeface="Georgia"/>
              <a:buChar char="•"/>
            </a:pPr>
            <a:r>
              <a:rPr lang="en-US" sz="3200" dirty="0"/>
              <a:t>OH &amp; WI – No SLPAs – paraprofessionals</a:t>
            </a:r>
            <a:endParaRPr sz="3200" dirty="0"/>
          </a:p>
          <a:p>
            <a:pPr marL="457200" indent="-406400">
              <a:lnSpc>
                <a:spcPct val="100000"/>
              </a:lnSpc>
              <a:spcBef>
                <a:spcPts val="300"/>
              </a:spcBef>
              <a:buSzPts val="2800"/>
              <a:buFont typeface="Georgia"/>
              <a:buChar char="•"/>
            </a:pPr>
            <a:r>
              <a:rPr lang="en-US" sz="3200" dirty="0"/>
              <a:t>HI - Paraprofessionals placed at different levels based on education</a:t>
            </a:r>
          </a:p>
          <a:p>
            <a:pPr marL="457200" indent="-406400">
              <a:lnSpc>
                <a:spcPct val="100000"/>
              </a:lnSpc>
              <a:spcBef>
                <a:spcPts val="300"/>
              </a:spcBef>
              <a:buSzPts val="2800"/>
              <a:buFont typeface="Georgia"/>
              <a:buChar char="•"/>
            </a:pPr>
            <a:r>
              <a:rPr lang="en-US" sz="3200" dirty="0"/>
              <a:t>VA – No license but scope of work, training and supervision are regulated</a:t>
            </a:r>
            <a:endParaRPr sz="3200" dirty="0"/>
          </a:p>
          <a:p>
            <a:pPr marL="0" indent="0">
              <a:lnSpc>
                <a:spcPct val="100000"/>
              </a:lnSpc>
              <a:spcBef>
                <a:spcPts val="300"/>
              </a:spcBef>
              <a:buNone/>
            </a:pPr>
            <a:endParaRPr dirty="0">
              <a:solidFill>
                <a:schemeClr val="dk2"/>
              </a:solidFill>
            </a:endParaRPr>
          </a:p>
          <a:p>
            <a:pPr marL="50800" indent="0">
              <a:lnSpc>
                <a:spcPct val="100000"/>
              </a:lnSpc>
              <a:spcBef>
                <a:spcPts val="300"/>
              </a:spcBef>
              <a:buSzPts val="2800"/>
              <a:buNone/>
            </a:pPr>
            <a:endParaRPr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2208660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1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State and National Resources</a:t>
            </a:r>
            <a:endParaRPr/>
          </a:p>
        </p:txBody>
      </p:sp>
      <p:sp>
        <p:nvSpPr>
          <p:cNvPr id="369" name="Google Shape;369;p11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pPr>
            <a:r>
              <a:rPr lang="en-US" sz="3000" u="sng">
                <a:solidFill>
                  <a:schemeClr val="hlink"/>
                </a:solidFill>
                <a:hlinkClick r:id="rId3"/>
              </a:rPr>
              <a:t>ASHA State by State Guidance </a:t>
            </a:r>
            <a:endParaRPr sz="3000"/>
          </a:p>
          <a:p>
            <a:pPr marL="457200" indent="-419100">
              <a:lnSpc>
                <a:spcPct val="100000"/>
              </a:lnSpc>
              <a:spcBef>
                <a:spcPts val="0"/>
              </a:spcBef>
              <a:buSzPts val="3000"/>
            </a:pPr>
            <a:r>
              <a:rPr lang="en-US" sz="3000" u="sng">
                <a:solidFill>
                  <a:schemeClr val="hlink"/>
                </a:solidFill>
                <a:hlinkClick r:id="rId4"/>
              </a:rPr>
              <a:t>ASHA Practice Portal: Speech-Language Pathology Assistants</a:t>
            </a:r>
            <a:endParaRPr sz="3000"/>
          </a:p>
          <a:p>
            <a:pPr marL="914400" lvl="1" indent="-419100">
              <a:spcBef>
                <a:spcPts val="0"/>
              </a:spcBef>
              <a:buSzPts val="3000"/>
              <a:buChar char="▫"/>
            </a:pPr>
            <a:r>
              <a:rPr lang="en-US" sz="3000"/>
              <a:t>ASHA Assistant Certification begins Fall, 2020</a:t>
            </a:r>
            <a:endParaRPr sz="3000"/>
          </a:p>
          <a:p>
            <a:pPr marL="914400" lvl="1" indent="-419100">
              <a:spcBef>
                <a:spcPts val="0"/>
              </a:spcBef>
              <a:buSzPts val="3000"/>
              <a:buChar char="▫"/>
            </a:pPr>
            <a:r>
              <a:rPr lang="en-US" sz="3000"/>
              <a:t>State regulations still MUST be followed</a:t>
            </a:r>
            <a:endParaRPr sz="3000"/>
          </a:p>
          <a:p>
            <a:pPr marL="457200" indent="-419100">
              <a:lnSpc>
                <a:spcPct val="100000"/>
              </a:lnSpc>
              <a:spcBef>
                <a:spcPts val="0"/>
              </a:spcBef>
              <a:buSzPts val="3000"/>
            </a:pPr>
            <a:r>
              <a:rPr lang="en-US" sz="3000" u="sng">
                <a:solidFill>
                  <a:schemeClr val="hlink"/>
                </a:solidFill>
                <a:hlinkClick r:id="rId5"/>
              </a:rPr>
              <a:t>ASHA </a:t>
            </a:r>
            <a:r>
              <a:rPr lang="en-US" sz="3000" u="sng">
                <a:solidFill>
                  <a:schemeClr val="hlink"/>
                </a:solidFill>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Medicaid Toolkit</a:t>
            </a:r>
            <a:r>
              <a:rPr lang="en-US" sz="3000"/>
              <a:t> </a:t>
            </a:r>
            <a:endParaRPr sz="3000"/>
          </a:p>
          <a:p>
            <a:pPr marL="457200" indent="-419100">
              <a:lnSpc>
                <a:spcPct val="100000"/>
              </a:lnSpc>
              <a:spcBef>
                <a:spcPts val="0"/>
              </a:spcBef>
              <a:buSzPts val="3000"/>
            </a:pPr>
            <a:r>
              <a:rPr lang="en-US" sz="3000" u="sng">
                <a:solidFill>
                  <a:schemeClr val="hlink"/>
                </a:solidFill>
                <a:hlinkClick r:id="rId6"/>
              </a:rPr>
              <a:t>ASHA Medicaid in Schools</a:t>
            </a:r>
            <a:endParaRPr sz="3000"/>
          </a:p>
          <a:p>
            <a:pPr marL="0" indent="0">
              <a:lnSpc>
                <a:spcPct val="100000"/>
              </a:lnSpc>
              <a:spcBef>
                <a:spcPts val="300"/>
              </a:spcBef>
              <a:buNone/>
            </a:pPr>
            <a:endParaRPr/>
          </a:p>
        </p:txBody>
      </p:sp>
    </p:spTree>
    <p:extLst>
      <p:ext uri="{BB962C8B-B14F-4D97-AF65-F5344CB8AC3E}">
        <p14:creationId xmlns:p14="http://schemas.microsoft.com/office/powerpoint/2010/main" val="1330826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2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Supervision Guidance</a:t>
            </a:r>
            <a:endParaRPr/>
          </a:p>
        </p:txBody>
      </p:sp>
      <p:sp>
        <p:nvSpPr>
          <p:cNvPr id="375" name="Google Shape;375;p12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50800" indent="0">
              <a:lnSpc>
                <a:spcPct val="100000"/>
              </a:lnSpc>
              <a:spcBef>
                <a:spcPts val="300"/>
              </a:spcBef>
              <a:buClr>
                <a:schemeClr val="dk2"/>
              </a:buClr>
              <a:buSzPts val="2800"/>
              <a:buNone/>
            </a:pPr>
            <a:r>
              <a:rPr lang="en-US" sz="3600" u="sng" dirty="0">
                <a:solidFill>
                  <a:schemeClr val="hlink"/>
                </a:solidFill>
                <a:hlinkClick r:id="rId3"/>
              </a:rPr>
              <a:t>ASHA Practice Portal: Clinical Education and Supervision</a:t>
            </a:r>
            <a:endParaRPr sz="3600" dirty="0">
              <a:solidFill>
                <a:schemeClr val="dk2"/>
              </a:solidFill>
            </a:endParaRPr>
          </a:p>
          <a:p>
            <a:pPr marL="0" indent="0">
              <a:lnSpc>
                <a:spcPct val="100000"/>
              </a:lnSpc>
              <a:spcBef>
                <a:spcPts val="300"/>
              </a:spcBef>
              <a:buNone/>
            </a:pPr>
            <a:endParaRPr sz="3600" dirty="0">
              <a:solidFill>
                <a:schemeClr val="dk2"/>
              </a:solidFill>
            </a:endParaRPr>
          </a:p>
          <a:p>
            <a:pPr marL="50800" indent="0">
              <a:lnSpc>
                <a:spcPct val="100000"/>
              </a:lnSpc>
              <a:spcBef>
                <a:spcPts val="300"/>
              </a:spcBef>
              <a:buClr>
                <a:schemeClr val="dk2"/>
              </a:buClr>
              <a:buSzPts val="2800"/>
              <a:buNone/>
            </a:pPr>
            <a:r>
              <a:rPr lang="en-US" sz="3600" u="sng" dirty="0">
                <a:solidFill>
                  <a:schemeClr val="hlink"/>
                </a:solidFill>
                <a:hlinkClick r:id="rId4"/>
              </a:rPr>
              <a:t>ASHA’s Verification of Skills Form</a:t>
            </a:r>
            <a:endParaRPr sz="3600" dirty="0">
              <a:solidFill>
                <a:schemeClr val="dk2"/>
              </a:solidFill>
            </a:endParaRPr>
          </a:p>
          <a:p>
            <a:pPr marL="0" indent="0">
              <a:lnSpc>
                <a:spcPct val="100000"/>
              </a:lnSpc>
              <a:spcBef>
                <a:spcPts val="300"/>
              </a:spcBef>
              <a:buNone/>
            </a:pPr>
            <a:endParaRPr dirty="0">
              <a:solidFill>
                <a:schemeClr val="dk2"/>
              </a:solidFill>
            </a:endParaRPr>
          </a:p>
          <a:p>
            <a:pPr marL="457200" indent="0">
              <a:lnSpc>
                <a:spcPct val="100000"/>
              </a:lnSpc>
              <a:spcBef>
                <a:spcPts val="300"/>
              </a:spcBef>
              <a:buNone/>
            </a:pPr>
            <a:endParaRPr dirty="0">
              <a:solidFill>
                <a:schemeClr val="dk2"/>
              </a:solidFill>
            </a:endParaRPr>
          </a:p>
        </p:txBody>
      </p:sp>
    </p:spTree>
    <p:extLst>
      <p:ext uri="{BB962C8B-B14F-4D97-AF65-F5344CB8AC3E}">
        <p14:creationId xmlns:p14="http://schemas.microsoft.com/office/powerpoint/2010/main" val="1119001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Data on SLP Assistant or Aide Use</a:t>
            </a:r>
            <a:endParaRPr/>
          </a:p>
        </p:txBody>
      </p:sp>
      <p:graphicFrame>
        <p:nvGraphicFramePr>
          <p:cNvPr id="381" name="Google Shape;381;p122"/>
          <p:cNvGraphicFramePr/>
          <p:nvPr>
            <p:extLst>
              <p:ext uri="{D42A27DB-BD31-4B8C-83A1-F6EECF244321}">
                <p14:modId xmlns:p14="http://schemas.microsoft.com/office/powerpoint/2010/main" val="2358456581"/>
              </p:ext>
            </p:extLst>
          </p:nvPr>
        </p:nvGraphicFramePr>
        <p:xfrm>
          <a:off x="1249680" y="2209800"/>
          <a:ext cx="9509760" cy="3642225"/>
        </p:xfrm>
        <a:graphic>
          <a:graphicData uri="http://schemas.openxmlformats.org/drawingml/2006/table">
            <a:tbl>
              <a:tblPr>
                <a:noFill/>
              </a:tblPr>
              <a:tblGrid>
                <a:gridCol w="3169920">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gridCol w="3169920">
                  <a:extLst>
                    <a:ext uri="{9D8B030D-6E8A-4147-A177-3AD203B41FA5}">
                      <a16:colId xmlns:a16="http://schemas.microsoft.com/office/drawing/2014/main" val="20002"/>
                    </a:ext>
                  </a:extLst>
                </a:gridCol>
              </a:tblGrid>
              <a:tr h="899175">
                <a:tc gridSpan="3">
                  <a:txBody>
                    <a:bodyPr/>
                    <a:lstStyle/>
                    <a:p>
                      <a:pPr marL="0" lvl="0" indent="0" algn="l" rtl="0">
                        <a:spcBef>
                          <a:spcPts val="0"/>
                        </a:spcBef>
                        <a:spcAft>
                          <a:spcPts val="0"/>
                        </a:spcAft>
                        <a:buNone/>
                      </a:pPr>
                      <a:r>
                        <a:rPr lang="en-US" sz="2400" b="1">
                          <a:solidFill>
                            <a:srgbClr val="002060"/>
                          </a:solidFill>
                        </a:rPr>
                        <a:t>Table 1: Impact of Assistants or Aides on Workload or Caseload</a:t>
                      </a:r>
                      <a:endParaRPr sz="2400" b="1">
                        <a:solidFill>
                          <a:srgbClr val="002060"/>
                        </a:solidFill>
                      </a:endParaRPr>
                    </a:p>
                  </a:txBody>
                  <a:tcPr marL="91425" marR="91425" marT="91425" marB="91425">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9493">
                <a:tc>
                  <a:txBody>
                    <a:bodyPr/>
                    <a:lstStyle/>
                    <a:p>
                      <a:pPr marL="0" lvl="0" indent="0" algn="l" rtl="0">
                        <a:spcBef>
                          <a:spcPts val="0"/>
                        </a:spcBef>
                        <a:spcAft>
                          <a:spcPts val="0"/>
                        </a:spcAft>
                        <a:buNone/>
                      </a:pPr>
                      <a:r>
                        <a:rPr lang="en-US" sz="2400" b="1" dirty="0">
                          <a:solidFill>
                            <a:srgbClr val="002060"/>
                          </a:solidFill>
                        </a:rPr>
                        <a:t>Impact</a:t>
                      </a:r>
                      <a:endParaRPr sz="2400" b="1" dirty="0">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lvl="0" indent="0" algn="l" rtl="0">
                        <a:spcBef>
                          <a:spcPts val="0"/>
                        </a:spcBef>
                        <a:spcAft>
                          <a:spcPts val="0"/>
                        </a:spcAft>
                        <a:buNone/>
                      </a:pPr>
                      <a:r>
                        <a:rPr lang="en-US" sz="2400" b="1">
                          <a:solidFill>
                            <a:srgbClr val="002060"/>
                          </a:solidFill>
                        </a:rPr>
                        <a:t>Workload</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lvl="0" indent="0" algn="l" rtl="0">
                        <a:spcBef>
                          <a:spcPts val="0"/>
                        </a:spcBef>
                        <a:spcAft>
                          <a:spcPts val="0"/>
                        </a:spcAft>
                        <a:buNone/>
                      </a:pPr>
                      <a:r>
                        <a:rPr lang="en-US" sz="2400" b="1">
                          <a:solidFill>
                            <a:srgbClr val="002060"/>
                          </a:solidFill>
                        </a:rPr>
                        <a:t>Caseload</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539493">
                <a:tc>
                  <a:txBody>
                    <a:bodyPr/>
                    <a:lstStyle/>
                    <a:p>
                      <a:pPr marL="0" lvl="0" indent="0" algn="l" rtl="0">
                        <a:spcBef>
                          <a:spcPts val="0"/>
                        </a:spcBef>
                        <a:spcAft>
                          <a:spcPts val="0"/>
                        </a:spcAft>
                        <a:buNone/>
                      </a:pPr>
                      <a:r>
                        <a:rPr lang="en-US" sz="2400" b="1">
                          <a:solidFill>
                            <a:srgbClr val="002060"/>
                          </a:solidFill>
                        </a:rPr>
                        <a:t>Increased</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b="1">
                          <a:solidFill>
                            <a:srgbClr val="002060"/>
                          </a:solidFill>
                        </a:rPr>
                        <a:t>46%</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b="1">
                          <a:solidFill>
                            <a:srgbClr val="002060"/>
                          </a:solidFill>
                        </a:rPr>
                        <a:t>27%</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9493">
                <a:tc>
                  <a:txBody>
                    <a:bodyPr/>
                    <a:lstStyle/>
                    <a:p>
                      <a:pPr marL="0" lvl="0" indent="0" algn="l" rtl="0">
                        <a:spcBef>
                          <a:spcPts val="0"/>
                        </a:spcBef>
                        <a:spcAft>
                          <a:spcPts val="0"/>
                        </a:spcAft>
                        <a:buNone/>
                      </a:pPr>
                      <a:r>
                        <a:rPr lang="en-US" sz="2400" b="1">
                          <a:solidFill>
                            <a:srgbClr val="002060"/>
                          </a:solidFill>
                        </a:rPr>
                        <a:t>Decreased</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lvl="0" indent="0" algn="l" rtl="0">
                        <a:spcBef>
                          <a:spcPts val="0"/>
                        </a:spcBef>
                        <a:spcAft>
                          <a:spcPts val="0"/>
                        </a:spcAft>
                        <a:buNone/>
                      </a:pPr>
                      <a:r>
                        <a:rPr lang="en-US" sz="2400" b="1">
                          <a:solidFill>
                            <a:srgbClr val="002060"/>
                          </a:solidFill>
                        </a:rPr>
                        <a:t>30%</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lvl="0" indent="0" algn="l" rtl="0">
                        <a:spcBef>
                          <a:spcPts val="0"/>
                        </a:spcBef>
                        <a:spcAft>
                          <a:spcPts val="0"/>
                        </a:spcAft>
                        <a:buNone/>
                      </a:pPr>
                      <a:r>
                        <a:rPr lang="en-US" sz="2400" b="1">
                          <a:solidFill>
                            <a:srgbClr val="002060"/>
                          </a:solidFill>
                        </a:rPr>
                        <a:t>36%</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539493">
                <a:tc>
                  <a:txBody>
                    <a:bodyPr/>
                    <a:lstStyle/>
                    <a:p>
                      <a:pPr marL="0" lvl="0" indent="0" algn="l" rtl="0">
                        <a:spcBef>
                          <a:spcPts val="0"/>
                        </a:spcBef>
                        <a:spcAft>
                          <a:spcPts val="0"/>
                        </a:spcAft>
                        <a:buNone/>
                      </a:pPr>
                      <a:r>
                        <a:rPr lang="en-US" sz="2400" b="1">
                          <a:solidFill>
                            <a:srgbClr val="002060"/>
                          </a:solidFill>
                        </a:rPr>
                        <a:t>No Impact</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b="1">
                          <a:solidFill>
                            <a:srgbClr val="002060"/>
                          </a:solidFill>
                        </a:rPr>
                        <a:t>20%</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b="1" dirty="0">
                          <a:solidFill>
                            <a:srgbClr val="002060"/>
                          </a:solidFill>
                        </a:rPr>
                        <a:t>33%</a:t>
                      </a:r>
                      <a:endParaRPr sz="2400" b="1" dirty="0">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9493">
                <a:tc>
                  <a:txBody>
                    <a:bodyPr/>
                    <a:lstStyle/>
                    <a:p>
                      <a:pPr marL="0" lvl="0" indent="0" algn="l" rtl="0">
                        <a:spcBef>
                          <a:spcPts val="0"/>
                        </a:spcBef>
                        <a:spcAft>
                          <a:spcPts val="0"/>
                        </a:spcAft>
                        <a:buNone/>
                      </a:pPr>
                      <a:r>
                        <a:rPr lang="en-US" sz="2400" b="1">
                          <a:solidFill>
                            <a:srgbClr val="002060"/>
                          </a:solidFill>
                        </a:rPr>
                        <a:t>Don’t Know</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0" lvl="0" indent="0" algn="l" rtl="0">
                        <a:spcBef>
                          <a:spcPts val="0"/>
                        </a:spcBef>
                        <a:spcAft>
                          <a:spcPts val="0"/>
                        </a:spcAft>
                        <a:buNone/>
                      </a:pPr>
                      <a:r>
                        <a:rPr lang="en-US" sz="2400" b="1">
                          <a:solidFill>
                            <a:srgbClr val="002060"/>
                          </a:solidFill>
                        </a:rPr>
                        <a:t>4%</a:t>
                      </a:r>
                      <a:endParaRPr sz="2400" b="1">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0" lvl="0" indent="0" algn="l" rtl="0">
                        <a:spcBef>
                          <a:spcPts val="0"/>
                        </a:spcBef>
                        <a:spcAft>
                          <a:spcPts val="0"/>
                        </a:spcAft>
                        <a:buNone/>
                      </a:pPr>
                      <a:r>
                        <a:rPr lang="en-US" sz="2400" b="1" dirty="0">
                          <a:solidFill>
                            <a:srgbClr val="002060"/>
                          </a:solidFill>
                        </a:rPr>
                        <a:t>4%</a:t>
                      </a:r>
                      <a:endParaRPr sz="2400" b="1" dirty="0">
                        <a:solidFill>
                          <a:srgbClr val="00206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bl>
          </a:graphicData>
        </a:graphic>
      </p:graphicFrame>
      <p:sp>
        <p:nvSpPr>
          <p:cNvPr id="382" name="Google Shape;382;p122"/>
          <p:cNvSpPr txBox="1"/>
          <p:nvPr/>
        </p:nvSpPr>
        <p:spPr>
          <a:xfrm>
            <a:off x="2094000" y="6067325"/>
            <a:ext cx="8004000" cy="248400"/>
          </a:xfrm>
          <a:prstGeom prst="rect">
            <a:avLst/>
          </a:prstGeom>
          <a:noFill/>
          <a:ln>
            <a:noFill/>
          </a:ln>
        </p:spPr>
        <p:txBody>
          <a:bodyPr spcFirstLastPara="1" wrap="square" lIns="91425" tIns="91425" rIns="91425" bIns="91425" anchor="t" anchorCtr="0">
            <a:noAutofit/>
          </a:bodyPr>
          <a:lstStyle/>
          <a:p>
            <a:r>
              <a:rPr lang="en-US">
                <a:solidFill>
                  <a:srgbClr val="1C4587"/>
                </a:solidFill>
                <a:latin typeface="Source Sans Pro"/>
                <a:ea typeface="Source Sans Pro"/>
                <a:cs typeface="Source Sans Pro"/>
                <a:sym typeface="Source Sans Pro"/>
              </a:rPr>
              <a:t>Source:  ASHA Schools Survey: SLP Workforce and Work Conditions Report, 2018</a:t>
            </a:r>
            <a:endParaRPr>
              <a:solidFill>
                <a:srgbClr val="1C4587"/>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518579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64ca6e59a9_5_53"/>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Working with Extenders</a:t>
            </a:r>
            <a:endParaRPr/>
          </a:p>
        </p:txBody>
      </p:sp>
      <p:sp>
        <p:nvSpPr>
          <p:cNvPr id="389" name="Google Shape;389;g64ca6e59a9_5_53"/>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7200" indent="-419100">
              <a:spcBef>
                <a:spcPts val="300"/>
              </a:spcBef>
              <a:buSzPts val="3000"/>
            </a:pPr>
            <a:r>
              <a:rPr lang="en-US" sz="3000" dirty="0"/>
              <a:t>With support, extenders can</a:t>
            </a:r>
            <a:endParaRPr sz="3000" dirty="0"/>
          </a:p>
          <a:p>
            <a:pPr marL="952500" lvl="1" indent="-457200">
              <a:spcBef>
                <a:spcPts val="0"/>
              </a:spcBef>
              <a:buSzPts val="3000"/>
              <a:buFont typeface="Arial" panose="020B0604020202020204" pitchFamily="34" charset="0"/>
              <a:buChar char="•"/>
            </a:pPr>
            <a:r>
              <a:rPr lang="en-US" sz="3000" dirty="0"/>
              <a:t>Provide additional practice</a:t>
            </a:r>
            <a:endParaRPr sz="3000" dirty="0"/>
          </a:p>
          <a:p>
            <a:pPr marL="952500" lvl="1" indent="-457200">
              <a:spcBef>
                <a:spcPts val="0"/>
              </a:spcBef>
              <a:buSzPts val="3000"/>
              <a:buFont typeface="Arial" panose="020B0604020202020204" pitchFamily="34" charset="0"/>
              <a:buChar char="•"/>
            </a:pPr>
            <a:r>
              <a:rPr lang="en-US" sz="3000" dirty="0"/>
              <a:t>Use consistent prompts</a:t>
            </a:r>
            <a:endParaRPr sz="3000" dirty="0"/>
          </a:p>
          <a:p>
            <a:pPr marL="952500" lvl="1" indent="-457200">
              <a:spcBef>
                <a:spcPts val="0"/>
              </a:spcBef>
              <a:buSzPts val="3000"/>
              <a:buFont typeface="Arial" panose="020B0604020202020204" pitchFamily="34" charset="0"/>
              <a:buChar char="•"/>
            </a:pPr>
            <a:r>
              <a:rPr lang="en-US" sz="3000" dirty="0"/>
              <a:t>Reinforce new skills</a:t>
            </a:r>
            <a:endParaRPr sz="3000" dirty="0"/>
          </a:p>
          <a:p>
            <a:pPr marL="952500" lvl="1" indent="-457200">
              <a:spcBef>
                <a:spcPts val="0"/>
              </a:spcBef>
              <a:buSzPts val="3000"/>
              <a:buFont typeface="Arial" panose="020B0604020202020204" pitchFamily="34" charset="0"/>
              <a:buChar char="•"/>
            </a:pPr>
            <a:r>
              <a:rPr lang="en-US" sz="3000" dirty="0"/>
              <a:t>Use evidence based strategies</a:t>
            </a:r>
            <a:endParaRPr sz="3000" dirty="0"/>
          </a:p>
          <a:p>
            <a:pPr marL="952500" lvl="1" indent="-457200">
              <a:spcBef>
                <a:spcPts val="0"/>
              </a:spcBef>
              <a:buSzPts val="3000"/>
              <a:buFont typeface="Arial" panose="020B0604020202020204" pitchFamily="34" charset="0"/>
              <a:buChar char="•"/>
            </a:pPr>
            <a:r>
              <a:rPr lang="en-US" sz="3000" dirty="0"/>
              <a:t>Collect data</a:t>
            </a:r>
            <a:endParaRPr sz="3000" dirty="0"/>
          </a:p>
          <a:p>
            <a:pPr marL="457200" indent="-419100">
              <a:spcBef>
                <a:spcPts val="0"/>
              </a:spcBef>
              <a:buSzPts val="3000"/>
            </a:pPr>
            <a:r>
              <a:rPr lang="en-US" sz="3000" dirty="0"/>
              <a:t>The number one reason SLPs in schools engage in interprofessional practice is to improve student outcomes.</a:t>
            </a:r>
            <a:endParaRPr sz="3000" dirty="0"/>
          </a:p>
        </p:txBody>
      </p:sp>
    </p:spTree>
    <p:extLst>
      <p:ext uri="{BB962C8B-B14F-4D97-AF65-F5344CB8AC3E}">
        <p14:creationId xmlns:p14="http://schemas.microsoft.com/office/powerpoint/2010/main" val="1688197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64bd1cd1b0_1_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Parents as Extenders </a:t>
            </a:r>
            <a:endParaRPr/>
          </a:p>
        </p:txBody>
      </p:sp>
      <p:sp>
        <p:nvSpPr>
          <p:cNvPr id="396" name="Google Shape;396;g64bd1cd1b0_1_7"/>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spcBef>
                <a:spcPts val="300"/>
              </a:spcBef>
              <a:buNone/>
            </a:pPr>
            <a:endParaRPr dirty="0"/>
          </a:p>
          <a:p>
            <a:pPr marL="0" indent="0" algn="ctr">
              <a:spcBef>
                <a:spcPts val="300"/>
              </a:spcBef>
              <a:buNone/>
            </a:pPr>
            <a:r>
              <a:rPr lang="en-US" dirty="0"/>
              <a:t>“</a:t>
            </a:r>
            <a:r>
              <a:rPr lang="en-US" sz="3200" dirty="0"/>
              <a:t>Teaching parents to teach their children allows intervention to occur in the least restrictive environment, their home.”</a:t>
            </a:r>
            <a:endParaRPr sz="3200" dirty="0"/>
          </a:p>
          <a:p>
            <a:pPr marL="0" indent="0" algn="r">
              <a:spcBef>
                <a:spcPts val="300"/>
              </a:spcBef>
              <a:buNone/>
            </a:pPr>
            <a:r>
              <a:rPr lang="en-US" sz="3200" dirty="0"/>
              <a:t>JSHD - </a:t>
            </a:r>
            <a:r>
              <a:rPr lang="en-US" sz="3200" dirty="0" err="1"/>
              <a:t>Broen</a:t>
            </a:r>
            <a:r>
              <a:rPr lang="en-US" sz="3200" dirty="0"/>
              <a:t> and </a:t>
            </a:r>
            <a:r>
              <a:rPr lang="en-US" sz="3200" dirty="0" err="1"/>
              <a:t>Wesman</a:t>
            </a:r>
            <a:r>
              <a:rPr lang="en-US" sz="3200" dirty="0"/>
              <a:t>, 1990</a:t>
            </a:r>
            <a:endParaRPr sz="3200" dirty="0"/>
          </a:p>
          <a:p>
            <a:pPr marL="0" indent="0">
              <a:spcBef>
                <a:spcPts val="300"/>
              </a:spcBef>
              <a:buNone/>
            </a:pPr>
            <a:endParaRPr dirty="0">
              <a:highlight>
                <a:srgbClr val="FFF2CC"/>
              </a:highlight>
            </a:endParaRPr>
          </a:p>
          <a:p>
            <a:pPr marL="0" indent="0">
              <a:spcBef>
                <a:spcPts val="300"/>
              </a:spcBef>
              <a:buNone/>
            </a:pPr>
            <a:endParaRPr lang="en-US" u="sng" dirty="0">
              <a:solidFill>
                <a:schemeClr val="hlink"/>
              </a:solidFill>
              <a:hlinkClick r:id="rId3"/>
            </a:endParaRPr>
          </a:p>
          <a:p>
            <a:pPr marL="0" indent="0">
              <a:spcBef>
                <a:spcPts val="300"/>
              </a:spcBef>
              <a:buNone/>
            </a:pPr>
            <a:r>
              <a:rPr lang="en-US" u="sng" dirty="0">
                <a:solidFill>
                  <a:schemeClr val="hlink"/>
                </a:solidFill>
                <a:hlinkClick r:id="rId3"/>
              </a:rPr>
              <a:t>Family Guided Routines Based Intervention (Birth -3): Florida State University, 2019</a:t>
            </a:r>
            <a:endParaRPr dirty="0">
              <a:highlight>
                <a:srgbClr val="FFF2CC"/>
              </a:highlight>
            </a:endParaRPr>
          </a:p>
          <a:p>
            <a:pPr marL="0" indent="0">
              <a:spcBef>
                <a:spcPts val="300"/>
              </a:spcBef>
              <a:buNone/>
            </a:pPr>
            <a:endParaRPr dirty="0">
              <a:highlight>
                <a:srgbClr val="FFF2CC"/>
              </a:highlight>
            </a:endParaRPr>
          </a:p>
        </p:txBody>
      </p:sp>
    </p:spTree>
    <p:extLst>
      <p:ext uri="{BB962C8B-B14F-4D97-AF65-F5344CB8AC3E}">
        <p14:creationId xmlns:p14="http://schemas.microsoft.com/office/powerpoint/2010/main" val="140654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5"/>
          <p:cNvSpPr txBox="1">
            <a:spLocks noGrp="1"/>
          </p:cNvSpPr>
          <p:nvPr>
            <p:ph type="title"/>
          </p:nvPr>
        </p:nvSpPr>
        <p:spPr>
          <a:xfrm>
            <a:off x="4282439" y="208281"/>
            <a:ext cx="7321233" cy="3982719"/>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rgbClr val="FFFFFF"/>
              </a:buClr>
              <a:buSzPts val="5400"/>
            </a:pPr>
            <a:r>
              <a:rPr lang="en-US" sz="4000" dirty="0"/>
              <a:t>Key Issue #4: </a:t>
            </a:r>
            <a:r>
              <a:rPr lang="en-US" sz="4000" dirty="0">
                <a:latin typeface="Arial"/>
                <a:ea typeface="Arial"/>
                <a:cs typeface="Arial"/>
                <a:sym typeface="Arial"/>
              </a:rPr>
              <a:t>General Education:  SLPs Role in MTSS, </a:t>
            </a:r>
            <a:r>
              <a:rPr lang="en-US" sz="4000" dirty="0" err="1">
                <a:latin typeface="Arial"/>
                <a:ea typeface="Arial"/>
                <a:cs typeface="Arial"/>
                <a:sym typeface="Arial"/>
              </a:rPr>
              <a:t>RtI</a:t>
            </a:r>
            <a:r>
              <a:rPr lang="en-US" sz="4000" dirty="0">
                <a:latin typeface="Arial"/>
                <a:ea typeface="Arial"/>
                <a:cs typeface="Arial"/>
                <a:sym typeface="Arial"/>
              </a:rPr>
              <a:t>, Pre-Referral Intervention - Approaches, and Solutions from States </a:t>
            </a:r>
            <a:endParaRPr sz="4000" dirty="0"/>
          </a:p>
        </p:txBody>
      </p:sp>
    </p:spTree>
    <p:extLst>
      <p:ext uri="{BB962C8B-B14F-4D97-AF65-F5344CB8AC3E}">
        <p14:creationId xmlns:p14="http://schemas.microsoft.com/office/powerpoint/2010/main" val="2744761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2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Options to Support Students </a:t>
            </a:r>
            <a:endParaRPr/>
          </a:p>
        </p:txBody>
      </p:sp>
      <p:sp>
        <p:nvSpPr>
          <p:cNvPr id="407" name="Google Shape;407;p124"/>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600" dirty="0"/>
              <a:t>These supports may be delivered using general education initiatives such as </a:t>
            </a:r>
            <a:endParaRPr sz="3600" dirty="0"/>
          </a:p>
          <a:p>
            <a:pPr marL="977900" lvl="1" indent="-457200">
              <a:lnSpc>
                <a:spcPct val="100000"/>
              </a:lnSpc>
              <a:spcBef>
                <a:spcPts val="300"/>
              </a:spcBef>
              <a:buSzPts val="2600"/>
              <a:buFont typeface="Arial" panose="020B0604020202020204" pitchFamily="34" charset="0"/>
              <a:buChar char="•"/>
            </a:pPr>
            <a:r>
              <a:rPr lang="en-US" sz="3200" dirty="0"/>
              <a:t>Multi-tiered systems of support (MTSS)</a:t>
            </a:r>
            <a:endParaRPr sz="3200" dirty="0"/>
          </a:p>
          <a:p>
            <a:pPr marL="977900" lvl="1" indent="-457200">
              <a:lnSpc>
                <a:spcPct val="100000"/>
              </a:lnSpc>
              <a:spcBef>
                <a:spcPts val="300"/>
              </a:spcBef>
              <a:buSzPts val="2600"/>
              <a:buFont typeface="Arial" panose="020B0604020202020204" pitchFamily="34" charset="0"/>
              <a:buChar char="•"/>
            </a:pPr>
            <a:r>
              <a:rPr lang="en-US" sz="3200" dirty="0"/>
              <a:t>Response to intervention (RTI)</a:t>
            </a:r>
            <a:endParaRPr sz="3200" dirty="0"/>
          </a:p>
          <a:p>
            <a:pPr marL="977900" lvl="1" indent="-457200">
              <a:lnSpc>
                <a:spcPct val="100000"/>
              </a:lnSpc>
              <a:spcBef>
                <a:spcPts val="300"/>
              </a:spcBef>
              <a:buSzPts val="2600"/>
              <a:buFont typeface="Arial" panose="020B0604020202020204" pitchFamily="34" charset="0"/>
              <a:buChar char="•"/>
            </a:pPr>
            <a:r>
              <a:rPr lang="en-US" sz="3200" dirty="0"/>
              <a:t>SLP designed pre-referral intervention approaches </a:t>
            </a:r>
            <a:endParaRPr sz="3200"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335098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Jurisdiction</a:t>
            </a:r>
            <a:endParaRPr dirty="0"/>
          </a:p>
        </p:txBody>
      </p:sp>
      <p:sp>
        <p:nvSpPr>
          <p:cNvPr id="143" name="Google Shape;143;p10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Clr>
                <a:schemeClr val="accent3"/>
              </a:buClr>
              <a:buSzPts val="2800"/>
              <a:buFont typeface="Georgia"/>
              <a:buChar char="•"/>
            </a:pPr>
            <a:r>
              <a:rPr lang="en-US" sz="3200" dirty="0"/>
              <a:t>Federal and state regulations</a:t>
            </a:r>
            <a:endParaRPr sz="3200" dirty="0"/>
          </a:p>
          <a:p>
            <a:pPr marL="457200" indent="-406400">
              <a:lnSpc>
                <a:spcPct val="100000"/>
              </a:lnSpc>
              <a:spcBef>
                <a:spcPts val="300"/>
              </a:spcBef>
              <a:buClr>
                <a:schemeClr val="accent3"/>
              </a:buClr>
              <a:buSzPts val="2800"/>
              <a:buFont typeface="Georgia"/>
              <a:buChar char="•"/>
            </a:pPr>
            <a:r>
              <a:rPr lang="en-US" sz="3200" dirty="0"/>
              <a:t>Guidance from</a:t>
            </a:r>
            <a:endParaRPr sz="3200" dirty="0"/>
          </a:p>
          <a:p>
            <a:pPr marL="914400" lvl="1" indent="-393700">
              <a:lnSpc>
                <a:spcPct val="100000"/>
              </a:lnSpc>
              <a:spcBef>
                <a:spcPts val="300"/>
              </a:spcBef>
              <a:buSzPts val="2600"/>
              <a:buChar char="▫"/>
            </a:pPr>
            <a:r>
              <a:rPr lang="en-US" sz="2800" dirty="0"/>
              <a:t>Federal</a:t>
            </a:r>
            <a:endParaRPr sz="2800" dirty="0"/>
          </a:p>
          <a:p>
            <a:pPr marL="914400" lvl="1" indent="-393700">
              <a:lnSpc>
                <a:spcPct val="100000"/>
              </a:lnSpc>
              <a:spcBef>
                <a:spcPts val="300"/>
              </a:spcBef>
              <a:buSzPts val="2600"/>
              <a:buChar char="▫"/>
            </a:pPr>
            <a:r>
              <a:rPr lang="en-US" sz="2800" dirty="0"/>
              <a:t>State</a:t>
            </a:r>
            <a:endParaRPr sz="2800" dirty="0"/>
          </a:p>
          <a:p>
            <a:pPr marL="914400" lvl="1" indent="-393700">
              <a:lnSpc>
                <a:spcPct val="100000"/>
              </a:lnSpc>
              <a:spcBef>
                <a:spcPts val="300"/>
              </a:spcBef>
              <a:buSzPts val="2600"/>
              <a:buChar char="▫"/>
            </a:pPr>
            <a:r>
              <a:rPr lang="en-US" sz="2800" dirty="0"/>
              <a:t>Professional Associations (ASHA and others)</a:t>
            </a:r>
            <a:endParaRPr sz="2800" dirty="0"/>
          </a:p>
          <a:p>
            <a:pPr marL="914400" lvl="1">
              <a:lnSpc>
                <a:spcPct val="100000"/>
              </a:lnSpc>
              <a:spcBef>
                <a:spcPts val="300"/>
              </a:spcBef>
              <a:buSzPts val="2600"/>
              <a:buNone/>
            </a:pPr>
            <a:endParaRPr sz="2800" dirty="0"/>
          </a:p>
          <a:p>
            <a:pPr marL="457200" indent="-406400">
              <a:lnSpc>
                <a:spcPct val="100000"/>
              </a:lnSpc>
              <a:spcBef>
                <a:spcPts val="300"/>
              </a:spcBef>
              <a:buClr>
                <a:schemeClr val="accent3"/>
              </a:buClr>
              <a:buSzPts val="2800"/>
              <a:buFont typeface="Georgia"/>
              <a:buChar char="•"/>
            </a:pPr>
            <a:r>
              <a:rPr lang="en-US" sz="3200" dirty="0"/>
              <a:t>Must follow your state’s regulations (e.g., rules, administrative rules, etc.)</a:t>
            </a:r>
            <a:endParaRPr sz="3200" dirty="0"/>
          </a:p>
        </p:txBody>
      </p:sp>
    </p:spTree>
    <p:extLst>
      <p:ext uri="{BB962C8B-B14F-4D97-AF65-F5344CB8AC3E}">
        <p14:creationId xmlns:p14="http://schemas.microsoft.com/office/powerpoint/2010/main" val="47625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2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MTSS and RtI</a:t>
            </a:r>
            <a:endParaRPr/>
          </a:p>
        </p:txBody>
      </p:sp>
      <p:sp>
        <p:nvSpPr>
          <p:cNvPr id="413" name="Google Shape;413;p12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3600" dirty="0"/>
              <a:t>MTSS and RTI are designed to:</a:t>
            </a:r>
            <a:endParaRPr sz="3600" dirty="0"/>
          </a:p>
          <a:p>
            <a:pPr marL="914400" lvl="1" indent="-419100">
              <a:lnSpc>
                <a:spcPct val="100000"/>
              </a:lnSpc>
              <a:spcBef>
                <a:spcPts val="300"/>
              </a:spcBef>
              <a:buSzPts val="3000"/>
              <a:buFont typeface="Georgia"/>
              <a:buChar char="▫"/>
            </a:pPr>
            <a:r>
              <a:rPr lang="en-US" sz="3600" dirty="0"/>
              <a:t>Monitor academic achievement of all students </a:t>
            </a:r>
            <a:endParaRPr sz="3600" dirty="0"/>
          </a:p>
          <a:p>
            <a:pPr marL="914400" lvl="1" indent="-419100">
              <a:lnSpc>
                <a:spcPct val="100000"/>
              </a:lnSpc>
              <a:spcBef>
                <a:spcPts val="300"/>
              </a:spcBef>
              <a:buSzPts val="3000"/>
              <a:buFont typeface="Georgia"/>
              <a:buChar char="▫"/>
            </a:pPr>
            <a:r>
              <a:rPr lang="en-US" sz="3600" dirty="0"/>
              <a:t>Provide instructional supports</a:t>
            </a:r>
            <a:endParaRPr sz="3600" dirty="0"/>
          </a:p>
          <a:p>
            <a:pPr marL="914400" lvl="1" indent="-419100">
              <a:lnSpc>
                <a:spcPct val="100000"/>
              </a:lnSpc>
              <a:spcBef>
                <a:spcPts val="300"/>
              </a:spcBef>
              <a:buSzPts val="3000"/>
              <a:buFont typeface="Georgia"/>
              <a:buChar char="▫"/>
            </a:pPr>
            <a:r>
              <a:rPr lang="en-US" sz="3600" dirty="0"/>
              <a:t>Regularly monitor student performance by a team of professionals (may include an SLP)</a:t>
            </a:r>
            <a:endParaRPr sz="3600"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3030735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27"/>
          <p:cNvSpPr txBox="1">
            <a:spLocks noGrp="1"/>
          </p:cNvSpPr>
          <p:nvPr>
            <p:ph type="title"/>
          </p:nvPr>
        </p:nvSpPr>
        <p:spPr>
          <a:xfrm>
            <a:off x="1981200" y="793700"/>
            <a:ext cx="8229600" cy="10668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MTSS</a:t>
            </a:r>
            <a:endParaRPr/>
          </a:p>
        </p:txBody>
      </p:sp>
      <p:sp>
        <p:nvSpPr>
          <p:cNvPr id="419" name="Google Shape;419;p127"/>
          <p:cNvSpPr txBox="1">
            <a:spLocks noGrp="1"/>
          </p:cNvSpPr>
          <p:nvPr>
            <p:ph idx="1"/>
          </p:nvPr>
        </p:nvSpPr>
        <p:spPr>
          <a:xfrm>
            <a:off x="1981200" y="2249424"/>
            <a:ext cx="8229600" cy="4325112"/>
          </a:xfrm>
          <a:prstGeom prst="rect">
            <a:avLst/>
          </a:prstGeom>
          <a:noFill/>
          <a:ln>
            <a:noFill/>
          </a:ln>
        </p:spPr>
        <p:txBody>
          <a:bodyPr spcFirstLastPara="1" vert="horz" wrap="square" lIns="91425" tIns="45700" rIns="91425" bIns="45700" rtlCol="0" anchor="t" anchorCtr="0">
            <a:noAutofit/>
          </a:bodyPr>
          <a:lstStyle/>
          <a:p>
            <a:pPr marL="457200">
              <a:lnSpc>
                <a:spcPct val="100000"/>
              </a:lnSpc>
              <a:spcBef>
                <a:spcPts val="300"/>
              </a:spcBef>
              <a:buClr>
                <a:schemeClr val="accent3"/>
              </a:buClr>
              <a:buSzPts val="2800"/>
              <a:buNone/>
            </a:pPr>
            <a:endParaRPr/>
          </a:p>
        </p:txBody>
      </p:sp>
      <p:pic>
        <p:nvPicPr>
          <p:cNvPr id="420" name="Google Shape;420;p127"/>
          <p:cNvPicPr preferRelativeResize="0"/>
          <p:nvPr/>
        </p:nvPicPr>
        <p:blipFill rotWithShape="1">
          <a:blip r:embed="rId3">
            <a:alphaModFix/>
          </a:blip>
          <a:srcRect t="11103"/>
          <a:stretch/>
        </p:blipFill>
        <p:spPr>
          <a:xfrm>
            <a:off x="1876226" y="1696151"/>
            <a:ext cx="8626301" cy="5431651"/>
          </a:xfrm>
          <a:prstGeom prst="rect">
            <a:avLst/>
          </a:prstGeom>
          <a:noFill/>
          <a:ln>
            <a:noFill/>
          </a:ln>
        </p:spPr>
      </p:pic>
    </p:spTree>
    <p:extLst>
      <p:ext uri="{BB962C8B-B14F-4D97-AF65-F5344CB8AC3E}">
        <p14:creationId xmlns:p14="http://schemas.microsoft.com/office/powerpoint/2010/main" val="3033510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RtI</a:t>
            </a:r>
            <a:endParaRPr/>
          </a:p>
        </p:txBody>
      </p:sp>
      <p:sp>
        <p:nvSpPr>
          <p:cNvPr id="426" name="Google Shape;426;p12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200" dirty="0"/>
              <a:t>Supports in general education</a:t>
            </a:r>
            <a:endParaRPr sz="3200" dirty="0"/>
          </a:p>
          <a:p>
            <a:pPr marL="977900" lvl="1" indent="-457200">
              <a:lnSpc>
                <a:spcPct val="100000"/>
              </a:lnSpc>
              <a:spcBef>
                <a:spcPts val="300"/>
              </a:spcBef>
              <a:buSzPts val="2600"/>
              <a:buFont typeface="Courier New" panose="02070309020205020404" pitchFamily="49" charset="0"/>
              <a:buChar char="o"/>
            </a:pPr>
            <a:r>
              <a:rPr lang="en-US" sz="2800" dirty="0"/>
              <a:t>Provides data for general education team</a:t>
            </a:r>
            <a:endParaRPr sz="2800" dirty="0"/>
          </a:p>
          <a:p>
            <a:pPr marL="977900" lvl="1" indent="-457200">
              <a:lnSpc>
                <a:spcPct val="100000"/>
              </a:lnSpc>
              <a:spcBef>
                <a:spcPts val="300"/>
              </a:spcBef>
              <a:buSzPts val="2600"/>
              <a:buFont typeface="Courier New" panose="02070309020205020404" pitchFamily="49" charset="0"/>
              <a:buChar char="o"/>
            </a:pPr>
            <a:r>
              <a:rPr lang="en-US" sz="2800" dirty="0"/>
              <a:t>Data may be shared with eligibility team</a:t>
            </a:r>
            <a:endParaRPr sz="2800" dirty="0"/>
          </a:p>
          <a:p>
            <a:pPr marL="457200" indent="-406400">
              <a:lnSpc>
                <a:spcPct val="100000"/>
              </a:lnSpc>
              <a:spcBef>
                <a:spcPts val="300"/>
              </a:spcBef>
              <a:buSzPts val="2800"/>
              <a:buFont typeface="Georgia"/>
              <a:buChar char="•"/>
            </a:pPr>
            <a:r>
              <a:rPr lang="en-US" sz="3200" dirty="0"/>
              <a:t>A method for determining eligibility</a:t>
            </a:r>
            <a:endParaRPr sz="3200" dirty="0"/>
          </a:p>
          <a:p>
            <a:pPr marL="977900" lvl="1" indent="-457200">
              <a:lnSpc>
                <a:spcPct val="100000"/>
              </a:lnSpc>
              <a:spcBef>
                <a:spcPts val="300"/>
              </a:spcBef>
              <a:buSzPts val="2600"/>
              <a:buFont typeface="Courier New" panose="02070309020205020404" pitchFamily="49" charset="0"/>
              <a:buChar char="o"/>
            </a:pPr>
            <a:r>
              <a:rPr lang="en-US" sz="2800" dirty="0" err="1"/>
              <a:t>RtI</a:t>
            </a:r>
            <a:r>
              <a:rPr lang="en-US" sz="2800" dirty="0"/>
              <a:t> as one or the method  for SLD eligibility</a:t>
            </a:r>
            <a:endParaRPr sz="2800" dirty="0"/>
          </a:p>
          <a:p>
            <a:pPr marL="1828800" indent="-457200">
              <a:lnSpc>
                <a:spcPct val="100000"/>
              </a:lnSpc>
              <a:spcBef>
                <a:spcPts val="300"/>
              </a:spcBef>
              <a:buFont typeface="Courier New" panose="02070309020205020404" pitchFamily="49" charset="0"/>
              <a:buChar char="o"/>
            </a:pPr>
            <a:r>
              <a:rPr lang="en-US" sz="3200" dirty="0"/>
              <a:t>NC, VA, WI, ND, OH, FL</a:t>
            </a:r>
            <a:endParaRPr sz="3200" dirty="0"/>
          </a:p>
          <a:p>
            <a:pPr marL="977900" lvl="1" indent="-457200">
              <a:spcBef>
                <a:spcPts val="300"/>
              </a:spcBef>
              <a:buSzPts val="2600"/>
              <a:buFont typeface="Courier New" panose="02070309020205020404" pitchFamily="49" charset="0"/>
              <a:buChar char="o"/>
            </a:pPr>
            <a:r>
              <a:rPr lang="en-US" sz="2800" dirty="0"/>
              <a:t>FL – Language Impairment eligibility</a:t>
            </a:r>
            <a:endParaRPr sz="2800" dirty="0"/>
          </a:p>
          <a:p>
            <a:pPr marL="1371600" indent="0">
              <a:lnSpc>
                <a:spcPct val="100000"/>
              </a:lnSpc>
              <a:spcBef>
                <a:spcPts val="300"/>
              </a:spcBef>
              <a:buNone/>
            </a:pPr>
            <a:endParaRPr dirty="0"/>
          </a:p>
        </p:txBody>
      </p:sp>
    </p:spTree>
    <p:extLst>
      <p:ext uri="{BB962C8B-B14F-4D97-AF65-F5344CB8AC3E}">
        <p14:creationId xmlns:p14="http://schemas.microsoft.com/office/powerpoint/2010/main" val="1344585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9"/>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The SLP’s Role</a:t>
            </a:r>
            <a:endParaRPr/>
          </a:p>
        </p:txBody>
      </p:sp>
      <p:sp>
        <p:nvSpPr>
          <p:cNvPr id="432" name="Google Shape;432;p129"/>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508000" indent="-457200">
              <a:lnSpc>
                <a:spcPct val="100000"/>
              </a:lnSpc>
              <a:spcBef>
                <a:spcPts val="300"/>
              </a:spcBef>
              <a:buSzPts val="2800"/>
            </a:pPr>
            <a:r>
              <a:rPr lang="en-US" sz="3200" dirty="0"/>
              <a:t>The SLP’s role  in the collection and reporting of student progress within MTSS or RTI systems depends upon SEA and LEA definitions of SLP roles and responsibilities.</a:t>
            </a:r>
            <a:endParaRPr sz="3200" dirty="0"/>
          </a:p>
          <a:p>
            <a:pPr marL="914400" indent="-457200">
              <a:lnSpc>
                <a:spcPct val="100000"/>
              </a:lnSpc>
              <a:spcBef>
                <a:spcPts val="300"/>
              </a:spcBef>
            </a:pPr>
            <a:endParaRPr sz="3200" dirty="0"/>
          </a:p>
          <a:p>
            <a:pPr marL="508000" indent="-457200">
              <a:lnSpc>
                <a:spcPct val="100000"/>
              </a:lnSpc>
              <a:spcBef>
                <a:spcPts val="300"/>
              </a:spcBef>
              <a:buSzPts val="2800"/>
            </a:pPr>
            <a:r>
              <a:rPr lang="en-US" sz="3200" dirty="0"/>
              <a:t>If SLPs are funded using IDEA funds  may be restricted from working with MTSS or </a:t>
            </a:r>
            <a:r>
              <a:rPr lang="en-US" sz="3200" dirty="0" err="1"/>
              <a:t>RtI</a:t>
            </a:r>
            <a:r>
              <a:rPr lang="en-US" sz="3200" dirty="0"/>
              <a:t> programs</a:t>
            </a:r>
            <a:endParaRPr sz="3200" dirty="0"/>
          </a:p>
        </p:txBody>
      </p:sp>
    </p:spTree>
    <p:extLst>
      <p:ext uri="{BB962C8B-B14F-4D97-AF65-F5344CB8AC3E}">
        <p14:creationId xmlns:p14="http://schemas.microsoft.com/office/powerpoint/2010/main" val="4264131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3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Pre-Referral Intervention</a:t>
            </a:r>
            <a:endParaRPr/>
          </a:p>
        </p:txBody>
      </p:sp>
      <p:sp>
        <p:nvSpPr>
          <p:cNvPr id="438" name="Google Shape;438;p13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buFont typeface="Georgia"/>
              <a:buChar char="•"/>
            </a:pPr>
            <a:r>
              <a:rPr lang="en-US" sz="3200" dirty="0"/>
              <a:t>SLP or school specific programs are referred to as pre-referral intervention.  </a:t>
            </a:r>
            <a:endParaRPr sz="3200" dirty="0"/>
          </a:p>
          <a:p>
            <a:pPr marL="457200" indent="-406400">
              <a:lnSpc>
                <a:spcPct val="100000"/>
              </a:lnSpc>
              <a:spcBef>
                <a:spcPts val="300"/>
              </a:spcBef>
              <a:buSzPts val="2800"/>
              <a:buFont typeface="Georgia"/>
              <a:buChar char="•"/>
            </a:pPr>
            <a:r>
              <a:rPr lang="en-US" sz="3200" dirty="0"/>
              <a:t>When issues do not impact student learning, pre-referral intervention activities may include </a:t>
            </a:r>
            <a:endParaRPr sz="3200" dirty="0"/>
          </a:p>
          <a:p>
            <a:pPr marL="914400" lvl="1" indent="-393700">
              <a:lnSpc>
                <a:spcPct val="100000"/>
              </a:lnSpc>
              <a:spcBef>
                <a:spcPts val="300"/>
              </a:spcBef>
              <a:buSzPts val="2600"/>
              <a:buChar char="▫"/>
            </a:pPr>
            <a:r>
              <a:rPr lang="en-US" sz="3200" dirty="0"/>
              <a:t>Providing limited practice on speech sounds</a:t>
            </a:r>
            <a:endParaRPr sz="3200" dirty="0"/>
          </a:p>
          <a:p>
            <a:pPr marL="914400" lvl="1" indent="-393700">
              <a:lnSpc>
                <a:spcPct val="100000"/>
              </a:lnSpc>
              <a:spcBef>
                <a:spcPts val="300"/>
              </a:spcBef>
              <a:buSzPts val="2600"/>
              <a:buChar char="▫"/>
            </a:pPr>
            <a:r>
              <a:rPr lang="en-US" sz="3200" dirty="0"/>
              <a:t>Narrative groups to build language skills</a:t>
            </a:r>
            <a:endParaRPr sz="3200" dirty="0"/>
          </a:p>
          <a:p>
            <a:pPr marL="914400" lvl="1" indent="-393700">
              <a:lnSpc>
                <a:spcPct val="100000"/>
              </a:lnSpc>
              <a:spcBef>
                <a:spcPts val="300"/>
              </a:spcBef>
              <a:buSzPts val="2600"/>
              <a:buChar char="▫"/>
            </a:pPr>
            <a:r>
              <a:rPr lang="en-US" sz="3200" dirty="0"/>
              <a:t>Coaching for students with disfluencies </a:t>
            </a:r>
            <a:endParaRPr sz="3200" dirty="0"/>
          </a:p>
        </p:txBody>
      </p:sp>
    </p:spTree>
    <p:extLst>
      <p:ext uri="{BB962C8B-B14F-4D97-AF65-F5344CB8AC3E}">
        <p14:creationId xmlns:p14="http://schemas.microsoft.com/office/powerpoint/2010/main" val="1061766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3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Pre-Referral Intervention</a:t>
            </a:r>
            <a:endParaRPr/>
          </a:p>
        </p:txBody>
      </p:sp>
      <p:sp>
        <p:nvSpPr>
          <p:cNvPr id="444" name="Google Shape;444;p131"/>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06400">
              <a:lnSpc>
                <a:spcPct val="100000"/>
              </a:lnSpc>
              <a:spcBef>
                <a:spcPts val="300"/>
              </a:spcBef>
              <a:buSzPts val="2800"/>
            </a:pPr>
            <a:r>
              <a:rPr lang="en-US" sz="2800" dirty="0"/>
              <a:t>Speech Busters / Sound Breakers / 5 Minute Kids/ Quick Artic</a:t>
            </a:r>
            <a:endParaRPr sz="2800" dirty="0"/>
          </a:p>
          <a:p>
            <a:pPr marL="914400" lvl="1" indent="-393700">
              <a:lnSpc>
                <a:spcPct val="100000"/>
              </a:lnSpc>
              <a:spcBef>
                <a:spcPts val="0"/>
              </a:spcBef>
              <a:buSzPts val="2600"/>
              <a:buChar char="▫"/>
            </a:pPr>
            <a:r>
              <a:rPr lang="en-US" sz="2400" dirty="0"/>
              <a:t>Time limited speech sound programs</a:t>
            </a:r>
            <a:endParaRPr sz="2400" dirty="0"/>
          </a:p>
          <a:p>
            <a:pPr marL="457200" indent="-406400">
              <a:lnSpc>
                <a:spcPct val="100000"/>
              </a:lnSpc>
              <a:spcBef>
                <a:spcPts val="0"/>
              </a:spcBef>
              <a:buSzPts val="2800"/>
            </a:pPr>
            <a:r>
              <a:rPr lang="en-US" sz="2800" dirty="0"/>
              <a:t>Story Champs</a:t>
            </a:r>
            <a:endParaRPr sz="2800" dirty="0"/>
          </a:p>
          <a:p>
            <a:pPr marL="914400" lvl="1" indent="-393700">
              <a:lnSpc>
                <a:spcPct val="100000"/>
              </a:lnSpc>
              <a:spcBef>
                <a:spcPts val="0"/>
              </a:spcBef>
              <a:buSzPts val="2600"/>
              <a:buChar char="▫"/>
            </a:pPr>
            <a:r>
              <a:rPr lang="en-US" sz="2400" dirty="0"/>
              <a:t>Narrative intervention for language </a:t>
            </a:r>
            <a:endParaRPr sz="2400" dirty="0"/>
          </a:p>
          <a:p>
            <a:pPr marL="457200" indent="-406400">
              <a:lnSpc>
                <a:spcPct val="100000"/>
              </a:lnSpc>
              <a:spcBef>
                <a:spcPts val="0"/>
              </a:spcBef>
              <a:buSzPts val="2800"/>
            </a:pPr>
            <a:r>
              <a:rPr lang="en-US" sz="2800" dirty="0"/>
              <a:t>Speech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Club </a:t>
            </a:r>
            <a:endParaRPr sz="2800" dirty="0"/>
          </a:p>
          <a:p>
            <a:pPr marL="457200" indent="-406400">
              <a:lnSpc>
                <a:spcPct val="100000"/>
              </a:lnSpc>
              <a:spcBef>
                <a:spcPts val="0"/>
              </a:spcBef>
              <a:buSzPts val="2800"/>
            </a:pPr>
            <a:r>
              <a:rPr lang="en-US" sz="2800" dirty="0"/>
              <a:t>Many states offer these types of pre-referral interventions including:</a:t>
            </a:r>
            <a:endParaRPr sz="2800" dirty="0"/>
          </a:p>
          <a:p>
            <a:pPr marL="914400" lvl="1" indent="-393700">
              <a:lnSpc>
                <a:spcPct val="100000"/>
              </a:lnSpc>
              <a:spcBef>
                <a:spcPts val="0"/>
              </a:spcBef>
              <a:buSzPts val="2600"/>
              <a:buChar char="▫"/>
            </a:pPr>
            <a:r>
              <a:rPr lang="en-US" sz="2400" dirty="0"/>
              <a:t>VA, HI, NC, AZ</a:t>
            </a:r>
            <a:endParaRPr sz="2400" dirty="0"/>
          </a:p>
        </p:txBody>
      </p:sp>
    </p:spTree>
    <p:extLst>
      <p:ext uri="{BB962C8B-B14F-4D97-AF65-F5344CB8AC3E}">
        <p14:creationId xmlns:p14="http://schemas.microsoft.com/office/powerpoint/2010/main" val="3976298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No Suspicion of a Disability</a:t>
            </a:r>
            <a:endParaRPr/>
          </a:p>
        </p:txBody>
      </p:sp>
      <p:sp>
        <p:nvSpPr>
          <p:cNvPr id="450" name="Google Shape;450;p12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3000" dirty="0"/>
              <a:t>In some states, SLPs may provide short term services to students who are not suspected of having a disability but may be at risk or in need of specialized scaffolding to improve communication skills or educational performance.  </a:t>
            </a:r>
            <a:endParaRPr sz="3000" dirty="0"/>
          </a:p>
        </p:txBody>
      </p:sp>
    </p:spTree>
    <p:extLst>
      <p:ext uri="{BB962C8B-B14F-4D97-AF65-F5344CB8AC3E}">
        <p14:creationId xmlns:p14="http://schemas.microsoft.com/office/powerpoint/2010/main" val="510410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xfrm>
            <a:off x="4049610" y="754380"/>
            <a:ext cx="7852580" cy="361188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rgbClr val="FFFFFF"/>
              </a:buClr>
              <a:buSzPts val="5400"/>
            </a:pPr>
            <a:r>
              <a:rPr lang="en-US" sz="6000" dirty="0">
                <a:ea typeface="Source Sans Pro"/>
                <a:cs typeface="Source Sans Pro"/>
                <a:sym typeface="Source Sans Pro"/>
              </a:rPr>
              <a:t>Issue #5 </a:t>
            </a:r>
            <a:r>
              <a:rPr lang="en-US" sz="6000" dirty="0"/>
              <a:t>A Workload Approach to Caseload Management</a:t>
            </a:r>
            <a:r>
              <a:rPr lang="en-US" sz="6000" dirty="0">
                <a:ea typeface="Source Sans Pro"/>
                <a:cs typeface="Source Sans Pro"/>
                <a:sym typeface="Source Sans Pro"/>
              </a:rPr>
              <a:t> </a:t>
            </a:r>
            <a:endParaRPr sz="6000" dirty="0">
              <a:ea typeface="Source Sans Pro"/>
              <a:cs typeface="Source Sans Pro"/>
              <a:sym typeface="Source Sans Pro"/>
            </a:endParaRPr>
          </a:p>
        </p:txBody>
      </p:sp>
    </p:spTree>
    <p:extLst>
      <p:ext uri="{BB962C8B-B14F-4D97-AF65-F5344CB8AC3E}">
        <p14:creationId xmlns:p14="http://schemas.microsoft.com/office/powerpoint/2010/main" val="315833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ASHA 2018 School Survey Report</a:t>
            </a:r>
            <a:endParaRPr/>
          </a:p>
        </p:txBody>
      </p:sp>
      <p:sp>
        <p:nvSpPr>
          <p:cNvPr id="462" name="Google Shape;462;p13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3000" dirty="0"/>
              <a:t>ASHA supports a workload model in the schools, yet 80% indicate school systems continue to use a caseload approach (ASHA, 2014). </a:t>
            </a:r>
            <a:endParaRPr sz="3000" u="sng" dirty="0"/>
          </a:p>
          <a:p>
            <a:pPr marL="457200" indent="-419100">
              <a:lnSpc>
                <a:spcPct val="100000"/>
              </a:lnSpc>
              <a:spcBef>
                <a:spcPts val="300"/>
              </a:spcBef>
              <a:buSzPts val="3000"/>
              <a:buFont typeface="Georgia"/>
              <a:buChar char="•"/>
            </a:pPr>
            <a:r>
              <a:rPr lang="en-US" sz="3000" dirty="0"/>
              <a:t>In the ASHA 2016  &amp; 2018 Schools Survey, SLPs identified top issues of</a:t>
            </a:r>
            <a:endParaRPr sz="3000" dirty="0"/>
          </a:p>
          <a:p>
            <a:pPr marL="914400" lvl="1" indent="-419100">
              <a:lnSpc>
                <a:spcPct val="100000"/>
              </a:lnSpc>
              <a:spcBef>
                <a:spcPts val="300"/>
              </a:spcBef>
              <a:buSzPts val="3000"/>
              <a:buFont typeface="Georgia"/>
              <a:buChar char="▫"/>
            </a:pPr>
            <a:r>
              <a:rPr lang="en-US" sz="3000" dirty="0"/>
              <a:t>large amount of paperwork </a:t>
            </a:r>
            <a:endParaRPr sz="3000" dirty="0"/>
          </a:p>
          <a:p>
            <a:pPr marL="914400" lvl="1" indent="-419100">
              <a:lnSpc>
                <a:spcPct val="100000"/>
              </a:lnSpc>
              <a:spcBef>
                <a:spcPts val="300"/>
              </a:spcBef>
              <a:buSzPts val="3000"/>
              <a:buFont typeface="Georgia"/>
              <a:buChar char="▫"/>
            </a:pPr>
            <a:r>
              <a:rPr lang="en-US" sz="3000" dirty="0"/>
              <a:t>high workload/ caseload size </a:t>
            </a:r>
            <a:endParaRPr sz="3000" dirty="0"/>
          </a:p>
          <a:p>
            <a:pPr marL="0" indent="0">
              <a:lnSpc>
                <a:spcPct val="100000"/>
              </a:lnSpc>
              <a:spcBef>
                <a:spcPts val="300"/>
              </a:spcBef>
              <a:buNone/>
            </a:pPr>
            <a:br>
              <a:rPr lang="en-US" dirty="0"/>
            </a:br>
            <a:endParaRPr dirty="0"/>
          </a:p>
        </p:txBody>
      </p:sp>
    </p:spTree>
    <p:extLst>
      <p:ext uri="{BB962C8B-B14F-4D97-AF65-F5344CB8AC3E}">
        <p14:creationId xmlns:p14="http://schemas.microsoft.com/office/powerpoint/2010/main" val="2899777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3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marL="57150">
              <a:spcBef>
                <a:spcPts val="300"/>
              </a:spcBef>
            </a:pPr>
            <a:r>
              <a:rPr lang="en-US" sz="4400" dirty="0"/>
              <a:t>Some States Have </a:t>
            </a:r>
            <a:endParaRPr sz="4400" dirty="0"/>
          </a:p>
        </p:txBody>
      </p:sp>
      <p:sp>
        <p:nvSpPr>
          <p:cNvPr id="468" name="Google Shape;468;p13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95300" indent="-457200">
              <a:lnSpc>
                <a:spcPct val="100000"/>
              </a:lnSpc>
              <a:spcBef>
                <a:spcPts val="300"/>
              </a:spcBef>
              <a:buSzPts val="3000"/>
              <a:buFont typeface="Arial" panose="020B0604020202020204" pitchFamily="34" charset="0"/>
              <a:buChar char="•"/>
            </a:pPr>
            <a:r>
              <a:rPr lang="en-US" sz="3000" dirty="0"/>
              <a:t>Provided guidance documents or position statements in support of the workload approach (e.g., OH, NC, VA, AZ)</a:t>
            </a:r>
            <a:endParaRPr sz="3000" dirty="0"/>
          </a:p>
          <a:p>
            <a:pPr marL="495300" indent="-457200">
              <a:lnSpc>
                <a:spcPct val="100000"/>
              </a:lnSpc>
              <a:spcBef>
                <a:spcPts val="300"/>
              </a:spcBef>
              <a:buSzPts val="3000"/>
              <a:buFont typeface="Arial" panose="020B0604020202020204" pitchFamily="34" charset="0"/>
              <a:buChar char="•"/>
            </a:pPr>
            <a:r>
              <a:rPr lang="en-US" sz="3000" dirty="0"/>
              <a:t>Encouraged workload analysis to improve effectiveness and efficiency and balance workload across the district team (e.g., NC)  </a:t>
            </a:r>
            <a:endParaRPr sz="3000" dirty="0"/>
          </a:p>
          <a:p>
            <a:pPr marL="495300" indent="-457200">
              <a:lnSpc>
                <a:spcPct val="100000"/>
              </a:lnSpc>
              <a:spcBef>
                <a:spcPts val="300"/>
              </a:spcBef>
              <a:buSzPts val="3000"/>
              <a:buFont typeface="Arial" panose="020B0604020202020204" pitchFamily="34" charset="0"/>
              <a:buChar char="•"/>
            </a:pPr>
            <a:r>
              <a:rPr lang="en-US" sz="3000" dirty="0"/>
              <a:t>Used ASHA’s calculator with all SLPs, OT and PTs (</a:t>
            </a:r>
            <a:r>
              <a:rPr lang="en-US" sz="3000" dirty="0" err="1"/>
              <a:t>e.g.,Hawaii</a:t>
            </a:r>
            <a:r>
              <a:rPr lang="en-US" sz="3000" dirty="0"/>
              <a:t>)</a:t>
            </a:r>
            <a:endParaRPr sz="3000" dirty="0"/>
          </a:p>
          <a:p>
            <a:pPr indent="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309126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sz="4000" b="1" dirty="0">
                <a:latin typeface="Source Sans Pro"/>
                <a:ea typeface="Source Sans Pro"/>
                <a:cs typeface="Source Sans Pro"/>
                <a:sym typeface="Source Sans Pro"/>
              </a:rPr>
              <a:t>Today’s Focus: 5 Key Issues</a:t>
            </a:r>
            <a:endParaRPr sz="4000" b="1" dirty="0">
              <a:latin typeface="Source Sans Pro"/>
              <a:ea typeface="Source Sans Pro"/>
              <a:cs typeface="Source Sans Pro"/>
              <a:sym typeface="Source Sans Pro"/>
            </a:endParaRPr>
          </a:p>
        </p:txBody>
      </p:sp>
      <p:sp>
        <p:nvSpPr>
          <p:cNvPr id="2" name="Content Placeholder 1">
            <a:extLst>
              <a:ext uri="{FF2B5EF4-FFF2-40B4-BE49-F238E27FC236}">
                <a16:creationId xmlns:a16="http://schemas.microsoft.com/office/drawing/2014/main" id="{5806AC8E-C08E-B242-BB25-C2AF82EA5F35}"/>
              </a:ext>
            </a:extLst>
          </p:cNvPr>
          <p:cNvSpPr>
            <a:spLocks noGrp="1"/>
          </p:cNvSpPr>
          <p:nvPr>
            <p:ph idx="1"/>
          </p:nvPr>
        </p:nvSpPr>
        <p:spPr/>
        <p:txBody>
          <a:bodyPr>
            <a:normAutofit fontScale="85000" lnSpcReduction="10000"/>
          </a:bodyPr>
          <a:lstStyle/>
          <a:p>
            <a:pPr marL="596900" indent="-381000">
              <a:lnSpc>
                <a:spcPct val="115000"/>
              </a:lnSpc>
              <a:spcBef>
                <a:spcPts val="1000"/>
              </a:spcBef>
              <a:buClr>
                <a:srgbClr val="222222"/>
              </a:buClr>
              <a:buSzPts val="2400"/>
              <a:buFont typeface="Arial"/>
              <a:buAutoNum type="arabicPeriod"/>
            </a:pPr>
            <a:r>
              <a:rPr lang="en-US" sz="3000" dirty="0">
                <a:solidFill>
                  <a:schemeClr val="dk1"/>
                </a:solidFill>
                <a:highlight>
                  <a:srgbClr val="FFFFFF"/>
                </a:highlight>
                <a:latin typeface="Source Sans Pro"/>
                <a:ea typeface="Source Sans Pro"/>
                <a:cs typeface="Source Sans Pro"/>
                <a:sym typeface="Source Sans Pro"/>
              </a:rPr>
              <a:t>Comprehensive Evaluation Practices to Address Over-identification</a:t>
            </a:r>
          </a:p>
          <a:p>
            <a:pPr marL="596900" indent="-381000">
              <a:lnSpc>
                <a:spcPct val="115000"/>
              </a:lnSpc>
              <a:buClr>
                <a:srgbClr val="222222"/>
              </a:buClr>
              <a:buSzPts val="2400"/>
              <a:buFont typeface="Arial"/>
              <a:buAutoNum type="arabicPeriod"/>
            </a:pPr>
            <a:r>
              <a:rPr lang="en-US" sz="3000" dirty="0">
                <a:solidFill>
                  <a:schemeClr val="dk1"/>
                </a:solidFill>
                <a:highlight>
                  <a:srgbClr val="FFFFFF"/>
                </a:highlight>
                <a:latin typeface="Source Sans Pro"/>
                <a:ea typeface="Source Sans Pro"/>
                <a:cs typeface="Source Sans Pro"/>
                <a:sym typeface="Source Sans Pro"/>
              </a:rPr>
              <a:t>Service Delivery Methods:  Incidental Benefit and Data on Least Restrictive Environment </a:t>
            </a:r>
          </a:p>
          <a:p>
            <a:pPr marL="596900" indent="-381000">
              <a:lnSpc>
                <a:spcPct val="115000"/>
              </a:lnSpc>
              <a:buClr>
                <a:srgbClr val="222222"/>
              </a:buClr>
              <a:buSzPts val="2400"/>
              <a:buFont typeface="Arial"/>
              <a:buAutoNum type="arabicPeriod"/>
            </a:pPr>
            <a:r>
              <a:rPr lang="en-US" sz="3000" dirty="0">
                <a:solidFill>
                  <a:schemeClr val="dk1"/>
                </a:solidFill>
                <a:highlight>
                  <a:srgbClr val="FFFFFF"/>
                </a:highlight>
                <a:latin typeface="Source Sans Pro"/>
                <a:ea typeface="Source Sans Pro"/>
                <a:cs typeface="Source Sans Pro"/>
                <a:sym typeface="Source Sans Pro"/>
              </a:rPr>
              <a:t>Extenders: Using SLPA, Paraprofessionals, and Others and Practicing at the Top of Your License</a:t>
            </a:r>
          </a:p>
          <a:p>
            <a:pPr marL="596900" indent="-381000">
              <a:lnSpc>
                <a:spcPct val="115000"/>
              </a:lnSpc>
              <a:buClr>
                <a:srgbClr val="222222"/>
              </a:buClr>
              <a:buSzPts val="2400"/>
              <a:buFont typeface="Arial"/>
              <a:buAutoNum type="arabicPeriod"/>
            </a:pPr>
            <a:r>
              <a:rPr lang="en-US" sz="3000" dirty="0">
                <a:solidFill>
                  <a:schemeClr val="dk1"/>
                </a:solidFill>
                <a:highlight>
                  <a:srgbClr val="FFFFFF"/>
                </a:highlight>
                <a:latin typeface="Source Sans Pro"/>
                <a:ea typeface="Source Sans Pro"/>
                <a:cs typeface="Source Sans Pro"/>
                <a:sym typeface="Source Sans Pro"/>
              </a:rPr>
              <a:t>General Education:  SLPs Role in MTSS, </a:t>
            </a:r>
            <a:r>
              <a:rPr lang="en-US" sz="3000" dirty="0" err="1">
                <a:solidFill>
                  <a:schemeClr val="dk1"/>
                </a:solidFill>
                <a:highlight>
                  <a:srgbClr val="FFFFFF"/>
                </a:highlight>
                <a:latin typeface="Source Sans Pro"/>
                <a:ea typeface="Source Sans Pro"/>
                <a:cs typeface="Source Sans Pro"/>
                <a:sym typeface="Source Sans Pro"/>
              </a:rPr>
              <a:t>RtI</a:t>
            </a:r>
            <a:r>
              <a:rPr lang="en-US" sz="3000" dirty="0">
                <a:solidFill>
                  <a:schemeClr val="dk1"/>
                </a:solidFill>
                <a:highlight>
                  <a:srgbClr val="FFFFFF"/>
                </a:highlight>
                <a:latin typeface="Source Sans Pro"/>
                <a:ea typeface="Source Sans Pro"/>
                <a:cs typeface="Source Sans Pro"/>
                <a:sym typeface="Source Sans Pro"/>
              </a:rPr>
              <a:t>, Pre-Referral Intervention - Approaches, and Solutions from States </a:t>
            </a:r>
          </a:p>
          <a:p>
            <a:pPr marL="596900" indent="-381000">
              <a:lnSpc>
                <a:spcPct val="115000"/>
              </a:lnSpc>
              <a:buClr>
                <a:srgbClr val="222222"/>
              </a:buClr>
              <a:buSzPts val="2400"/>
              <a:buFont typeface="Arial"/>
              <a:buAutoNum type="arabicPeriod"/>
            </a:pPr>
            <a:r>
              <a:rPr lang="en-US" sz="3000" dirty="0">
                <a:solidFill>
                  <a:schemeClr val="dk1"/>
                </a:solidFill>
                <a:highlight>
                  <a:srgbClr val="FFFFFF"/>
                </a:highlight>
                <a:latin typeface="Source Sans Pro"/>
                <a:ea typeface="Source Sans Pro"/>
                <a:cs typeface="Source Sans Pro"/>
                <a:sym typeface="Source Sans Pro"/>
              </a:rPr>
              <a:t>A Workload Approach to Caseload Management</a:t>
            </a:r>
          </a:p>
          <a:p>
            <a:pPr>
              <a:spcBef>
                <a:spcPts val="1000"/>
              </a:spcBef>
              <a:buClr>
                <a:srgbClr val="000000"/>
              </a:buClr>
              <a:buSzPts val="1200"/>
            </a:pPr>
            <a:endParaRPr lang="en-US" sz="1100" b="1" dirty="0">
              <a:solidFill>
                <a:srgbClr val="000000"/>
              </a:solidFill>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2014328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What is a Workload Approach?</a:t>
            </a:r>
            <a:endParaRPr/>
          </a:p>
        </p:txBody>
      </p:sp>
      <p:sp>
        <p:nvSpPr>
          <p:cNvPr id="474" name="Google Shape;474;p7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3000" dirty="0"/>
              <a:t>This approach considers factors including:</a:t>
            </a:r>
            <a:endParaRPr sz="3000" dirty="0"/>
          </a:p>
          <a:p>
            <a:pPr marL="914400" lvl="1" indent="-419100">
              <a:lnSpc>
                <a:spcPct val="100000"/>
              </a:lnSpc>
              <a:spcBef>
                <a:spcPts val="300"/>
              </a:spcBef>
              <a:buSzPts val="3000"/>
              <a:buFont typeface="Arial"/>
              <a:buChar char="•"/>
            </a:pPr>
            <a:r>
              <a:rPr lang="en-US" sz="3000" dirty="0"/>
              <a:t>Severity of cases (OH)</a:t>
            </a:r>
            <a:endParaRPr sz="3000" dirty="0"/>
          </a:p>
          <a:p>
            <a:pPr marL="914400" lvl="1" indent="-419100">
              <a:lnSpc>
                <a:spcPct val="100000"/>
              </a:lnSpc>
              <a:spcBef>
                <a:spcPts val="300"/>
              </a:spcBef>
              <a:buSzPts val="3000"/>
              <a:buFont typeface="Arial"/>
              <a:buChar char="•"/>
            </a:pPr>
            <a:r>
              <a:rPr lang="en-US" sz="3000" dirty="0"/>
              <a:t>Transition time and travel</a:t>
            </a:r>
            <a:endParaRPr sz="3000" dirty="0"/>
          </a:p>
          <a:p>
            <a:pPr marL="914400" lvl="1" indent="-419100">
              <a:lnSpc>
                <a:spcPct val="100000"/>
              </a:lnSpc>
              <a:spcBef>
                <a:spcPts val="300"/>
              </a:spcBef>
              <a:buSzPts val="3000"/>
              <a:buFont typeface="Arial"/>
              <a:buChar char="•"/>
            </a:pPr>
            <a:r>
              <a:rPr lang="en-US" sz="3000" dirty="0"/>
              <a:t>Evaluation of students</a:t>
            </a:r>
            <a:endParaRPr sz="3000" dirty="0"/>
          </a:p>
          <a:p>
            <a:pPr marL="914400" lvl="1" indent="-419100">
              <a:lnSpc>
                <a:spcPct val="100000"/>
              </a:lnSpc>
              <a:spcBef>
                <a:spcPts val="300"/>
              </a:spcBef>
              <a:buSzPts val="3000"/>
              <a:buFont typeface="Arial"/>
              <a:buChar char="•"/>
            </a:pPr>
            <a:r>
              <a:rPr lang="en-US" sz="3000" dirty="0"/>
              <a:t>Responsibilities in general education / MTSS</a:t>
            </a:r>
            <a:endParaRPr sz="3000" dirty="0"/>
          </a:p>
          <a:p>
            <a:pPr marL="914400" lvl="1" indent="-419100">
              <a:lnSpc>
                <a:spcPct val="100000"/>
              </a:lnSpc>
              <a:spcBef>
                <a:spcPts val="300"/>
              </a:spcBef>
              <a:buSzPts val="3000"/>
              <a:buFont typeface="Arial"/>
              <a:buChar char="•"/>
            </a:pPr>
            <a:r>
              <a:rPr lang="en-US" sz="3000" dirty="0"/>
              <a:t>Documentation responsibilities</a:t>
            </a:r>
          </a:p>
          <a:p>
            <a:pPr marL="914400" lvl="1" indent="-419100">
              <a:lnSpc>
                <a:spcPct val="100000"/>
              </a:lnSpc>
              <a:spcBef>
                <a:spcPts val="300"/>
              </a:spcBef>
              <a:buSzPts val="3000"/>
              <a:buFont typeface="Arial"/>
              <a:buChar char="•"/>
            </a:pPr>
            <a:r>
              <a:rPr lang="en-US" sz="3000" dirty="0"/>
              <a:t>Planning time and time conferring with others</a:t>
            </a:r>
            <a:endParaRPr sz="3000" dirty="0"/>
          </a:p>
          <a:p>
            <a:pPr marL="914400" lvl="1" indent="-419100">
              <a:lnSpc>
                <a:spcPct val="100000"/>
              </a:lnSpc>
              <a:spcBef>
                <a:spcPts val="300"/>
              </a:spcBef>
              <a:buSzPts val="3000"/>
              <a:buFont typeface="Arial"/>
              <a:buChar char="•"/>
            </a:pPr>
            <a:r>
              <a:rPr lang="en-US" sz="3000" dirty="0"/>
              <a:t>Duty assignments</a:t>
            </a:r>
            <a:endParaRPr sz="3000" dirty="0"/>
          </a:p>
          <a:p>
            <a:pPr marL="914400" lvl="1" indent="-419100">
              <a:lnSpc>
                <a:spcPct val="100000"/>
              </a:lnSpc>
              <a:spcBef>
                <a:spcPts val="300"/>
              </a:spcBef>
              <a:buSzPts val="3000"/>
              <a:buFont typeface="Arial"/>
              <a:buChar char="•"/>
            </a:pPr>
            <a:r>
              <a:rPr lang="en-US" sz="3000" dirty="0"/>
              <a:t>Staff meeting requirements</a:t>
            </a:r>
            <a:endParaRPr sz="3000" dirty="0"/>
          </a:p>
        </p:txBody>
      </p:sp>
    </p:spTree>
    <p:extLst>
      <p:ext uri="{BB962C8B-B14F-4D97-AF65-F5344CB8AC3E}">
        <p14:creationId xmlns:p14="http://schemas.microsoft.com/office/powerpoint/2010/main" val="4180819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Workload Analysis Reveals</a:t>
            </a:r>
            <a:endParaRPr/>
          </a:p>
        </p:txBody>
      </p:sp>
      <p:sp>
        <p:nvSpPr>
          <p:cNvPr id="480" name="Google Shape;480;p77"/>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457200" indent="-419100">
              <a:lnSpc>
                <a:spcPct val="100000"/>
              </a:lnSpc>
              <a:spcBef>
                <a:spcPts val="300"/>
              </a:spcBef>
              <a:buSzPts val="3000"/>
              <a:buFont typeface="Georgia"/>
              <a:buChar char="•"/>
            </a:pPr>
            <a:r>
              <a:rPr lang="en-US" sz="2800" dirty="0"/>
              <a:t>Work habits and patterns</a:t>
            </a:r>
            <a:endParaRPr sz="2800" dirty="0"/>
          </a:p>
          <a:p>
            <a:pPr marL="457200" indent="-419100">
              <a:lnSpc>
                <a:spcPct val="100000"/>
              </a:lnSpc>
              <a:spcBef>
                <a:spcPts val="300"/>
              </a:spcBef>
              <a:buSzPts val="3000"/>
              <a:buFont typeface="Georgia"/>
              <a:buChar char="•"/>
            </a:pPr>
            <a:r>
              <a:rPr lang="en-US" sz="2800" dirty="0"/>
              <a:t>Inconsistencies in decision making</a:t>
            </a:r>
            <a:endParaRPr sz="2800" dirty="0"/>
          </a:p>
          <a:p>
            <a:pPr marL="914400" lvl="1" indent="-393700">
              <a:lnSpc>
                <a:spcPct val="100000"/>
              </a:lnSpc>
              <a:spcBef>
                <a:spcPts val="300"/>
              </a:spcBef>
              <a:buSzPts val="2600"/>
              <a:buFont typeface="Arial"/>
              <a:buChar char="•"/>
            </a:pPr>
            <a:r>
              <a:rPr lang="en-US" sz="2800" dirty="0"/>
              <a:t>Keeping students who are ready for dismissal</a:t>
            </a:r>
            <a:endParaRPr sz="2800" dirty="0"/>
          </a:p>
          <a:p>
            <a:pPr marL="914400" lvl="1" indent="-393700">
              <a:lnSpc>
                <a:spcPct val="100000"/>
              </a:lnSpc>
              <a:spcBef>
                <a:spcPts val="300"/>
              </a:spcBef>
              <a:buSzPts val="2600"/>
              <a:buFont typeface="Arial"/>
              <a:buChar char="•"/>
            </a:pPr>
            <a:r>
              <a:rPr lang="en-US" sz="2800" dirty="0"/>
              <a:t>Over identification</a:t>
            </a:r>
            <a:endParaRPr sz="2800" dirty="0"/>
          </a:p>
          <a:p>
            <a:pPr marL="914400" lvl="1" indent="-393700">
              <a:lnSpc>
                <a:spcPct val="100000"/>
              </a:lnSpc>
              <a:spcBef>
                <a:spcPts val="300"/>
              </a:spcBef>
              <a:buSzPts val="2600"/>
              <a:buFont typeface="Arial"/>
              <a:buChar char="•"/>
            </a:pPr>
            <a:r>
              <a:rPr lang="en-US" sz="2800" dirty="0"/>
              <a:t>Issues with assessment practices </a:t>
            </a:r>
            <a:endParaRPr sz="2800" dirty="0"/>
          </a:p>
          <a:p>
            <a:pPr marL="914400" lvl="1" indent="-393700">
              <a:lnSpc>
                <a:spcPct val="100000"/>
              </a:lnSpc>
              <a:spcBef>
                <a:spcPts val="300"/>
              </a:spcBef>
              <a:buSzPts val="2600"/>
              <a:buFont typeface="Arial"/>
              <a:buChar char="•"/>
            </a:pPr>
            <a:r>
              <a:rPr lang="en-US" sz="2800" dirty="0"/>
              <a:t>Use of a clinical/medical model </a:t>
            </a:r>
            <a:endParaRPr sz="2800" dirty="0"/>
          </a:p>
          <a:p>
            <a:pPr marL="457200" indent="-419100">
              <a:lnSpc>
                <a:spcPct val="100000"/>
              </a:lnSpc>
              <a:spcBef>
                <a:spcPts val="300"/>
              </a:spcBef>
              <a:buSzPts val="3000"/>
              <a:buFont typeface="Georgia"/>
              <a:buChar char="•"/>
            </a:pPr>
            <a:r>
              <a:rPr lang="en-US" sz="2800" dirty="0"/>
              <a:t>Service delivery issues</a:t>
            </a:r>
            <a:endParaRPr sz="2800" dirty="0"/>
          </a:p>
          <a:p>
            <a:pPr marL="914400" lvl="1" indent="-393700">
              <a:lnSpc>
                <a:spcPct val="100000"/>
              </a:lnSpc>
              <a:spcBef>
                <a:spcPts val="300"/>
              </a:spcBef>
              <a:buSzPts val="2600"/>
              <a:buFont typeface="Arial"/>
              <a:buChar char="•"/>
            </a:pPr>
            <a:r>
              <a:rPr lang="en-US" sz="2800" dirty="0"/>
              <a:t>Same services for all students</a:t>
            </a:r>
            <a:endParaRPr sz="2800" dirty="0"/>
          </a:p>
          <a:p>
            <a:pPr marL="914400" lvl="1" indent="-393700">
              <a:lnSpc>
                <a:spcPct val="100000"/>
              </a:lnSpc>
              <a:spcBef>
                <a:spcPts val="300"/>
              </a:spcBef>
              <a:buSzPts val="2600"/>
              <a:buFont typeface="Arial"/>
              <a:buChar char="•"/>
            </a:pPr>
            <a:r>
              <a:rPr lang="en-US" sz="2800" dirty="0"/>
              <a:t>Overuse of pull out services </a:t>
            </a:r>
            <a:endParaRPr sz="2800" dirty="0"/>
          </a:p>
          <a:p>
            <a:pPr marL="457200">
              <a:lnSpc>
                <a:spcPct val="100000"/>
              </a:lnSpc>
              <a:spcBef>
                <a:spcPts val="300"/>
              </a:spcBef>
              <a:buClr>
                <a:schemeClr val="accent3"/>
              </a:buClr>
              <a:buSzPts val="2800"/>
              <a:buNone/>
            </a:pPr>
            <a:endParaRPr dirty="0"/>
          </a:p>
          <a:p>
            <a:pPr marL="914400" lvl="1">
              <a:lnSpc>
                <a:spcPct val="100000"/>
              </a:lnSpc>
              <a:spcBef>
                <a:spcPts val="300"/>
              </a:spcBef>
              <a:buSzPts val="2600"/>
              <a:buNone/>
            </a:pPr>
            <a:endParaRPr dirty="0"/>
          </a:p>
          <a:p>
            <a:pPr marL="457200">
              <a:lnSpc>
                <a:spcPct val="100000"/>
              </a:lnSpc>
              <a:spcBef>
                <a:spcPts val="300"/>
              </a:spcBef>
              <a:buClr>
                <a:schemeClr val="accent3"/>
              </a:buClr>
              <a:buSzPts val="2800"/>
              <a:buNone/>
            </a:pPr>
            <a:endParaRPr dirty="0"/>
          </a:p>
        </p:txBody>
      </p:sp>
    </p:spTree>
    <p:extLst>
      <p:ext uri="{BB962C8B-B14F-4D97-AF65-F5344CB8AC3E}">
        <p14:creationId xmlns:p14="http://schemas.microsoft.com/office/powerpoint/2010/main" val="2312317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8"/>
          <p:cNvSpPr txBox="1">
            <a:spLocks noGrp="1"/>
          </p:cNvSpPr>
          <p:nvPr>
            <p:ph type="title"/>
          </p:nvPr>
        </p:nvSpPr>
        <p:spPr>
          <a:xfrm>
            <a:off x="584616" y="484632"/>
            <a:ext cx="10543632" cy="1609344"/>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SzPts val="4000"/>
            </a:pPr>
            <a:r>
              <a:rPr lang="en-US" dirty="0"/>
              <a:t>Workload Challenges &amp; Remedies</a:t>
            </a:r>
            <a:endParaRPr dirty="0"/>
          </a:p>
        </p:txBody>
      </p:sp>
      <p:graphicFrame>
        <p:nvGraphicFramePr>
          <p:cNvPr id="487" name="Google Shape;487;p78"/>
          <p:cNvGraphicFramePr/>
          <p:nvPr>
            <p:extLst>
              <p:ext uri="{D42A27DB-BD31-4B8C-83A1-F6EECF244321}">
                <p14:modId xmlns:p14="http://schemas.microsoft.com/office/powerpoint/2010/main" val="1956166935"/>
              </p:ext>
            </p:extLst>
          </p:nvPr>
        </p:nvGraphicFramePr>
        <p:xfrm>
          <a:off x="584616" y="2209800"/>
          <a:ext cx="11467476" cy="4685301"/>
        </p:xfrm>
        <a:graphic>
          <a:graphicData uri="http://schemas.openxmlformats.org/drawingml/2006/table">
            <a:tbl>
              <a:tblPr>
                <a:noFill/>
              </a:tblPr>
              <a:tblGrid>
                <a:gridCol w="5868692">
                  <a:extLst>
                    <a:ext uri="{9D8B030D-6E8A-4147-A177-3AD203B41FA5}">
                      <a16:colId xmlns:a16="http://schemas.microsoft.com/office/drawing/2014/main" val="20000"/>
                    </a:ext>
                  </a:extLst>
                </a:gridCol>
                <a:gridCol w="5598784">
                  <a:extLst>
                    <a:ext uri="{9D8B030D-6E8A-4147-A177-3AD203B41FA5}">
                      <a16:colId xmlns:a16="http://schemas.microsoft.com/office/drawing/2014/main" val="20001"/>
                    </a:ext>
                  </a:extLst>
                </a:gridCol>
              </a:tblGrid>
              <a:tr h="1020907">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dirty="0">
                          <a:solidFill>
                            <a:srgbClr val="002060"/>
                          </a:solidFill>
                        </a:rPr>
                        <a:t>SLP was assigned duty 2 days a week</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dirty="0">
                          <a:solidFill>
                            <a:srgbClr val="002060"/>
                          </a:solidFill>
                        </a:rPr>
                        <a:t>Duty is now covered by a HS student</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111217">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dirty="0">
                          <a:solidFill>
                            <a:srgbClr val="002060"/>
                          </a:solidFill>
                        </a:rPr>
                        <a:t>SLP attending meetings at all 4 buildings</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dirty="0">
                          <a:solidFill>
                            <a:srgbClr val="002060"/>
                          </a:solidFill>
                        </a:rPr>
                        <a:t>Principals at 3 other buildings agree to keep SLP updated</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074784">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a:solidFill>
                            <a:srgbClr val="002060"/>
                          </a:solidFill>
                        </a:rPr>
                        <a:t>SLP has extensive transition and travel time</a:t>
                      </a:r>
                      <a:endParaRPr sz="2800" u="none" strike="noStrike" cap="none">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800" u="none" strike="noStrike" cap="none" dirty="0">
                          <a:solidFill>
                            <a:srgbClr val="002060"/>
                          </a:solidFill>
                        </a:rPr>
                        <a:t>Realign schedule to minimize travel</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441292">
                <a:tc>
                  <a:txBody>
                    <a:bodyPr/>
                    <a:lstStyle/>
                    <a:p>
                      <a:pPr marL="0" marR="0" lvl="0" indent="0" algn="l" rtl="0">
                        <a:lnSpc>
                          <a:spcPct val="100000"/>
                        </a:lnSpc>
                        <a:spcBef>
                          <a:spcPts val="0"/>
                        </a:spcBef>
                        <a:spcAft>
                          <a:spcPts val="0"/>
                        </a:spcAft>
                        <a:buClr>
                          <a:srgbClr val="000000"/>
                        </a:buClr>
                        <a:buSzPts val="2400"/>
                        <a:buFont typeface="Arial"/>
                        <a:buNone/>
                      </a:pPr>
                      <a:r>
                        <a:rPr lang="en-US" sz="2800">
                          <a:solidFill>
                            <a:srgbClr val="002060"/>
                          </a:solidFill>
                        </a:rPr>
                        <a:t>All students receiving two 20 minute sessions per week. </a:t>
                      </a:r>
                      <a:endParaRPr sz="2800" u="none" strike="noStrike" cap="none">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800" dirty="0">
                          <a:solidFill>
                            <a:srgbClr val="002060"/>
                          </a:solidFill>
                        </a:rPr>
                        <a:t>Changes made via IEP to individualize service delivery and dosage. </a:t>
                      </a:r>
                      <a:endParaRPr sz="2800" u="none" strike="noStrike" cap="none" dirty="0">
                        <a:solidFill>
                          <a:srgbClr val="00206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9043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t>More on </a:t>
            </a:r>
            <a:r>
              <a:rPr lang="en-US" b="1" dirty="0">
                <a:ea typeface="Source Sans Pro"/>
                <a:cs typeface="Source Sans Pro"/>
                <a:sym typeface="Source Sans Pro"/>
              </a:rPr>
              <a:t>Workload </a:t>
            </a:r>
            <a:endParaRPr b="1" dirty="0">
              <a:ea typeface="Source Sans Pro"/>
              <a:cs typeface="Source Sans Pro"/>
              <a:sym typeface="Source Sans Pro"/>
            </a:endParaRPr>
          </a:p>
        </p:txBody>
      </p:sp>
      <p:sp>
        <p:nvSpPr>
          <p:cNvPr id="494" name="Google Shape;494;p8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760" indent="-256032">
              <a:lnSpc>
                <a:spcPct val="100000"/>
              </a:lnSpc>
              <a:spcBef>
                <a:spcPts val="0"/>
              </a:spcBef>
              <a:buSzPts val="3200"/>
              <a:buFont typeface="Georgia"/>
              <a:buChar char="•"/>
            </a:pPr>
            <a:r>
              <a:rPr lang="en-US" sz="2800" dirty="0">
                <a:latin typeface="+mj-lt"/>
                <a:ea typeface="Source Sans Pro"/>
                <a:cs typeface="Source Sans Pro"/>
                <a:sym typeface="Source Sans Pro"/>
              </a:rPr>
              <a:t>ASHA</a:t>
            </a:r>
            <a:r>
              <a:rPr lang="en-US" sz="2800" dirty="0">
                <a:latin typeface="+mj-lt"/>
              </a:rPr>
              <a:t> offers a free </a:t>
            </a:r>
            <a:r>
              <a:rPr lang="en-US" sz="2800" dirty="0">
                <a:latin typeface="+mj-lt"/>
                <a:ea typeface="Source Sans Pro"/>
                <a:cs typeface="Source Sans Pro"/>
                <a:sym typeface="Source Sans Pro"/>
              </a:rPr>
              <a:t>workload </a:t>
            </a:r>
            <a:endParaRPr sz="2800" dirty="0">
              <a:latin typeface="+mj-lt"/>
              <a:ea typeface="Source Sans Pro"/>
              <a:cs typeface="Source Sans Pro"/>
              <a:sym typeface="Source Sans Pro"/>
            </a:endParaRPr>
          </a:p>
          <a:p>
            <a:pPr marL="457200" indent="0">
              <a:lnSpc>
                <a:spcPct val="100000"/>
              </a:lnSpc>
              <a:spcBef>
                <a:spcPts val="0"/>
              </a:spcBef>
              <a:buNone/>
            </a:pPr>
            <a:r>
              <a:rPr lang="en-US" sz="2800" u="sng" dirty="0">
                <a:latin typeface="+mj-lt"/>
                <a:hlinkClick r:id="rId3">
                  <a:extLst>
                    <a:ext uri="{A12FA001-AC4F-418D-AE19-62706E023703}">
                      <ahyp:hlinkClr xmlns:ahyp="http://schemas.microsoft.com/office/drawing/2018/hyperlinkcolor" val="tx"/>
                    </a:ext>
                  </a:extLst>
                </a:hlinkClick>
              </a:rPr>
              <a:t>calculator</a:t>
            </a:r>
            <a:endParaRPr sz="1800" dirty="0">
              <a:latin typeface="+mj-lt"/>
            </a:endParaRPr>
          </a:p>
          <a:p>
            <a:pPr marL="365760" indent="-256032">
              <a:lnSpc>
                <a:spcPct val="100000"/>
              </a:lnSpc>
              <a:spcBef>
                <a:spcPts val="300"/>
              </a:spcBef>
              <a:buSzPts val="3200"/>
              <a:buFont typeface="Georgia"/>
              <a:buChar char="•"/>
            </a:pPr>
            <a:r>
              <a:rPr lang="en-US" sz="2800" dirty="0">
                <a:latin typeface="+mj-lt"/>
              </a:rPr>
              <a:t>G</a:t>
            </a:r>
            <a:r>
              <a:rPr lang="en-US" sz="2800" dirty="0">
                <a:latin typeface="+mj-lt"/>
                <a:ea typeface="Source Sans Pro"/>
                <a:cs typeface="Source Sans Pro"/>
                <a:sym typeface="Source Sans Pro"/>
              </a:rPr>
              <a:t>rassroots efforts to pursue </a:t>
            </a:r>
            <a:endParaRPr sz="2800" dirty="0">
              <a:latin typeface="+mj-lt"/>
              <a:ea typeface="Source Sans Pro"/>
              <a:cs typeface="Source Sans Pro"/>
              <a:sym typeface="Source Sans Pro"/>
            </a:endParaRPr>
          </a:p>
          <a:p>
            <a:pPr marL="457200" indent="0">
              <a:lnSpc>
                <a:spcPct val="100000"/>
              </a:lnSpc>
              <a:spcBef>
                <a:spcPts val="300"/>
              </a:spcBef>
              <a:buNone/>
            </a:pPr>
            <a:r>
              <a:rPr lang="en-US" sz="2800" dirty="0">
                <a:latin typeface="+mj-lt"/>
                <a:ea typeface="Source Sans Pro"/>
                <a:cs typeface="Source Sans Pro"/>
                <a:sym typeface="Source Sans Pro"/>
              </a:rPr>
              <a:t>a workload approach</a:t>
            </a:r>
            <a:endParaRPr sz="2800" dirty="0">
              <a:latin typeface="+mj-lt"/>
              <a:ea typeface="Source Sans Pro"/>
              <a:cs typeface="Source Sans Pro"/>
              <a:sym typeface="Source Sans Pro"/>
            </a:endParaRPr>
          </a:p>
          <a:p>
            <a:pPr marL="914400" lvl="1" indent="-431800">
              <a:lnSpc>
                <a:spcPct val="100000"/>
              </a:lnSpc>
              <a:spcBef>
                <a:spcPts val="300"/>
              </a:spcBef>
              <a:buSzPts val="3200"/>
              <a:buChar char="▫"/>
            </a:pPr>
            <a:r>
              <a:rPr lang="en-US" sz="2800" u="sng" dirty="0">
                <a:latin typeface="+mj-lt"/>
                <a:hlinkClick r:id="rId4">
                  <a:extLst>
                    <a:ext uri="{A12FA001-AC4F-418D-AE19-62706E023703}">
                      <ahyp:hlinkClr xmlns:ahyp="http://schemas.microsoft.com/office/drawing/2018/hyperlinkcolor" val="tx"/>
                    </a:ext>
                  </a:extLst>
                </a:hlinkClick>
              </a:rPr>
              <a:t>Understanding Advocacy for School Funding</a:t>
            </a:r>
            <a:r>
              <a:rPr lang="en-US" sz="2800" dirty="0">
                <a:latin typeface="+mj-lt"/>
              </a:rPr>
              <a:t> (SEACDC)</a:t>
            </a:r>
            <a:endParaRPr sz="2800" dirty="0">
              <a:latin typeface="+mj-lt"/>
            </a:endParaRPr>
          </a:p>
          <a:p>
            <a:pPr marL="914400" lvl="1" indent="-431800">
              <a:spcBef>
                <a:spcPts val="300"/>
              </a:spcBef>
              <a:buSzPts val="3200"/>
              <a:buChar char="▫"/>
            </a:pPr>
            <a:r>
              <a:rPr lang="en-US" sz="2400" u="sng" dirty="0">
                <a:latin typeface="+mj-lt"/>
                <a:hlinkClick r:id="rId5">
                  <a:extLst>
                    <a:ext uri="{A12FA001-AC4F-418D-AE19-62706E023703}">
                      <ahyp:hlinkClr xmlns:ahyp="http://schemas.microsoft.com/office/drawing/2018/hyperlinkcolor" val="tx"/>
                    </a:ext>
                  </a:extLst>
                </a:hlinkClick>
              </a:rPr>
              <a:t>Eight guidance videos </a:t>
            </a:r>
            <a:r>
              <a:rPr lang="en-US" sz="2400" dirty="0">
                <a:latin typeface="+mj-lt"/>
              </a:rPr>
              <a:t> to support districts’ use of workload &amp; caseload (Ohio)</a:t>
            </a:r>
            <a:endParaRPr sz="2800" dirty="0">
              <a:latin typeface="+mj-lt"/>
            </a:endParaRPr>
          </a:p>
          <a:p>
            <a:pPr marL="365760" indent="-78232">
              <a:lnSpc>
                <a:spcPct val="100000"/>
              </a:lnSpc>
              <a:spcBef>
                <a:spcPts val="300"/>
              </a:spcBef>
              <a:buClr>
                <a:schemeClr val="accent3"/>
              </a:buClr>
              <a:buSzPts val="2800"/>
              <a:buNone/>
            </a:pPr>
            <a:endParaRPr dirty="0">
              <a:solidFill>
                <a:schemeClr val="dk1"/>
              </a:solidFill>
              <a:latin typeface="Source Sans Pro"/>
              <a:ea typeface="Source Sans Pro"/>
              <a:cs typeface="Source Sans Pro"/>
              <a:sym typeface="Source Sans Pro"/>
            </a:endParaRPr>
          </a:p>
        </p:txBody>
      </p:sp>
      <p:pic>
        <p:nvPicPr>
          <p:cNvPr id="495" name="Google Shape;495;p80"/>
          <p:cNvPicPr preferRelativeResize="0"/>
          <p:nvPr/>
        </p:nvPicPr>
        <p:blipFill>
          <a:blip r:embed="rId6">
            <a:alphaModFix/>
          </a:blip>
          <a:stretch>
            <a:fillRect/>
          </a:stretch>
        </p:blipFill>
        <p:spPr>
          <a:xfrm rot="733827">
            <a:off x="9004050" y="1056586"/>
            <a:ext cx="1853150" cy="2757475"/>
          </a:xfrm>
          <a:prstGeom prst="rect">
            <a:avLst/>
          </a:prstGeom>
          <a:noFill/>
          <a:ln>
            <a:noFill/>
          </a:ln>
        </p:spPr>
      </p:pic>
    </p:spTree>
    <p:extLst>
      <p:ext uri="{BB962C8B-B14F-4D97-AF65-F5344CB8AC3E}">
        <p14:creationId xmlns:p14="http://schemas.microsoft.com/office/powerpoint/2010/main" val="4120634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t>Getting Started</a:t>
            </a:r>
            <a:endParaRPr/>
          </a:p>
        </p:txBody>
      </p:sp>
      <p:sp>
        <p:nvSpPr>
          <p:cNvPr id="501" name="Google Shape;501;p8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508000" indent="-457200">
              <a:lnSpc>
                <a:spcPct val="100000"/>
              </a:lnSpc>
              <a:spcBef>
                <a:spcPts val="300"/>
              </a:spcBef>
              <a:buSzPts val="2800"/>
            </a:pPr>
            <a:r>
              <a:rPr lang="en-US" sz="2800" dirty="0"/>
              <a:t>Learn about your state and local funding sources</a:t>
            </a:r>
            <a:endParaRPr sz="2800" dirty="0"/>
          </a:p>
          <a:p>
            <a:pPr marL="508000" indent="-457200">
              <a:lnSpc>
                <a:spcPct val="100000"/>
              </a:lnSpc>
              <a:spcBef>
                <a:spcPts val="300"/>
              </a:spcBef>
              <a:buSzPts val="2800"/>
            </a:pPr>
            <a:r>
              <a:rPr lang="en-US" sz="2800" dirty="0"/>
              <a:t>Review workload factors</a:t>
            </a:r>
            <a:endParaRPr sz="2800" dirty="0"/>
          </a:p>
          <a:p>
            <a:pPr marL="508000" indent="-457200">
              <a:lnSpc>
                <a:spcPct val="100000"/>
              </a:lnSpc>
              <a:spcBef>
                <a:spcPts val="300"/>
              </a:spcBef>
              <a:buSzPts val="2800"/>
            </a:pPr>
            <a:r>
              <a:rPr lang="en-US" sz="2800" dirty="0"/>
              <a:t>Check out existing calculators (ASHA, Ohio, etc.)</a:t>
            </a:r>
            <a:endParaRPr sz="2800" dirty="0"/>
          </a:p>
          <a:p>
            <a:pPr marL="508000" indent="-457200">
              <a:lnSpc>
                <a:spcPct val="100000"/>
              </a:lnSpc>
              <a:spcBef>
                <a:spcPts val="300"/>
              </a:spcBef>
              <a:buSzPts val="2800"/>
            </a:pPr>
            <a:r>
              <a:rPr lang="en-US" sz="2800" dirty="0"/>
              <a:t>Build consensus with other SLPs, Admin</a:t>
            </a:r>
            <a:endParaRPr sz="2800" dirty="0"/>
          </a:p>
          <a:p>
            <a:pPr marL="508000" indent="-457200">
              <a:lnSpc>
                <a:spcPct val="100000"/>
              </a:lnSpc>
              <a:spcBef>
                <a:spcPts val="300"/>
              </a:spcBef>
              <a:buSzPts val="2800"/>
            </a:pPr>
            <a:r>
              <a:rPr lang="en-US" sz="2800" dirty="0"/>
              <a:t>Share information about workload with others</a:t>
            </a:r>
            <a:endParaRPr sz="2800" dirty="0"/>
          </a:p>
          <a:p>
            <a:pPr marL="508000" indent="-457200">
              <a:lnSpc>
                <a:spcPct val="100000"/>
              </a:lnSpc>
              <a:spcBef>
                <a:spcPts val="300"/>
              </a:spcBef>
              <a:buSzPts val="2800"/>
            </a:pPr>
            <a:r>
              <a:rPr lang="en-US" sz="2800" dirty="0"/>
              <a:t>Advocate for:</a:t>
            </a:r>
            <a:endParaRPr sz="2800" dirty="0"/>
          </a:p>
          <a:p>
            <a:pPr marL="863600" lvl="1" indent="-342900">
              <a:lnSpc>
                <a:spcPct val="100000"/>
              </a:lnSpc>
              <a:spcBef>
                <a:spcPts val="300"/>
              </a:spcBef>
              <a:buSzPts val="2600"/>
            </a:pPr>
            <a:r>
              <a:rPr lang="en-US" sz="2400" dirty="0"/>
              <a:t>Workload approach at LEA level</a:t>
            </a:r>
            <a:endParaRPr sz="2400" dirty="0"/>
          </a:p>
          <a:p>
            <a:pPr marL="863600" lvl="1" indent="-342900">
              <a:lnSpc>
                <a:spcPct val="100000"/>
              </a:lnSpc>
              <a:spcBef>
                <a:spcPts val="300"/>
              </a:spcBef>
              <a:buSzPts val="2600"/>
            </a:pPr>
            <a:r>
              <a:rPr lang="en-US" sz="2400" dirty="0"/>
              <a:t>Workload approach at SEA level</a:t>
            </a:r>
            <a:endParaRPr sz="2400" dirty="0"/>
          </a:p>
          <a:p>
            <a:pPr marL="863600" lvl="1" indent="-342900">
              <a:lnSpc>
                <a:spcPct val="100000"/>
              </a:lnSpc>
              <a:spcBef>
                <a:spcPts val="300"/>
              </a:spcBef>
              <a:buSzPts val="2600"/>
            </a:pPr>
            <a:r>
              <a:rPr lang="en-US" sz="2400" dirty="0"/>
              <a:t>Funding formula changes</a:t>
            </a:r>
            <a:endParaRPr sz="2400" dirty="0"/>
          </a:p>
        </p:txBody>
      </p:sp>
    </p:spTree>
    <p:extLst>
      <p:ext uri="{BB962C8B-B14F-4D97-AF65-F5344CB8AC3E}">
        <p14:creationId xmlns:p14="http://schemas.microsoft.com/office/powerpoint/2010/main" val="2775191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3"/>
          <p:cNvSpPr txBox="1">
            <a:spLocks noGrp="1"/>
          </p:cNvSpPr>
          <p:nvPr>
            <p:ph type="title"/>
          </p:nvPr>
        </p:nvSpPr>
        <p:spPr>
          <a:xfrm>
            <a:off x="1069848" y="484632"/>
            <a:ext cx="10058400" cy="963168"/>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4000"/>
            </a:pPr>
            <a:r>
              <a:rPr lang="en-US" dirty="0" err="1"/>
              <a:t>www.seacdc.org</a:t>
            </a:r>
            <a:endParaRPr dirty="0"/>
          </a:p>
        </p:txBody>
      </p:sp>
      <p:sp>
        <p:nvSpPr>
          <p:cNvPr id="2" name="Content Placeholder 1">
            <a:extLst>
              <a:ext uri="{FF2B5EF4-FFF2-40B4-BE49-F238E27FC236}">
                <a16:creationId xmlns:a16="http://schemas.microsoft.com/office/drawing/2014/main" id="{B4F39756-BAE9-F643-B65A-FCCF4AADEAF0}"/>
              </a:ext>
            </a:extLst>
          </p:cNvPr>
          <p:cNvSpPr>
            <a:spLocks noGrp="1"/>
          </p:cNvSpPr>
          <p:nvPr>
            <p:ph idx="1"/>
          </p:nvPr>
        </p:nvSpPr>
        <p:spPr/>
        <p:txBody>
          <a:bodyPr/>
          <a:lstStyle/>
          <a:p>
            <a:endParaRPr lang="en-US"/>
          </a:p>
        </p:txBody>
      </p:sp>
      <p:pic>
        <p:nvPicPr>
          <p:cNvPr id="507" name="Google Shape;507;p83"/>
          <p:cNvPicPr preferRelativeResize="0"/>
          <p:nvPr/>
        </p:nvPicPr>
        <p:blipFill rotWithShape="1">
          <a:blip r:embed="rId3">
            <a:alphaModFix/>
          </a:blip>
          <a:srcRect l="18418" t="11004" r="20315" b="14086"/>
          <a:stretch/>
        </p:blipFill>
        <p:spPr>
          <a:xfrm>
            <a:off x="2502197" y="1447800"/>
            <a:ext cx="7297123" cy="52400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508" name="Google Shape;508;p83"/>
          <p:cNvSpPr/>
          <p:nvPr/>
        </p:nvSpPr>
        <p:spPr>
          <a:xfrm rot="-1955271">
            <a:off x="8862204" y="1488559"/>
            <a:ext cx="1690577" cy="914400"/>
          </a:xfrm>
          <a:prstGeom prst="leftArrow">
            <a:avLst>
              <a:gd name="adj1" fmla="val 50000"/>
              <a:gd name="adj2" fmla="val 50000"/>
            </a:avLst>
          </a:prstGeom>
          <a:solidFill>
            <a:schemeClr val="accent1"/>
          </a:solidFill>
          <a:ln w="25400" cap="flat" cmpd="sng">
            <a:solidFill>
              <a:srgbClr val="6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3684083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D43-7B52-2F4E-8B7B-0053E26BAC3B}"/>
              </a:ext>
            </a:extLst>
          </p:cNvPr>
          <p:cNvSpPr>
            <a:spLocks noGrp="1"/>
          </p:cNvSpPr>
          <p:nvPr>
            <p:ph type="title"/>
          </p:nvPr>
        </p:nvSpPr>
        <p:spPr/>
        <p:txBody>
          <a:bodyPr/>
          <a:lstStyle/>
          <a:p>
            <a:r>
              <a:rPr lang="en-US" b="0" dirty="0">
                <a:latin typeface="Arial"/>
                <a:ea typeface="Arial"/>
                <a:cs typeface="Arial"/>
                <a:sym typeface="Arial"/>
              </a:rPr>
              <a:t>Understanding and Advocating for School Funding</a:t>
            </a:r>
            <a:endParaRPr lang="en-US" dirty="0"/>
          </a:p>
        </p:txBody>
      </p:sp>
      <p:sp>
        <p:nvSpPr>
          <p:cNvPr id="3" name="Content Placeholder 2">
            <a:extLst>
              <a:ext uri="{FF2B5EF4-FFF2-40B4-BE49-F238E27FC236}">
                <a16:creationId xmlns:a16="http://schemas.microsoft.com/office/drawing/2014/main" id="{07D24A5C-BFA3-E945-867C-D8CEBA340E8F}"/>
              </a:ext>
            </a:extLst>
          </p:cNvPr>
          <p:cNvSpPr>
            <a:spLocks noGrp="1"/>
          </p:cNvSpPr>
          <p:nvPr>
            <p:ph idx="1"/>
          </p:nvPr>
        </p:nvSpPr>
        <p:spPr>
          <a:xfrm>
            <a:off x="1069848" y="2451191"/>
            <a:ext cx="10058400" cy="4050792"/>
          </a:xfrm>
        </p:spPr>
        <p:txBody>
          <a:bodyPr>
            <a:normAutofit/>
          </a:bodyPr>
          <a:lstStyle/>
          <a:p>
            <a:r>
              <a:rPr lang="en-US" sz="3600" dirty="0"/>
              <a:t>This SEACDC PPT explains funding sources:</a:t>
            </a:r>
          </a:p>
          <a:p>
            <a:pPr lvl="1"/>
            <a:r>
              <a:rPr lang="en-US" sz="3400" dirty="0"/>
              <a:t>General Education</a:t>
            </a:r>
          </a:p>
          <a:p>
            <a:pPr lvl="1"/>
            <a:r>
              <a:rPr lang="en-US" sz="3400" dirty="0"/>
              <a:t>Special Education</a:t>
            </a:r>
          </a:p>
          <a:p>
            <a:pPr lvl="1"/>
            <a:r>
              <a:rPr lang="en-US" sz="3400" dirty="0"/>
              <a:t>Medicaid</a:t>
            </a:r>
          </a:p>
          <a:p>
            <a:r>
              <a:rPr lang="en-US" sz="3600" dirty="0"/>
              <a:t>Explains accountability programs</a:t>
            </a:r>
          </a:p>
          <a:p>
            <a:r>
              <a:rPr lang="en-US" sz="3600" dirty="0"/>
              <a:t>Explains advocacy approaches</a:t>
            </a:r>
          </a:p>
          <a:p>
            <a:pPr lvl="1"/>
            <a:endParaRPr lang="en-US" dirty="0"/>
          </a:p>
        </p:txBody>
      </p:sp>
    </p:spTree>
    <p:extLst>
      <p:ext uri="{BB962C8B-B14F-4D97-AF65-F5344CB8AC3E}">
        <p14:creationId xmlns:p14="http://schemas.microsoft.com/office/powerpoint/2010/main" val="1763215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4" name="Google Shape;514;p84"/>
          <p:cNvSpPr txBox="1">
            <a:spLocks noGrp="1"/>
          </p:cNvSpPr>
          <p:nvPr>
            <p:ph type="title"/>
          </p:nvPr>
        </p:nvSpPr>
        <p:spPr>
          <a:xfrm>
            <a:off x="946299" y="371531"/>
            <a:ext cx="8088627" cy="877824"/>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3600"/>
            </a:pPr>
            <a:r>
              <a:rPr lang="en-US" sz="4800" b="1" dirty="0">
                <a:latin typeface="Source Sans Pro"/>
                <a:ea typeface="Source Sans Pro"/>
                <a:cs typeface="Source Sans Pro"/>
                <a:sym typeface="Source Sans Pro"/>
              </a:rPr>
              <a:t>Questions</a:t>
            </a:r>
            <a:endParaRPr sz="4800" b="1" dirty="0">
              <a:latin typeface="Source Sans Pro"/>
              <a:ea typeface="Source Sans Pro"/>
              <a:cs typeface="Source Sans Pro"/>
              <a:sym typeface="Source Sans Pro"/>
            </a:endParaRPr>
          </a:p>
        </p:txBody>
      </p:sp>
      <p:pic>
        <p:nvPicPr>
          <p:cNvPr id="513" name="Google Shape;513;p84"/>
          <p:cNvPicPr preferRelativeResize="0">
            <a:picLocks noGrp="1"/>
          </p:cNvPicPr>
          <p:nvPr>
            <p:ph type="body" sz="half" idx="2"/>
          </p:nvPr>
        </p:nvPicPr>
        <p:blipFill rotWithShape="1">
          <a:blip r:embed="rId3">
            <a:alphaModFix/>
          </a:blip>
          <a:srcRect/>
          <a:stretch/>
        </p:blipFill>
        <p:spPr>
          <a:xfrm>
            <a:off x="1538462" y="1249355"/>
            <a:ext cx="4801377" cy="5608645"/>
          </a:xfrm>
          <a:prstGeom prst="rect">
            <a:avLst/>
          </a:prstGeom>
          <a:noFill/>
          <a:ln>
            <a:noFill/>
          </a:ln>
        </p:spPr>
      </p:pic>
      <p:sp>
        <p:nvSpPr>
          <p:cNvPr id="2" name="Rectangle 1">
            <a:extLst>
              <a:ext uri="{FF2B5EF4-FFF2-40B4-BE49-F238E27FC236}">
                <a16:creationId xmlns:a16="http://schemas.microsoft.com/office/drawing/2014/main" id="{E0AE4658-669D-874D-BB25-8DCA364A6A70}"/>
              </a:ext>
            </a:extLst>
          </p:cNvPr>
          <p:cNvSpPr/>
          <p:nvPr/>
        </p:nvSpPr>
        <p:spPr>
          <a:xfrm>
            <a:off x="7208520" y="0"/>
            <a:ext cx="498348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Google Shape;515;p84"/>
          <p:cNvSpPr txBox="1"/>
          <p:nvPr/>
        </p:nvSpPr>
        <p:spPr>
          <a:xfrm>
            <a:off x="7797629" y="371531"/>
            <a:ext cx="4146600" cy="6597663"/>
          </a:xfrm>
          <a:prstGeom prst="rect">
            <a:avLst/>
          </a:prstGeom>
          <a:noFill/>
          <a:ln>
            <a:noFill/>
          </a:ln>
        </p:spPr>
        <p:txBody>
          <a:bodyPr spcFirstLastPara="1" wrap="square" lIns="91425" tIns="45700" rIns="91425" bIns="45700" anchor="t" anchorCtr="0">
            <a:spAutoFit/>
          </a:bodyPr>
          <a:lstStyle/>
          <a:p>
            <a:pPr marL="552450" indent="-514350">
              <a:lnSpc>
                <a:spcPct val="115000"/>
              </a:lnSpc>
              <a:spcBef>
                <a:spcPts val="1000"/>
              </a:spcBef>
              <a:buClr>
                <a:schemeClr val="bg1"/>
              </a:buClr>
              <a:buSzPts val="3000"/>
              <a:buFont typeface="Arial" panose="020B0604020202020204" pitchFamily="34" charset="0"/>
              <a:buChar char="•"/>
            </a:pPr>
            <a:r>
              <a:rPr lang="en-US" sz="2800" dirty="0">
                <a:solidFill>
                  <a:schemeClr val="bg1"/>
                </a:solidFill>
                <a:sym typeface="Source Sans Pro"/>
              </a:rPr>
              <a:t>Comprehensive Evaluation </a:t>
            </a:r>
          </a:p>
          <a:p>
            <a:pPr marL="552450" indent="-514350">
              <a:lnSpc>
                <a:spcPct val="115000"/>
              </a:lnSpc>
              <a:buClr>
                <a:schemeClr val="bg1"/>
              </a:buClr>
              <a:buSzPts val="3000"/>
              <a:buFont typeface="Arial" panose="020B0604020202020204" pitchFamily="34" charset="0"/>
              <a:buChar char="•"/>
            </a:pPr>
            <a:r>
              <a:rPr lang="en-US" sz="2800" dirty="0">
                <a:solidFill>
                  <a:schemeClr val="bg1"/>
                </a:solidFill>
                <a:sym typeface="Source Sans Pro"/>
              </a:rPr>
              <a:t>Service Delivery Methods</a:t>
            </a:r>
          </a:p>
          <a:p>
            <a:pPr marL="552450" indent="-514350">
              <a:lnSpc>
                <a:spcPct val="115000"/>
              </a:lnSpc>
              <a:buClr>
                <a:schemeClr val="bg1"/>
              </a:buClr>
              <a:buSzPts val="3000"/>
              <a:buFont typeface="Arial" panose="020B0604020202020204" pitchFamily="34" charset="0"/>
              <a:buChar char="•"/>
            </a:pPr>
            <a:r>
              <a:rPr lang="en-US" sz="2800" dirty="0">
                <a:solidFill>
                  <a:schemeClr val="bg1"/>
                </a:solidFill>
                <a:sym typeface="Source Sans Pro"/>
              </a:rPr>
              <a:t>Extenders and Practicing at the Top of Your License</a:t>
            </a:r>
          </a:p>
          <a:p>
            <a:pPr marL="552450" indent="-514350">
              <a:lnSpc>
                <a:spcPct val="115000"/>
              </a:lnSpc>
              <a:buClr>
                <a:schemeClr val="bg1"/>
              </a:buClr>
              <a:buSzPts val="3000"/>
              <a:buFont typeface="Arial" panose="020B0604020202020204" pitchFamily="34" charset="0"/>
              <a:buChar char="•"/>
            </a:pPr>
            <a:r>
              <a:rPr lang="en-US" sz="2800" dirty="0">
                <a:solidFill>
                  <a:schemeClr val="bg1"/>
                </a:solidFill>
                <a:sym typeface="Source Sans Pro"/>
              </a:rPr>
              <a:t>MTSS, </a:t>
            </a:r>
            <a:r>
              <a:rPr lang="en-US" sz="2800" dirty="0" err="1">
                <a:solidFill>
                  <a:schemeClr val="bg1"/>
                </a:solidFill>
                <a:sym typeface="Source Sans Pro"/>
              </a:rPr>
              <a:t>RtI</a:t>
            </a:r>
            <a:r>
              <a:rPr lang="en-US" sz="2800" dirty="0">
                <a:solidFill>
                  <a:schemeClr val="bg1"/>
                </a:solidFill>
                <a:sym typeface="Source Sans Pro"/>
              </a:rPr>
              <a:t>, Pre-Referral Intervention </a:t>
            </a:r>
          </a:p>
          <a:p>
            <a:pPr marL="552450" indent="-514350">
              <a:lnSpc>
                <a:spcPct val="115000"/>
              </a:lnSpc>
              <a:buClr>
                <a:schemeClr val="bg1"/>
              </a:buClr>
              <a:buSzPts val="3000"/>
              <a:buFont typeface="Arial" panose="020B0604020202020204" pitchFamily="34" charset="0"/>
              <a:buChar char="•"/>
            </a:pPr>
            <a:r>
              <a:rPr lang="en-US" sz="2800" dirty="0">
                <a:solidFill>
                  <a:schemeClr val="bg1"/>
                </a:solidFill>
                <a:sym typeface="Source Sans Pro"/>
              </a:rPr>
              <a:t>A Workload Approach</a:t>
            </a:r>
          </a:p>
          <a:p>
            <a:endParaRPr sz="280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38305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5"/>
          <p:cNvSpPr txBox="1">
            <a:spLocks noGrp="1"/>
          </p:cNvSpPr>
          <p:nvPr>
            <p:ph type="title"/>
          </p:nvPr>
        </p:nvSpPr>
        <p:spPr>
          <a:xfrm>
            <a:off x="4057261" y="2836774"/>
            <a:ext cx="7772400" cy="1362075"/>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rgbClr val="FFFFFF"/>
              </a:buClr>
              <a:buSzPts val="5400"/>
            </a:pPr>
            <a:br>
              <a:rPr lang="en-US" sz="5400" b="1" dirty="0">
                <a:latin typeface="Source Sans Pro"/>
                <a:ea typeface="Source Sans Pro"/>
                <a:cs typeface="Source Sans Pro"/>
                <a:sym typeface="Source Sans Pro"/>
              </a:rPr>
            </a:br>
            <a:br>
              <a:rPr lang="en-US" sz="5400" b="1" dirty="0">
                <a:latin typeface="Source Sans Pro"/>
                <a:ea typeface="Source Sans Pro"/>
                <a:cs typeface="Source Sans Pro"/>
                <a:sym typeface="Source Sans Pro"/>
              </a:rPr>
            </a:br>
            <a:br>
              <a:rPr lang="en-US" sz="5400" b="1" dirty="0">
                <a:latin typeface="Source Sans Pro"/>
                <a:ea typeface="Source Sans Pro"/>
                <a:cs typeface="Source Sans Pro"/>
                <a:sym typeface="Source Sans Pro"/>
              </a:rPr>
            </a:br>
            <a:r>
              <a:rPr lang="en-US" sz="8000" b="1" dirty="0">
                <a:latin typeface="Source Sans Pro"/>
                <a:ea typeface="Source Sans Pro"/>
                <a:cs typeface="Source Sans Pro"/>
                <a:sym typeface="Source Sans Pro"/>
              </a:rPr>
              <a:t>Thank you for joining us today!</a:t>
            </a:r>
            <a:endParaRPr sz="5400" b="1"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29315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3979095" y="1515750"/>
            <a:ext cx="7772400" cy="26055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4860"/>
            </a:pPr>
            <a:r>
              <a:rPr lang="en-US" sz="4400" b="1" dirty="0">
                <a:ea typeface="Source Sans Pro"/>
                <a:cs typeface="Source Sans Pro"/>
                <a:sym typeface="Source Sans Pro"/>
              </a:rPr>
              <a:t>Key Issue #1: </a:t>
            </a:r>
            <a:br>
              <a:rPr lang="en-US" sz="4400" b="1" dirty="0">
                <a:ea typeface="Source Sans Pro"/>
                <a:cs typeface="Source Sans Pro"/>
                <a:sym typeface="Source Sans Pro"/>
              </a:rPr>
            </a:br>
            <a:r>
              <a:rPr lang="en-US" sz="4400" dirty="0"/>
              <a:t>Comprehensive Evaluation Practices to Address Over-Identification</a:t>
            </a:r>
            <a:endParaRPr sz="4400" b="1" dirty="0">
              <a:ea typeface="Source Sans Pro"/>
              <a:cs typeface="Source Sans Pro"/>
              <a:sym typeface="Source Sans Pro"/>
            </a:endParaRPr>
          </a:p>
        </p:txBody>
      </p:sp>
    </p:spTree>
    <p:extLst>
      <p:ext uri="{BB962C8B-B14F-4D97-AF65-F5344CB8AC3E}">
        <p14:creationId xmlns:p14="http://schemas.microsoft.com/office/powerpoint/2010/main" val="368296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61d61aa3b5_1_0"/>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4000"/>
            </a:pPr>
            <a:r>
              <a:rPr lang="en-US" dirty="0"/>
              <a:t>Regulations</a:t>
            </a:r>
            <a:endParaRPr dirty="0"/>
          </a:p>
        </p:txBody>
      </p:sp>
      <p:sp>
        <p:nvSpPr>
          <p:cNvPr id="162" name="Google Shape;162;g61d61aa3b5_1_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285750" indent="-298450">
              <a:lnSpc>
                <a:spcPct val="120000"/>
              </a:lnSpc>
              <a:spcBef>
                <a:spcPts val="0"/>
              </a:spcBef>
              <a:buSzPts val="3000"/>
              <a:buFont typeface="Source Sans Pro"/>
              <a:buChar char="•"/>
            </a:pPr>
            <a:r>
              <a:rPr lang="en-US" sz="3200" dirty="0">
                <a:solidFill>
                  <a:schemeClr val="dk1"/>
                </a:solidFill>
              </a:rPr>
              <a:t>IDEA has specific regulations on evaluation </a:t>
            </a:r>
          </a:p>
          <a:p>
            <a:pPr marL="285750" indent="-298450">
              <a:lnSpc>
                <a:spcPct val="120000"/>
              </a:lnSpc>
              <a:spcBef>
                <a:spcPts val="0"/>
              </a:spcBef>
              <a:buSzPts val="3000"/>
              <a:buFont typeface="Source Sans Pro"/>
              <a:buChar char="•"/>
            </a:pPr>
            <a:r>
              <a:rPr lang="en-US" sz="3200" dirty="0"/>
              <a:t>T</a:t>
            </a:r>
            <a:r>
              <a:rPr lang="en-US" sz="3200" dirty="0">
                <a:solidFill>
                  <a:schemeClr val="dk1"/>
                </a:solidFill>
              </a:rPr>
              <a:t>ests and other assessment materials be administered in the language that will provide accurate information about what the student knows and can do academically, developmentally and functionally (IDEA, 2004). </a:t>
            </a:r>
            <a:endParaRPr sz="3200" dirty="0">
              <a:solidFill>
                <a:schemeClr val="dk1"/>
              </a:solidFill>
            </a:endParaRPr>
          </a:p>
          <a:p>
            <a:pPr marL="457200" indent="0">
              <a:lnSpc>
                <a:spcPct val="120000"/>
              </a:lnSpc>
              <a:spcBef>
                <a:spcPts val="0"/>
              </a:spcBef>
              <a:buNone/>
            </a:pPr>
            <a:endParaRPr dirty="0"/>
          </a:p>
          <a:p>
            <a:pPr marL="0" indent="0">
              <a:lnSpc>
                <a:spcPct val="120000"/>
              </a:lnSpc>
              <a:spcBef>
                <a:spcPts val="0"/>
              </a:spcBef>
              <a:buSzPts val="2800"/>
              <a:buNone/>
            </a:pPr>
            <a:endParaRPr sz="1800" dirty="0">
              <a:solidFill>
                <a:schemeClr val="dk1"/>
              </a:solidFill>
              <a:latin typeface="Times New Roman"/>
              <a:ea typeface="Times New Roman"/>
              <a:cs typeface="Times New Roman"/>
              <a:sym typeface="Times New Roman"/>
            </a:endParaRPr>
          </a:p>
          <a:p>
            <a:pPr marL="0" indent="0">
              <a:lnSpc>
                <a:spcPct val="120000"/>
              </a:lnSpc>
              <a:spcBef>
                <a:spcPts val="0"/>
              </a:spcBef>
              <a:buSzPts val="2800"/>
              <a:buNone/>
            </a:pPr>
            <a:endParaRPr sz="1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6764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64ca6e59a9_5_14"/>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Data Based Decision Making</a:t>
            </a:r>
            <a:endParaRPr/>
          </a:p>
        </p:txBody>
      </p:sp>
      <p:sp>
        <p:nvSpPr>
          <p:cNvPr id="169" name="Google Shape;169;g64ca6e59a9_5_14"/>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lnSpc>
                <a:spcPct val="120000"/>
              </a:lnSpc>
              <a:spcBef>
                <a:spcPts val="0"/>
              </a:spcBef>
              <a:buSzPts val="3600"/>
              <a:buNone/>
            </a:pPr>
            <a:r>
              <a:rPr lang="en-US" sz="3600" dirty="0"/>
              <a:t>IDEA requires data to document the </a:t>
            </a:r>
            <a:endParaRPr sz="3600" dirty="0"/>
          </a:p>
          <a:p>
            <a:pPr marL="1136650" lvl="1" indent="-742950">
              <a:lnSpc>
                <a:spcPct val="120000"/>
              </a:lnSpc>
              <a:spcBef>
                <a:spcPts val="0"/>
              </a:spcBef>
              <a:buSzPts val="3600"/>
              <a:buFont typeface="+mj-lt"/>
              <a:buAutoNum type="arabicPeriod"/>
            </a:pPr>
            <a:r>
              <a:rPr lang="en-US" sz="3600" dirty="0">
                <a:solidFill>
                  <a:schemeClr val="dk1"/>
                </a:solidFill>
              </a:rPr>
              <a:t>Presence of an impairment</a:t>
            </a:r>
            <a:endParaRPr sz="3600" dirty="0">
              <a:solidFill>
                <a:schemeClr val="dk1"/>
              </a:solidFill>
            </a:endParaRPr>
          </a:p>
          <a:p>
            <a:pPr marL="1136650" lvl="1" indent="-742950">
              <a:lnSpc>
                <a:spcPct val="120000"/>
              </a:lnSpc>
              <a:spcBef>
                <a:spcPts val="0"/>
              </a:spcBef>
              <a:buSzPts val="3600"/>
              <a:buFont typeface="+mj-lt"/>
              <a:buAutoNum type="arabicPeriod"/>
            </a:pPr>
            <a:r>
              <a:rPr lang="en-US" sz="3600" dirty="0">
                <a:solidFill>
                  <a:schemeClr val="dk1"/>
                </a:solidFill>
              </a:rPr>
              <a:t>Educational impact of the student’s communication impairment </a:t>
            </a:r>
            <a:endParaRPr sz="3600" dirty="0">
              <a:solidFill>
                <a:schemeClr val="dk1"/>
              </a:solidFill>
            </a:endParaRPr>
          </a:p>
          <a:p>
            <a:pPr marL="1136650" lvl="1" indent="-742950">
              <a:lnSpc>
                <a:spcPct val="120000"/>
              </a:lnSpc>
              <a:spcBef>
                <a:spcPts val="0"/>
              </a:spcBef>
              <a:buSzPts val="3600"/>
              <a:buFont typeface="+mj-lt"/>
              <a:buAutoNum type="arabicPeriod"/>
            </a:pPr>
            <a:r>
              <a:rPr lang="en-US" sz="3600" dirty="0">
                <a:solidFill>
                  <a:schemeClr val="dk1"/>
                </a:solidFill>
              </a:rPr>
              <a:t>Need for specially designed instruction is required by IDEA. </a:t>
            </a:r>
            <a:endParaRPr sz="3600" dirty="0"/>
          </a:p>
        </p:txBody>
      </p:sp>
    </p:spTree>
    <p:extLst>
      <p:ext uri="{BB962C8B-B14F-4D97-AF65-F5344CB8AC3E}">
        <p14:creationId xmlns:p14="http://schemas.microsoft.com/office/powerpoint/2010/main" val="2347525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3">
      <a:dk1>
        <a:srgbClr val="000000"/>
      </a:dk1>
      <a:lt1>
        <a:srgbClr val="FFFFFF"/>
      </a:lt1>
      <a:dk2>
        <a:srgbClr val="7EA5B0"/>
      </a:dk2>
      <a:lt2>
        <a:srgbClr val="EBE9DD"/>
      </a:lt2>
      <a:accent1>
        <a:srgbClr val="6F8183"/>
      </a:accent1>
      <a:accent2>
        <a:srgbClr val="967E96"/>
      </a:accent2>
      <a:accent3>
        <a:srgbClr val="CCC893"/>
      </a:accent3>
      <a:accent4>
        <a:srgbClr val="A54D74"/>
      </a:accent4>
      <a:accent5>
        <a:srgbClr val="949C6B"/>
      </a:accent5>
      <a:accent6>
        <a:srgbClr val="766A50"/>
      </a:accent6>
      <a:hlink>
        <a:srgbClr val="BA0039"/>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{7C0675F6-F5A2-004D-8DDF-B5FDEDEFB1DF}tf10001070</Template>
  <TotalTime>1925</TotalTime>
  <Words>2958</Words>
  <Application>Microsoft Macintosh PowerPoint</Application>
  <PresentationFormat>Widescreen</PresentationFormat>
  <Paragraphs>405</Paragraphs>
  <Slides>68</Slides>
  <Notes>65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68</vt:i4>
      </vt:variant>
    </vt:vector>
  </HeadingPairs>
  <TitlesOfParts>
    <vt:vector size="80" baseType="lpstr">
      <vt:lpstr>メイリオ</vt:lpstr>
      <vt:lpstr>Arial</vt:lpstr>
      <vt:lpstr>Calibri</vt:lpstr>
      <vt:lpstr>Century Gothic</vt:lpstr>
      <vt:lpstr>Courier New</vt:lpstr>
      <vt:lpstr>Georgia</vt:lpstr>
      <vt:lpstr>Lato</vt:lpstr>
      <vt:lpstr>Rockwell Extra Bold</vt:lpstr>
      <vt:lpstr>Source Sans Pro</vt:lpstr>
      <vt:lpstr>Times New Roman</vt:lpstr>
      <vt:lpstr>Wingdings</vt:lpstr>
      <vt:lpstr>Wood Type</vt:lpstr>
      <vt:lpstr>Envision More for Your School Based Practice: Solutions and Inspiration for Key Issues</vt:lpstr>
      <vt:lpstr>Disclosures</vt:lpstr>
      <vt:lpstr>SEACDC</vt:lpstr>
      <vt:lpstr>Screen shot</vt:lpstr>
      <vt:lpstr>Jurisdiction</vt:lpstr>
      <vt:lpstr>Today’s Focus: 5 Key Issues</vt:lpstr>
      <vt:lpstr>Key Issue #1:  Comprehensive Evaluation Practices to Address Over-Identification</vt:lpstr>
      <vt:lpstr>Regulations</vt:lpstr>
      <vt:lpstr>Data Based Decision Making</vt:lpstr>
      <vt:lpstr>Federal Accountability Efforts</vt:lpstr>
      <vt:lpstr>Evaluation and Eligibility for Speech-Language Services in Schools</vt:lpstr>
      <vt:lpstr>Talking EBP</vt:lpstr>
      <vt:lpstr>Research on Evaluation and Bias</vt:lpstr>
      <vt:lpstr>“Perhaps the most discouraging finding of this study was the lack of correlation between frequency of test use and test accuracy…assuming the ideal goal for diagnosis is 100% correct classification of children, accuracy levels should correlate with frequency of test use.” Betz, Eickhoff, &amp; Sullivan, 2013</vt:lpstr>
      <vt:lpstr>Cultural and Linguistic Differences and Research on Poverty</vt:lpstr>
      <vt:lpstr>CLD and Poverty Research </vt:lpstr>
      <vt:lpstr>Updates from Speech Sound Disorders Research </vt:lpstr>
      <vt:lpstr>Research on Language</vt:lpstr>
      <vt:lpstr>More Research on Language</vt:lpstr>
      <vt:lpstr>Medical vs. Educational Models</vt:lpstr>
      <vt:lpstr>Professional Development Resources from States</vt:lpstr>
      <vt:lpstr>Issue #2  Service Delivery Methods:  Incidental Benefit and Data on Least Restrictive Environment </vt:lpstr>
      <vt:lpstr>Least Restrictive Environment (LRE)</vt:lpstr>
      <vt:lpstr>Understanding LRE</vt:lpstr>
      <vt:lpstr>Historical Perspective</vt:lpstr>
      <vt:lpstr>Federal Data Collection</vt:lpstr>
      <vt:lpstr>Service Delivery Data</vt:lpstr>
      <vt:lpstr>30 min 2x Week for Services</vt:lpstr>
      <vt:lpstr>PowerPoint Presentation</vt:lpstr>
      <vt:lpstr>Why Terminology is Important</vt:lpstr>
      <vt:lpstr>Flexible Service Delivery</vt:lpstr>
      <vt:lpstr>Service Delivery Models</vt:lpstr>
      <vt:lpstr>Incidental Benefit</vt:lpstr>
      <vt:lpstr>National Joint Committee on Types of Services</vt:lpstr>
      <vt:lpstr>Resources on Service Delivery</vt:lpstr>
      <vt:lpstr>Key Issue #3 Extenders: Using  SLP Assistants, Paraprofessionals and Others to Practice at the “Top of the License” </vt:lpstr>
      <vt:lpstr>Practice at the “Top of the License”</vt:lpstr>
      <vt:lpstr>How to Practice at the “Top of the License”</vt:lpstr>
      <vt:lpstr>Common Tasks in Schools</vt:lpstr>
      <vt:lpstr>SLP Reflections </vt:lpstr>
      <vt:lpstr>Using Extenders</vt:lpstr>
      <vt:lpstr>State Examples for Use of SLP Assistants, Aides or Paraprofessionals</vt:lpstr>
      <vt:lpstr>State and National Resources</vt:lpstr>
      <vt:lpstr>Supervision Guidance</vt:lpstr>
      <vt:lpstr>Data on SLP Assistant or Aide Use</vt:lpstr>
      <vt:lpstr>Working with Extenders</vt:lpstr>
      <vt:lpstr>Parents as Extenders </vt:lpstr>
      <vt:lpstr>Key Issue #4: General Education:  SLPs Role in MTSS, RtI, Pre-Referral Intervention - Approaches, and Solutions from States </vt:lpstr>
      <vt:lpstr>Options to Support Students </vt:lpstr>
      <vt:lpstr>MTSS and RtI</vt:lpstr>
      <vt:lpstr>MTSS</vt:lpstr>
      <vt:lpstr>RtI</vt:lpstr>
      <vt:lpstr>The SLP’s Role</vt:lpstr>
      <vt:lpstr>Pre-Referral Intervention</vt:lpstr>
      <vt:lpstr>Pre-Referral Intervention</vt:lpstr>
      <vt:lpstr>No Suspicion of a Disability</vt:lpstr>
      <vt:lpstr>Issue #5 A Workload Approach to Caseload Management </vt:lpstr>
      <vt:lpstr>ASHA 2018 School Survey Report</vt:lpstr>
      <vt:lpstr>Some States Have </vt:lpstr>
      <vt:lpstr>What is a Workload Approach?</vt:lpstr>
      <vt:lpstr>Workload Analysis Reveals</vt:lpstr>
      <vt:lpstr>Workload Challenges &amp; Remedies</vt:lpstr>
      <vt:lpstr>More on Workload </vt:lpstr>
      <vt:lpstr>Getting Started</vt:lpstr>
      <vt:lpstr>www.seacdc.org</vt:lpstr>
      <vt:lpstr>Understanding and Advocating for School Funding</vt:lpstr>
      <vt:lpstr>Questions</vt:lpstr>
      <vt:lpstr>   Thank you for joining us today!</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 More for Your School Based Practice: Solutions and Inspiration for Key Issues </dc:title>
  <dc:subject/>
  <dc:creator>Marie Ireland</dc:creator>
  <cp:keywords/>
  <dc:description/>
  <cp:lastModifiedBy>Marie Ireland</cp:lastModifiedBy>
  <cp:revision>28</cp:revision>
  <dcterms:created xsi:type="dcterms:W3CDTF">2019-11-20T13:43:13Z</dcterms:created>
  <dcterms:modified xsi:type="dcterms:W3CDTF">2019-11-21T21:54:10Z</dcterms:modified>
  <cp:category/>
</cp:coreProperties>
</file>