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5"/>
  </p:notesMasterIdLst>
  <p:sldIdLst>
    <p:sldId id="256" r:id="rId2"/>
    <p:sldId id="303" r:id="rId3"/>
    <p:sldId id="330" r:id="rId4"/>
    <p:sldId id="311" r:id="rId5"/>
    <p:sldId id="312" r:id="rId6"/>
    <p:sldId id="281" r:id="rId7"/>
    <p:sldId id="282" r:id="rId8"/>
    <p:sldId id="295" r:id="rId9"/>
    <p:sldId id="313" r:id="rId10"/>
    <p:sldId id="283" r:id="rId11"/>
    <p:sldId id="284" r:id="rId12"/>
    <p:sldId id="296" r:id="rId13"/>
    <p:sldId id="314" r:id="rId14"/>
    <p:sldId id="285" r:id="rId15"/>
    <p:sldId id="286" r:id="rId16"/>
    <p:sldId id="327" r:id="rId17"/>
    <p:sldId id="329" r:id="rId18"/>
    <p:sldId id="328" r:id="rId19"/>
    <p:sldId id="315" r:id="rId20"/>
    <p:sldId id="291" r:id="rId21"/>
    <p:sldId id="259" r:id="rId22"/>
    <p:sldId id="260" r:id="rId23"/>
    <p:sldId id="262" r:id="rId24"/>
    <p:sldId id="263" r:id="rId25"/>
    <p:sldId id="320" r:id="rId26"/>
    <p:sldId id="321" r:id="rId27"/>
    <p:sldId id="293" r:id="rId28"/>
    <p:sldId id="322" r:id="rId29"/>
    <p:sldId id="323" r:id="rId30"/>
    <p:sldId id="324" r:id="rId31"/>
    <p:sldId id="301" r:id="rId32"/>
    <p:sldId id="325" r:id="rId33"/>
    <p:sldId id="299" r:id="rId34"/>
    <p:sldId id="305" r:id="rId35"/>
    <p:sldId id="306" r:id="rId36"/>
    <p:sldId id="307" r:id="rId37"/>
    <p:sldId id="308" r:id="rId38"/>
    <p:sldId id="318" r:id="rId39"/>
    <p:sldId id="319" r:id="rId40"/>
    <p:sldId id="326" r:id="rId41"/>
    <p:sldId id="317" r:id="rId42"/>
    <p:sldId id="310" r:id="rId43"/>
    <p:sldId id="274"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78245"/>
  </p:normalViewPr>
  <p:slideViewPr>
    <p:cSldViewPr snapToGrid="0">
      <p:cViewPr varScale="1">
        <p:scale>
          <a:sx n="67" d="100"/>
          <a:sy n="67" d="100"/>
        </p:scale>
        <p:origin x="1424" y="176"/>
      </p:cViewPr>
      <p:guideLst>
        <p:guide orient="horz" pos="2160"/>
        <p:guide pos="2880"/>
      </p:guideLst>
    </p:cSldViewPr>
  </p:slideViewPr>
  <p:notesTextViewPr>
    <p:cViewPr>
      <p:scale>
        <a:sx n="1" d="1"/>
        <a:sy n="1" d="1"/>
      </p:scale>
      <p:origin x="0" y="0"/>
    </p:cViewPr>
  </p:notesTextViewPr>
  <p:sorterViewPr>
    <p:cViewPr>
      <p:scale>
        <a:sx n="110" d="100"/>
        <a:sy n="110" d="100"/>
      </p:scale>
      <p:origin x="0" y="7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86145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hp.virginia.gov/hwdc/docs/ASLP/2202SLP2016.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7: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57:notes"/>
          <p:cNvSpPr txBox="1">
            <a:spLocks noGrp="1"/>
          </p:cNvSpPr>
          <p:nvPr>
            <p:ph type="body" idx="1"/>
          </p:nvPr>
        </p:nvSpPr>
        <p:spPr>
          <a:xfrm>
            <a:off x="685800" y="4400552"/>
            <a:ext cx="5486504" cy="360036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r>
              <a:rPr lang="en-US"/>
              <a:t>Examples include </a:t>
            </a:r>
            <a:endParaRPr/>
          </a:p>
          <a:p>
            <a:pPr marL="0" lvl="0" indent="0" algn="l" rtl="0">
              <a:lnSpc>
                <a:spcPct val="100000"/>
              </a:lnSpc>
              <a:spcBef>
                <a:spcPts val="0"/>
              </a:spcBef>
              <a:spcAft>
                <a:spcPts val="0"/>
              </a:spcAft>
              <a:buSzPts val="1400"/>
              <a:buNone/>
            </a:pPr>
            <a:r>
              <a:rPr lang="en-US"/>
              <a:t>New York</a:t>
            </a:r>
            <a:endParaRPr/>
          </a:p>
          <a:p>
            <a:pPr marL="0" lvl="0" indent="0" algn="l" rtl="0">
              <a:lnSpc>
                <a:spcPct val="100000"/>
              </a:lnSpc>
              <a:spcBef>
                <a:spcPts val="0"/>
              </a:spcBef>
              <a:spcAft>
                <a:spcPts val="0"/>
              </a:spcAft>
              <a:buSzPts val="1400"/>
              <a:buNone/>
            </a:pPr>
            <a:r>
              <a:rPr lang="en-US"/>
              <a:t>New hampshire</a:t>
            </a:r>
            <a:endParaRPr/>
          </a:p>
          <a:p>
            <a:pPr marL="0" lvl="0" indent="0" algn="l" rtl="0">
              <a:lnSpc>
                <a:spcPct val="100000"/>
              </a:lnSpc>
              <a:spcBef>
                <a:spcPts val="0"/>
              </a:spcBef>
              <a:spcAft>
                <a:spcPts val="0"/>
              </a:spcAft>
              <a:buSzPts val="1400"/>
              <a:buNone/>
            </a:pPr>
            <a:r>
              <a:rPr lang="en-US"/>
              <a:t>virginia  </a:t>
            </a:r>
            <a:r>
              <a:rPr lang="en-US" sz="1800" u="sng">
                <a:solidFill>
                  <a:schemeClr val="hlink"/>
                </a:solidFill>
                <a:hlinkClick r:id="rId3"/>
              </a:rPr>
              <a:t>https://www.dhp.virginia.gov/hwdc/docs/ASLP/2202SLP2016.pdf</a:t>
            </a:r>
            <a:endParaRPr sz="1800" u="sng">
              <a:solidFill>
                <a:schemeClr val="hlink"/>
              </a:solidFill>
              <a:hlinkClick r:id="rId3"/>
            </a:endParaRPr>
          </a:p>
          <a:p>
            <a:pPr marL="0" lvl="0" indent="0" algn="l" rtl="0">
              <a:lnSpc>
                <a:spcPct val="100000"/>
              </a:lnSpc>
              <a:spcBef>
                <a:spcPts val="300"/>
              </a:spcBef>
              <a:spcAft>
                <a:spcPts val="0"/>
              </a:spcAft>
              <a:buSzPts val="1400"/>
              <a:buNone/>
            </a:pPr>
            <a:endParaRPr sz="2800">
              <a:latin typeface="Source Sans Pro"/>
              <a:ea typeface="Source Sans Pro"/>
              <a:cs typeface="Source Sans Pro"/>
              <a:sym typeface="Source Sans Pro"/>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87" name="Google Shape;487;p57:notes"/>
          <p:cNvSpPr txBox="1">
            <a:spLocks noGrp="1"/>
          </p:cNvSpPr>
          <p:nvPr>
            <p:ph type="sldNum" idx="12"/>
          </p:nvPr>
        </p:nvSpPr>
        <p:spPr>
          <a:xfrm>
            <a:off x="3884614" y="8685214"/>
            <a:ext cx="2971801" cy="45865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77:notes"/>
          <p:cNvSpPr txBox="1">
            <a:spLocks noGrp="1"/>
          </p:cNvSpPr>
          <p:nvPr>
            <p:ph type="body" idx="1"/>
          </p:nvPr>
        </p:nvSpPr>
        <p:spPr>
          <a:xfrm>
            <a:off x="685800" y="4400552"/>
            <a:ext cx="5486400" cy="3600451"/>
          </a:xfrm>
          <a:prstGeom prst="rect">
            <a:avLst/>
          </a:prstGeom>
        </p:spPr>
        <p:txBody>
          <a:bodyPr spcFirstLastPara="1" wrap="square" lIns="93700" tIns="46850" rIns="93700" bIns="46850" anchor="t" anchorCtr="0">
            <a:noAutofit/>
          </a:bodyPr>
          <a:lstStyle/>
          <a:p>
            <a:pPr marL="0" lvl="0" indent="0" algn="l" rtl="0">
              <a:spcBef>
                <a:spcPts val="0"/>
              </a:spcBef>
              <a:spcAft>
                <a:spcPts val="0"/>
              </a:spcAft>
              <a:buNone/>
            </a:pPr>
            <a:endParaRPr/>
          </a:p>
        </p:txBody>
      </p:sp>
      <p:sp>
        <p:nvSpPr>
          <p:cNvPr id="629" name="Google Shape;629;p77: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685800" y="4400552"/>
            <a:ext cx="5486504" cy="360036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6:notes"/>
          <p:cNvSpPr txBox="1">
            <a:spLocks noGrp="1"/>
          </p:cNvSpPr>
          <p:nvPr>
            <p:ph type="sldNum" idx="12"/>
          </p:nvPr>
        </p:nvSpPr>
        <p:spPr>
          <a:xfrm>
            <a:off x="3884614" y="8685214"/>
            <a:ext cx="2971801" cy="45865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txBox="1">
            <a:spLocks noGrp="1"/>
          </p:cNvSpPr>
          <p:nvPr>
            <p:ph type="body" idx="1"/>
          </p:nvPr>
        </p:nvSpPr>
        <p:spPr>
          <a:xfrm>
            <a:off x="685800" y="4400552"/>
            <a:ext cx="5486400" cy="3600451"/>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7: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txBox="1">
            <a:spLocks noGrp="1"/>
          </p:cNvSpPr>
          <p:nvPr>
            <p:ph type="body" idx="1"/>
          </p:nvPr>
        </p:nvSpPr>
        <p:spPr>
          <a:xfrm>
            <a:off x="685800" y="4400552"/>
            <a:ext cx="5486400" cy="3600451"/>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18: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txBox="1">
            <a:spLocks noGrp="1"/>
          </p:cNvSpPr>
          <p:nvPr>
            <p:ph type="body" idx="1"/>
          </p:nvPr>
        </p:nvSpPr>
        <p:spPr>
          <a:xfrm>
            <a:off x="685800" y="4400552"/>
            <a:ext cx="5486400" cy="3600451"/>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19: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72: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72:notes"/>
          <p:cNvSpPr txBox="1">
            <a:spLocks noGrp="1"/>
          </p:cNvSpPr>
          <p:nvPr>
            <p:ph type="body" idx="1"/>
          </p:nvPr>
        </p:nvSpPr>
        <p:spPr>
          <a:xfrm>
            <a:off x="685800" y="4400552"/>
            <a:ext cx="5486504" cy="3600360"/>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597" name="Google Shape;597;p72:notes"/>
          <p:cNvSpPr txBox="1">
            <a:spLocks noGrp="1"/>
          </p:cNvSpPr>
          <p:nvPr>
            <p:ph type="sldNum" idx="12"/>
          </p:nvPr>
        </p:nvSpPr>
        <p:spPr>
          <a:xfrm>
            <a:off x="3884614" y="8685214"/>
            <a:ext cx="2971801" cy="458650"/>
          </a:xfrm>
          <a:prstGeom prst="rect">
            <a:avLst/>
          </a:prstGeom>
          <a:noFill/>
          <a:ln>
            <a:noFill/>
          </a:ln>
        </p:spPr>
        <p:txBody>
          <a:bodyPr spcFirstLastPara="1" wrap="square" lIns="93700" tIns="46850" rIns="93700" bIns="468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74:notes"/>
          <p:cNvSpPr txBox="1">
            <a:spLocks noGrp="1"/>
          </p:cNvSpPr>
          <p:nvPr>
            <p:ph type="body" idx="1"/>
          </p:nvPr>
        </p:nvSpPr>
        <p:spPr>
          <a:xfrm>
            <a:off x="685800" y="4400552"/>
            <a:ext cx="5486400" cy="3600451"/>
          </a:xfrm>
          <a:prstGeom prst="rect">
            <a:avLst/>
          </a:prstGeom>
          <a:noFill/>
          <a:ln>
            <a:noFill/>
          </a:ln>
        </p:spPr>
        <p:txBody>
          <a:bodyPr spcFirstLastPara="1" wrap="square" lIns="93700" tIns="46850" rIns="93700" bIns="46850" anchor="t" anchorCtr="0">
            <a:noAutofit/>
          </a:bodyPr>
          <a:lstStyle/>
          <a:p>
            <a:pPr marL="0" lvl="0" indent="0" algn="l" rtl="0">
              <a:lnSpc>
                <a:spcPct val="100000"/>
              </a:lnSpc>
              <a:spcBef>
                <a:spcPts val="0"/>
              </a:spcBef>
              <a:spcAft>
                <a:spcPts val="0"/>
              </a:spcAft>
              <a:buSzPts val="1400"/>
              <a:buNone/>
            </a:pPr>
            <a:endParaRPr/>
          </a:p>
        </p:txBody>
      </p:sp>
      <p:sp>
        <p:nvSpPr>
          <p:cNvPr id="611" name="Google Shape;611;p74:notes"/>
          <p:cNvSpPr>
            <a:spLocks noGrp="1" noRot="1" noChangeAspect="1"/>
          </p:cNvSpPr>
          <p:nvPr>
            <p:ph type="sldImg" idx="2"/>
          </p:nvPr>
        </p:nvSpPr>
        <p:spPr>
          <a:xfrm>
            <a:off x="1370013" y="1143000"/>
            <a:ext cx="4117975" cy="3089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5400"/>
              <a:buFont typeface="Arial"/>
              <a:buNone/>
              <a:defRPr sz="5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Shape 15"/>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lstStyle>
            <a:lvl1pPr marR="0" lvl="0" algn="l" rtl="0">
              <a:spcBef>
                <a:spcPts val="480"/>
              </a:spcBef>
              <a:spcAft>
                <a:spcPts val="0"/>
              </a:spcAft>
              <a:buClr>
                <a:schemeClr val="accent1"/>
              </a:buClr>
              <a:buSzPts val="2040"/>
              <a:buFont typeface="Arial"/>
              <a:buNone/>
              <a:defRPr sz="2400" b="0" i="0" u="none" strike="noStrike" cap="none">
                <a:solidFill>
                  <a:srgbClr val="55556F"/>
                </a:solidFill>
                <a:latin typeface="Arial"/>
                <a:ea typeface="Arial"/>
                <a:cs typeface="Arial"/>
                <a:sym typeface="Arial"/>
              </a:defRPr>
            </a:lvl1pPr>
            <a:lvl2pPr marR="0" lvl="1" algn="ctr" rtl="0">
              <a:spcBef>
                <a:spcPts val="400"/>
              </a:spcBef>
              <a:spcAft>
                <a:spcPts val="0"/>
              </a:spcAft>
              <a:buClr>
                <a:schemeClr val="accent1"/>
              </a:buClr>
              <a:buSzPts val="1700"/>
              <a:buFont typeface="Arial"/>
              <a:buNone/>
              <a:defRPr sz="2000" b="0" i="0" u="none" strike="noStrike" cap="none">
                <a:solidFill>
                  <a:srgbClr val="8B8B8D"/>
                </a:solidFill>
                <a:latin typeface="Arial"/>
                <a:ea typeface="Arial"/>
                <a:cs typeface="Arial"/>
                <a:sym typeface="Arial"/>
              </a:defRPr>
            </a:lvl2pPr>
            <a:lvl3pPr marR="0" lvl="2" algn="ctr" rtl="0">
              <a:spcBef>
                <a:spcPts val="360"/>
              </a:spcBef>
              <a:spcAft>
                <a:spcPts val="0"/>
              </a:spcAft>
              <a:buClr>
                <a:schemeClr val="accent1"/>
              </a:buClr>
              <a:buSzPts val="1620"/>
              <a:buFont typeface="Arial"/>
              <a:buNone/>
              <a:defRPr sz="1800" b="0" i="0" u="none" strike="noStrike" cap="none">
                <a:solidFill>
                  <a:srgbClr val="8B8B8D"/>
                </a:solidFill>
                <a:latin typeface="Arial"/>
                <a:ea typeface="Arial"/>
                <a:cs typeface="Arial"/>
                <a:sym typeface="Arial"/>
              </a:defRPr>
            </a:lvl3pPr>
            <a:lvl4pPr marR="0" lvl="3" algn="ctr" rtl="0">
              <a:spcBef>
                <a:spcPts val="320"/>
              </a:spcBef>
              <a:spcAft>
                <a:spcPts val="0"/>
              </a:spcAft>
              <a:buClr>
                <a:schemeClr val="accent1"/>
              </a:buClr>
              <a:buSzPts val="1600"/>
              <a:buFont typeface="Arial"/>
              <a:buNone/>
              <a:defRPr sz="1600" b="0" i="0" u="none" strike="noStrike" cap="none">
                <a:solidFill>
                  <a:srgbClr val="8B8B8D"/>
                </a:solidFill>
                <a:latin typeface="Arial"/>
                <a:ea typeface="Arial"/>
                <a:cs typeface="Arial"/>
                <a:sym typeface="Arial"/>
              </a:defRPr>
            </a:lvl4pPr>
            <a:lvl5pPr marR="0" lvl="4" algn="ctr" rtl="0">
              <a:spcBef>
                <a:spcPts val="280"/>
              </a:spcBef>
              <a:spcAft>
                <a:spcPts val="0"/>
              </a:spcAft>
              <a:buClr>
                <a:schemeClr val="accent1"/>
              </a:buClr>
              <a:buSzPts val="1400"/>
              <a:buFont typeface="Arial"/>
              <a:buNone/>
              <a:defRPr sz="1400" b="0" i="0" u="none" strike="noStrike" cap="none">
                <a:solidFill>
                  <a:srgbClr val="8B8B8D"/>
                </a:solidFill>
                <a:latin typeface="Arial"/>
                <a:ea typeface="Arial"/>
                <a:cs typeface="Arial"/>
                <a:sym typeface="Arial"/>
              </a:defRPr>
            </a:lvl5pPr>
            <a:lvl6pPr marR="0" lvl="5"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6pPr>
            <a:lvl7pPr marR="0" lvl="6"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7pPr>
            <a:lvl8pPr marR="0" lvl="7"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8pPr>
            <a:lvl9pPr marR="0" lvl="8" algn="ctr" rtl="0">
              <a:spcBef>
                <a:spcPts val="260"/>
              </a:spcBef>
              <a:spcAft>
                <a:spcPts val="0"/>
              </a:spcAft>
              <a:buClr>
                <a:schemeClr val="accent1"/>
              </a:buClr>
              <a:buSzPts val="1300"/>
              <a:buFont typeface="Arial"/>
              <a:buNone/>
              <a:defRPr sz="1300" b="0" i="0" u="none" strike="noStrike" cap="none">
                <a:solidFill>
                  <a:srgbClr val="8B8B8D"/>
                </a:solidFill>
                <a:latin typeface="Arial"/>
                <a:ea typeface="Arial"/>
                <a:cs typeface="Arial"/>
                <a:sym typeface="Arial"/>
              </a:defRPr>
            </a:lvl9pPr>
          </a:lstStyle>
          <a:p>
            <a:endParaRPr/>
          </a:p>
        </p:txBody>
      </p:sp>
      <p:sp>
        <p:nvSpPr>
          <p:cNvPr id="16" name="Shape 1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19" name="Shape 19"/>
          <p:cNvCxnSpPr/>
          <p:nvPr/>
        </p:nvCxnSpPr>
        <p:spPr>
          <a:xfrm>
            <a:off x="685800" y="3398520"/>
            <a:ext cx="784860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Shape 73"/>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txBody>
          <a:bodyPr spcFirstLastPara="1" wrap="square" lIns="91425" tIns="45700" rIns="91425" bIns="45700" anchor="t" anchorCtr="0"/>
          <a:lstStyle>
            <a:lvl1pPr marR="0" lvl="0" algn="l" rtl="0">
              <a:spcBef>
                <a:spcPts val="640"/>
              </a:spcBef>
              <a:spcAft>
                <a:spcPts val="0"/>
              </a:spcAft>
              <a:buClr>
                <a:schemeClr val="accent1"/>
              </a:buClr>
              <a:buSzPts val="272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accent1"/>
              </a:buClr>
              <a:buSzPts val="238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accent1"/>
              </a:buClr>
              <a:buSzPts val="216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4" name="Shape 74"/>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Shape 86"/>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tx1">
                  <a:lumMod val="60000"/>
                  <a:lumOff val="40000"/>
                </a:schemeClr>
              </a:buClr>
              <a:buSzPct val="10000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hart">
  <p:cSld name="Char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2"/>
              </a:buClr>
              <a:buSzPts val="4800"/>
              <a:buFont typeface="Arial"/>
              <a:buNone/>
              <a:defRPr sz="4800" b="0" i="0" u="none" strike="noStrike" cap="none">
                <a:solidFill>
                  <a:schemeClr val="l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Clr>
                <a:schemeClr val="accent1"/>
              </a:buClr>
              <a:buSzPts val="2040"/>
              <a:buFont typeface="Arial"/>
              <a:buNone/>
              <a:defRPr sz="2400" b="0" i="0" u="none" strike="noStrike" cap="none">
                <a:solidFill>
                  <a:schemeClr val="lt2"/>
                </a:solidFill>
                <a:latin typeface="Arial"/>
                <a:ea typeface="Arial"/>
                <a:cs typeface="Arial"/>
                <a:sym typeface="Arial"/>
              </a:defRPr>
            </a:lvl1pPr>
            <a:lvl2pPr marL="914400" marR="0" lvl="1" indent="-228600" algn="l" rtl="0">
              <a:spcBef>
                <a:spcPts val="360"/>
              </a:spcBef>
              <a:spcAft>
                <a:spcPts val="0"/>
              </a:spcAft>
              <a:buClr>
                <a:schemeClr val="accent1"/>
              </a:buClr>
              <a:buSzPts val="1530"/>
              <a:buFont typeface="Arial"/>
              <a:buNone/>
              <a:defRPr sz="1800" b="0" i="0" u="none" strike="noStrike" cap="none">
                <a:solidFill>
                  <a:schemeClr val="lt1"/>
                </a:solidFill>
                <a:latin typeface="Arial"/>
                <a:ea typeface="Arial"/>
                <a:cs typeface="Arial"/>
                <a:sym typeface="Arial"/>
              </a:defRPr>
            </a:lvl2pPr>
            <a:lvl3pPr marL="1371600" marR="0" lvl="2" indent="-228600" algn="l" rtl="0">
              <a:spcBef>
                <a:spcPts val="320"/>
              </a:spcBef>
              <a:spcAft>
                <a:spcPts val="0"/>
              </a:spcAft>
              <a:buClr>
                <a:schemeClr val="accent1"/>
              </a:buClr>
              <a:buSzPts val="1440"/>
              <a:buFont typeface="Arial"/>
              <a:buNone/>
              <a:defRPr sz="1600" b="0" i="0" u="none" strike="noStrike" cap="none">
                <a:solidFill>
                  <a:schemeClr val="lt1"/>
                </a:solidFill>
                <a:latin typeface="Arial"/>
                <a:ea typeface="Arial"/>
                <a:cs typeface="Arial"/>
                <a:sym typeface="Arial"/>
              </a:defRPr>
            </a:lvl3pPr>
            <a:lvl4pPr marL="1828800" marR="0" lvl="3"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spcBef>
                <a:spcPts val="280"/>
              </a:spcBef>
              <a:spcAft>
                <a:spcPts val="0"/>
              </a:spcAft>
              <a:buClr>
                <a:schemeClr val="accen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36" name="Shape 36"/>
          <p:cNvCxnSpPr/>
          <p:nvPr/>
        </p:nvCxnSpPr>
        <p:spPr>
          <a:xfrm>
            <a:off x="731520" y="4599432"/>
            <a:ext cx="7848600" cy="1588"/>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Shape 39"/>
          <p:cNvSpPr txBox="1">
            <a:spLocks noGrp="1"/>
          </p:cNvSpPr>
          <p:nvPr>
            <p:ph type="body" idx="1"/>
          </p:nvPr>
        </p:nvSpPr>
        <p:spPr>
          <a:xfrm>
            <a:off x="457200" y="1673352"/>
            <a:ext cx="4038600" cy="4718304"/>
          </a:xfrm>
          <a:prstGeom prst="rect">
            <a:avLst/>
          </a:prstGeom>
          <a:noFill/>
          <a:ln>
            <a:noFill/>
          </a:ln>
        </p:spPr>
        <p:txBody>
          <a:bodyPr spcFirstLastPara="1" wrap="square" lIns="91425" tIns="45700" rIns="91425" bIns="45700"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4648200" y="1673352"/>
            <a:ext cx="4038600" cy="4718304"/>
          </a:xfrm>
          <a:prstGeom prst="rect">
            <a:avLst/>
          </a:prstGeom>
          <a:noFill/>
          <a:ln>
            <a:noFill/>
          </a:ln>
        </p:spPr>
        <p:txBody>
          <a:bodyPr spcFirstLastPara="1" wrap="square" lIns="91425" tIns="45700" rIns="91425" bIns="45700" anchor="t" anchorCtr="0"/>
          <a:lstStyle>
            <a:lvl1pPr marL="457200" marR="0" lvl="0"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1pPr>
            <a:lvl2pPr marL="914400" marR="0" lvl="1"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2pPr>
            <a:lvl3pPr marL="1371600" marR="0" lvl="2" indent="-342900" algn="l" rtl="0">
              <a:spcBef>
                <a:spcPts val="400"/>
              </a:spcBef>
              <a:spcAft>
                <a:spcPts val="0"/>
              </a:spcAft>
              <a:buClr>
                <a:schemeClr val="accent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accent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lstStyle>
            <a:lvl1pPr marL="457200" marR="0" lvl="0" indent="-228600" algn="ctr" rtl="0">
              <a:spcBef>
                <a:spcPts val="400"/>
              </a:spcBef>
              <a:spcAft>
                <a:spcPts val="0"/>
              </a:spcAft>
              <a:buClr>
                <a:schemeClr val="accent1"/>
              </a:buClr>
              <a:buSzPts val="1700"/>
              <a:buFont typeface="Arial"/>
              <a:buNone/>
              <a:defRPr sz="2000" b="0" i="0" u="none" strike="noStrike" cap="none">
                <a:solidFill>
                  <a:schemeClr val="dk2"/>
                </a:solidFill>
                <a:latin typeface="Arial"/>
                <a:ea typeface="Arial"/>
                <a:cs typeface="Arial"/>
                <a:sym typeface="Arial"/>
              </a:defRPr>
            </a:lvl1pPr>
            <a:lvl2pPr marL="914400" marR="0" lvl="1" indent="-228600" algn="l" rtl="0">
              <a:spcBef>
                <a:spcPts val="400"/>
              </a:spcBef>
              <a:spcAft>
                <a:spcPts val="0"/>
              </a:spcAft>
              <a:buClr>
                <a:schemeClr val="accent1"/>
              </a:buClr>
              <a:buSzPts val="17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accent1"/>
              </a:buClr>
              <a:buSzPts val="162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accent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53" name="Shape 53"/>
          <p:cNvCxnSpPr/>
          <p:nvPr/>
        </p:nvCxnSpPr>
        <p:spPr>
          <a:xfrm rot="5400000">
            <a:off x="2217817" y="4045823"/>
            <a:ext cx="4709160" cy="794"/>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Shape 6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Shape 65"/>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lstStyle>
            <a:lvl1pPr marL="457200" marR="0" lvl="0" indent="-401320" algn="l" rtl="0">
              <a:spcBef>
                <a:spcPts val="640"/>
              </a:spcBef>
              <a:spcAft>
                <a:spcPts val="0"/>
              </a:spcAft>
              <a:buClr>
                <a:schemeClr val="accent1"/>
              </a:buClr>
              <a:buSzPts val="2720"/>
              <a:buFont typeface="Arial"/>
              <a:buChar char="•"/>
              <a:defRPr sz="3200" b="0" i="0" u="none" strike="noStrike" cap="none">
                <a:solidFill>
                  <a:schemeClr val="dk1"/>
                </a:solidFill>
                <a:latin typeface="Arial"/>
                <a:ea typeface="Arial"/>
                <a:cs typeface="Arial"/>
                <a:sym typeface="Arial"/>
              </a:defRPr>
            </a:lvl1pPr>
            <a:lvl2pPr marL="914400" marR="0" lvl="1" indent="-379730" algn="l" rtl="0">
              <a:spcBef>
                <a:spcPts val="560"/>
              </a:spcBef>
              <a:spcAft>
                <a:spcPts val="0"/>
              </a:spcAft>
              <a:buClr>
                <a:schemeClr val="accent1"/>
              </a:buClr>
              <a:buSzPts val="2380"/>
              <a:buFont typeface="Arial"/>
              <a:buChar char="•"/>
              <a:defRPr sz="2800" b="0" i="0" u="none" strike="noStrike" cap="none">
                <a:solidFill>
                  <a:schemeClr val="dk1"/>
                </a:solidFill>
                <a:latin typeface="Arial"/>
                <a:ea typeface="Arial"/>
                <a:cs typeface="Arial"/>
                <a:sym typeface="Arial"/>
              </a:defRPr>
            </a:lvl2pPr>
            <a:lvl3pPr marL="1371600" marR="0" lvl="2" indent="-365760" algn="l" rtl="0">
              <a:spcBef>
                <a:spcPts val="480"/>
              </a:spcBef>
              <a:spcAft>
                <a:spcPts val="0"/>
              </a:spcAft>
              <a:buClr>
                <a:schemeClr val="accent1"/>
              </a:buClr>
              <a:buSzPts val="216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accent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accent1"/>
              </a:buClr>
              <a:buSzPts val="119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1"/>
              </a:buClr>
              <a:buSzPts val="102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accent1"/>
              </a:buClr>
              <a:buSzPts val="9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accent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cxnSp>
        <p:nvCxnSpPr>
          <p:cNvPr id="70" name="Shape 70"/>
          <p:cNvCxnSpPr/>
          <p:nvPr/>
        </p:nvCxnSpPr>
        <p:spPr>
          <a:xfrm rot="5400000">
            <a:off x="-13116" y="3580206"/>
            <a:ext cx="5577840" cy="1588"/>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220786"/>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Shape 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Shape 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9" name="Shape 9"/>
          <p:cNvSpPr/>
          <p:nvPr/>
        </p:nvSpPr>
        <p:spPr>
          <a:xfrm>
            <a:off x="0" y="0"/>
            <a:ext cx="9144000" cy="3657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 name="Shape 10"/>
          <p:cNvSpPr txBox="1">
            <a:spLocks noGrp="1"/>
          </p:cNvSpPr>
          <p:nvPr>
            <p:ph type="dt" idx="10"/>
          </p:nvPr>
        </p:nvSpPr>
        <p:spPr>
          <a:xfrm>
            <a:off x="457200" y="18288"/>
            <a:ext cx="2895600" cy="32918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ftr" idx="11"/>
          </p:nvPr>
        </p:nvSpPr>
        <p:spPr>
          <a:xfrm>
            <a:off x="3429000" y="18288"/>
            <a:ext cx="4114800" cy="32918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7620000" y="18288"/>
            <a:ext cx="1066800" cy="329184"/>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400" b="1" i="0" u="none" strike="noStrike" cap="none">
                <a:solidFill>
                  <a:srgbClr val="FFFFFF"/>
                </a:solidFill>
                <a:latin typeface="Arial"/>
                <a:ea typeface="Arial"/>
                <a:cs typeface="Arial"/>
                <a:sym typeface="Arial"/>
              </a:defRPr>
            </a:lvl1pPr>
            <a:lvl2pPr marL="0" marR="0" lvl="1" indent="0" algn="l" rtl="0">
              <a:spcBef>
                <a:spcPts val="0"/>
              </a:spcBef>
              <a:buNone/>
              <a:defRPr sz="1400" b="1" i="0" u="none" strike="noStrike" cap="none">
                <a:solidFill>
                  <a:srgbClr val="FFFFFF"/>
                </a:solidFill>
                <a:latin typeface="Arial"/>
                <a:ea typeface="Arial"/>
                <a:cs typeface="Arial"/>
                <a:sym typeface="Arial"/>
              </a:defRPr>
            </a:lvl2pPr>
            <a:lvl3pPr marL="0" marR="0" lvl="2" indent="0" algn="l" rtl="0">
              <a:spcBef>
                <a:spcPts val="0"/>
              </a:spcBef>
              <a:buNone/>
              <a:defRPr sz="1400" b="1" i="0" u="none" strike="noStrike" cap="none">
                <a:solidFill>
                  <a:srgbClr val="FFFFFF"/>
                </a:solidFill>
                <a:latin typeface="Arial"/>
                <a:ea typeface="Arial"/>
                <a:cs typeface="Arial"/>
                <a:sym typeface="Arial"/>
              </a:defRPr>
            </a:lvl3pPr>
            <a:lvl4pPr marL="0" marR="0" lvl="3" indent="0" algn="l" rtl="0">
              <a:spcBef>
                <a:spcPts val="0"/>
              </a:spcBef>
              <a:buNone/>
              <a:defRPr sz="1400" b="1" i="0" u="none" strike="noStrike" cap="none">
                <a:solidFill>
                  <a:srgbClr val="FFFFFF"/>
                </a:solidFill>
                <a:latin typeface="Arial"/>
                <a:ea typeface="Arial"/>
                <a:cs typeface="Arial"/>
                <a:sym typeface="Arial"/>
              </a:defRPr>
            </a:lvl4pPr>
            <a:lvl5pPr marL="0" marR="0" lvl="4" indent="0" algn="l" rtl="0">
              <a:spcBef>
                <a:spcPts val="0"/>
              </a:spcBef>
              <a:buNone/>
              <a:defRPr sz="1400" b="1" i="0" u="none" strike="noStrike" cap="none">
                <a:solidFill>
                  <a:srgbClr val="FFFFFF"/>
                </a:solidFill>
                <a:latin typeface="Arial"/>
                <a:ea typeface="Arial"/>
                <a:cs typeface="Arial"/>
                <a:sym typeface="Arial"/>
              </a:defRPr>
            </a:lvl5pPr>
            <a:lvl6pPr marL="0" marR="0" lvl="5" indent="0" algn="l" rtl="0">
              <a:spcBef>
                <a:spcPts val="0"/>
              </a:spcBef>
              <a:buNone/>
              <a:defRPr sz="1400" b="1" i="0" u="none" strike="noStrike" cap="none">
                <a:solidFill>
                  <a:srgbClr val="FFFFFF"/>
                </a:solidFill>
                <a:latin typeface="Arial"/>
                <a:ea typeface="Arial"/>
                <a:cs typeface="Arial"/>
                <a:sym typeface="Arial"/>
              </a:defRPr>
            </a:lvl6pPr>
            <a:lvl7pPr marL="0" marR="0" lvl="6" indent="0" algn="l" rtl="0">
              <a:spcBef>
                <a:spcPts val="0"/>
              </a:spcBef>
              <a:buNone/>
              <a:defRPr sz="1400" b="1" i="0" u="none" strike="noStrike" cap="none">
                <a:solidFill>
                  <a:srgbClr val="FFFFFF"/>
                </a:solidFill>
                <a:latin typeface="Arial"/>
                <a:ea typeface="Arial"/>
                <a:cs typeface="Arial"/>
                <a:sym typeface="Arial"/>
              </a:defRPr>
            </a:lvl7pPr>
            <a:lvl8pPr marL="0" marR="0" lvl="7" indent="0" algn="l" rtl="0">
              <a:spcBef>
                <a:spcPts val="0"/>
              </a:spcBef>
              <a:buNone/>
              <a:defRPr sz="1400" b="1" i="0" u="none" strike="noStrike" cap="none">
                <a:solidFill>
                  <a:srgbClr val="FFFFFF"/>
                </a:solidFill>
                <a:latin typeface="Arial"/>
                <a:ea typeface="Arial"/>
                <a:cs typeface="Arial"/>
                <a:sym typeface="Arial"/>
              </a:defRPr>
            </a:lvl8pPr>
            <a:lvl9pPr marL="0" marR="0" lvl="8" indent="0" algn="l" rtl="0">
              <a:spcBef>
                <a:spcPts val="0"/>
              </a:spcBef>
              <a:buNone/>
              <a:defRPr sz="1400" b="1" i="0" u="none" strike="noStrike" cap="none">
                <a:solidFill>
                  <a:srgbClr val="FFFFF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astcompany.com/3001250/times-change-whats-it-me-question-you-need-answer"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ifr.wested.org/resources/ceis/ceis-step-by-step/https:/ideadata.org/sites/default/files/media/documents/2018-04/CEIS_Practice_Guide_0.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cifr.wested.org/wp-content/uploads/2015/12/CIFR-CEIS-QRG.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ites.ed.gov/idea/files/letter-to-letter-to-kane-4-18-18.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wrightslaw.com/info/fape.index.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2.ed.gov/policy/speced/guid/idea/letters/2007-1/clarke030807disability1q2007.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2.ed.gov/policy/speced/guid/idea/memosdcltrs/12-023414-il-pergament-makeup.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hyperlink" Target="https://www.asha.org/Practice/reimbursement/medicaid/Medicaid-Toolkit-Medical-Necessity/" TargetMode="External"/><Relationship Id="rId3" Type="http://schemas.openxmlformats.org/officeDocument/2006/relationships/hyperlink" Target="https://sites.ed.gov/idea/spp-apr-letters" TargetMode="External"/><Relationship Id="rId7" Type="http://schemas.openxmlformats.org/officeDocument/2006/relationships/hyperlink" Target="https://www.asha.org/Practice/reimbursement/medicaid/Medicaid-Toolkit-Schoo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ideadata.org/sites/default/files/media/documents/2018-03/Comprehensive%20IDC%20Part%20B%20Tool%20%20Product%20Index_(02-14-18)%20v2.pdf" TargetMode="External"/><Relationship Id="rId5" Type="http://schemas.openxmlformats.org/officeDocument/2006/relationships/hyperlink" Target="https://sites.ed.gov/idea/files/policy_speced_guid_idea_bapr_2010_e5-1820-0624relatedrequirements.pdf" TargetMode="External"/><Relationship Id="rId4" Type="http://schemas.openxmlformats.org/officeDocument/2006/relationships/hyperlink" Target="http://drcvi.org/_literature_183445/Part_B_Indicato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bpp.org/research/state-budget-and-tax/a-punishing-decade-for-school-fund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5400"/>
              <a:buFont typeface="Arial"/>
              <a:buNone/>
            </a:pPr>
            <a:r>
              <a:rPr lang="en-US" sz="5400" b="0" i="0" u="none" strike="noStrike" cap="none" dirty="0">
                <a:solidFill>
                  <a:schemeClr val="dk2"/>
                </a:solidFill>
                <a:latin typeface="Arial"/>
                <a:ea typeface="Arial"/>
                <a:cs typeface="Arial"/>
                <a:sym typeface="Arial"/>
              </a:rPr>
              <a:t>Understanding and Advocating for School Funding</a:t>
            </a:r>
            <a:endParaRPr sz="5400" b="0" i="0" u="none" strike="noStrike" cap="none" dirty="0">
              <a:solidFill>
                <a:schemeClr val="dk2"/>
              </a:solidFill>
              <a:latin typeface="Arial"/>
              <a:ea typeface="Arial"/>
              <a:cs typeface="Arial"/>
              <a:sym typeface="Arial"/>
            </a:endParaRPr>
          </a:p>
        </p:txBody>
      </p:sp>
      <p:sp>
        <p:nvSpPr>
          <p:cNvPr id="95" name="Shape 95"/>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40"/>
              <a:buFont typeface="Arial"/>
              <a:buNone/>
            </a:pPr>
            <a:r>
              <a:rPr lang="en-US" sz="2400" b="0" i="0" u="none" strike="noStrike" cap="none" dirty="0">
                <a:solidFill>
                  <a:srgbClr val="55556F"/>
                </a:solidFill>
                <a:latin typeface="Arial"/>
                <a:ea typeface="Arial"/>
                <a:cs typeface="Arial"/>
                <a:sym typeface="Arial"/>
              </a:rPr>
              <a:t>Marie C. Ireland, M.Ed., CCC-SLP, BCS-CL</a:t>
            </a:r>
          </a:p>
          <a:p>
            <a:pPr marL="0" marR="0" lvl="0" indent="0" algn="l" rtl="0">
              <a:spcBef>
                <a:spcPts val="0"/>
              </a:spcBef>
              <a:spcAft>
                <a:spcPts val="0"/>
              </a:spcAft>
              <a:buClr>
                <a:schemeClr val="accent1"/>
              </a:buClr>
              <a:buSzPts val="2040"/>
              <a:buFont typeface="Arial"/>
              <a:buNone/>
            </a:pPr>
            <a:r>
              <a:rPr lang="en-US" dirty="0"/>
              <a:t>ASHA V.P for SLP Practice</a:t>
            </a:r>
            <a:endParaRPr sz="2400" b="0" i="0" u="none" strike="noStrike" cap="none" dirty="0">
              <a:solidFill>
                <a:srgbClr val="55556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i="0" u="none" strike="noStrike" cap="none">
                <a:solidFill>
                  <a:schemeClr val="dk2"/>
                </a:solidFill>
                <a:latin typeface="Arial"/>
                <a:ea typeface="Arial"/>
                <a:cs typeface="Arial"/>
                <a:sym typeface="Arial"/>
              </a:rPr>
              <a:t>Special Education Funding</a:t>
            </a:r>
            <a:endParaRPr sz="4000" b="1" i="0" u="none" strike="noStrike" cap="none">
              <a:solidFill>
                <a:schemeClr val="dk2"/>
              </a:solidFill>
              <a:latin typeface="Arial"/>
              <a:ea typeface="Arial"/>
              <a:cs typeface="Arial"/>
              <a:sym typeface="Arial"/>
            </a:endParaRPr>
          </a:p>
        </p:txBody>
      </p:sp>
      <p:sp>
        <p:nvSpPr>
          <p:cNvPr id="171" name="Shape 171"/>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indent="-457200">
              <a:spcBef>
                <a:spcPts val="0"/>
              </a:spcBef>
              <a:buClr>
                <a:schemeClr val="accent1"/>
              </a:buClr>
              <a:buSzPts val="2380"/>
            </a:pPr>
            <a:r>
              <a:rPr lang="en-US" sz="2800" b="0" i="0" u="none" strike="noStrike" cap="none" dirty="0">
                <a:solidFill>
                  <a:schemeClr val="dk1"/>
                </a:solidFill>
                <a:latin typeface="Arial"/>
                <a:ea typeface="Arial"/>
                <a:cs typeface="Arial"/>
                <a:sym typeface="Arial"/>
              </a:rPr>
              <a:t>First, each state is allocated an amount equal to the amount that it received for fiscal year 1999. </a:t>
            </a:r>
            <a:endParaRPr sz="2800" b="0" i="0" u="none" strike="noStrike" cap="none" dirty="0">
              <a:solidFill>
                <a:schemeClr val="dk1"/>
              </a:solidFill>
              <a:latin typeface="Arial"/>
              <a:ea typeface="Arial"/>
              <a:cs typeface="Arial"/>
              <a:sym typeface="Arial"/>
            </a:endParaRPr>
          </a:p>
          <a:p>
            <a:pPr indent="-457200">
              <a:spcBef>
                <a:spcPts val="560"/>
              </a:spcBef>
              <a:buClr>
                <a:schemeClr val="accent1"/>
              </a:buClr>
              <a:buSzPts val="2380"/>
            </a:pPr>
            <a:r>
              <a:rPr lang="en-US" sz="2800" b="0" i="0" u="none" strike="noStrike" cap="none" dirty="0">
                <a:solidFill>
                  <a:schemeClr val="dk1"/>
                </a:solidFill>
                <a:latin typeface="Arial"/>
                <a:ea typeface="Arial"/>
                <a:cs typeface="Arial"/>
                <a:sym typeface="Arial"/>
              </a:rPr>
              <a:t>Most of the federal funds provided to states must be passed on to LEAs. However, a portion of the funds may be used for state-level activities (e.g., PATTAN, TTAC, etc.)</a:t>
            </a:r>
          </a:p>
          <a:p>
            <a:pPr marL="800100" lvl="1" indent="-342900">
              <a:spcBef>
                <a:spcPts val="560"/>
              </a:spcBef>
              <a:buSzPts val="2380"/>
            </a:pPr>
            <a:r>
              <a:rPr lang="en-US" sz="2800" dirty="0"/>
              <a:t>Current funding is under 17% (federal share)</a:t>
            </a:r>
          </a:p>
          <a:p>
            <a:pPr marL="800100" lvl="1" indent="-342900">
              <a:spcBef>
                <a:spcPts val="560"/>
              </a:spcBef>
              <a:buSzPts val="2380"/>
            </a:pPr>
            <a:r>
              <a:rPr lang="en-US" sz="2800" dirty="0"/>
              <a:t>LEAs make up ~45% of IDEA costs (local share)</a:t>
            </a:r>
          </a:p>
          <a:p>
            <a:pPr marL="182880" marR="0" lvl="0" indent="-182880" algn="l" rtl="0">
              <a:spcBef>
                <a:spcPts val="560"/>
              </a:spcBef>
              <a:spcAft>
                <a:spcPts val="0"/>
              </a:spcAft>
              <a:buClr>
                <a:schemeClr val="accent1"/>
              </a:buClr>
              <a:buSzPts val="2380"/>
              <a:buFont typeface="Arial"/>
              <a:buChar char="•"/>
            </a:pPr>
            <a:endParaRPr dirty="0"/>
          </a:p>
        </p:txBody>
      </p:sp>
    </p:spTree>
    <p:extLst>
      <p:ext uri="{BB962C8B-B14F-4D97-AF65-F5344CB8AC3E}">
        <p14:creationId xmlns:p14="http://schemas.microsoft.com/office/powerpoint/2010/main" val="1227039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i="0" u="none" strike="noStrike" cap="none" dirty="0">
                <a:solidFill>
                  <a:schemeClr val="dk2"/>
                </a:solidFill>
                <a:latin typeface="Arial"/>
                <a:ea typeface="Arial"/>
                <a:cs typeface="Arial"/>
                <a:sym typeface="Arial"/>
              </a:rPr>
              <a:t>Maintenance Of Effort (MOE)</a:t>
            </a:r>
            <a:endParaRPr sz="4000" b="1" i="0" u="none" strike="noStrike" cap="none" dirty="0">
              <a:solidFill>
                <a:schemeClr val="dk2"/>
              </a:solidFill>
              <a:latin typeface="Arial"/>
              <a:ea typeface="Arial"/>
              <a:cs typeface="Arial"/>
              <a:sym typeface="Arial"/>
            </a:endParaRPr>
          </a:p>
        </p:txBody>
      </p:sp>
      <p:sp>
        <p:nvSpPr>
          <p:cNvPr id="177" name="Shape 177"/>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880" marR="0" lvl="0" indent="-182880" algn="l" rtl="0">
              <a:spcBef>
                <a:spcPts val="0"/>
              </a:spcBef>
              <a:spcAft>
                <a:spcPts val="0"/>
              </a:spcAft>
              <a:buClr>
                <a:schemeClr val="accent1"/>
              </a:buClr>
              <a:buSzPts val="2380"/>
              <a:buFont typeface="Arial"/>
              <a:buChar char="•"/>
            </a:pPr>
            <a:r>
              <a:rPr lang="en-US" sz="2800" b="0" i="0" u="none" strike="noStrike" cap="none" dirty="0">
                <a:solidFill>
                  <a:schemeClr val="dk1"/>
                </a:solidFill>
                <a:latin typeface="Arial"/>
                <a:ea typeface="Arial"/>
                <a:cs typeface="Arial"/>
                <a:sym typeface="Arial"/>
              </a:rPr>
              <a:t>The </a:t>
            </a:r>
            <a:r>
              <a:rPr lang="en-US" sz="2800" b="0" i="1" u="none" strike="noStrike" cap="none" dirty="0">
                <a:solidFill>
                  <a:schemeClr val="dk1"/>
                </a:solidFill>
                <a:latin typeface="Arial"/>
                <a:ea typeface="Arial"/>
                <a:cs typeface="Arial"/>
                <a:sym typeface="Arial"/>
              </a:rPr>
              <a:t>IDEA</a:t>
            </a:r>
            <a:r>
              <a:rPr lang="en-US" sz="2800" b="0" i="0" u="none" strike="noStrike" cap="none" dirty="0">
                <a:solidFill>
                  <a:schemeClr val="dk1"/>
                </a:solidFill>
                <a:latin typeface="Arial"/>
                <a:ea typeface="Arial"/>
                <a:cs typeface="Arial"/>
                <a:sym typeface="Arial"/>
              </a:rPr>
              <a:t> also requires each state to maintain: </a:t>
            </a:r>
            <a:endParaRPr sz="2800" b="0" i="0" u="none" strike="noStrike" cap="none" dirty="0">
              <a:solidFill>
                <a:schemeClr val="dk1"/>
              </a:solidFill>
              <a:latin typeface="Arial"/>
              <a:ea typeface="Arial"/>
              <a:cs typeface="Arial"/>
              <a:sym typeface="Arial"/>
            </a:endParaRPr>
          </a:p>
          <a:p>
            <a:pPr marL="457200" marR="0" lvl="1" indent="-226059" algn="l" rtl="0">
              <a:spcBef>
                <a:spcPts val="0"/>
              </a:spcBef>
              <a:spcAft>
                <a:spcPts val="0"/>
              </a:spcAft>
              <a:buClr>
                <a:schemeClr val="accent1"/>
              </a:buClr>
              <a:buSzPts val="2380"/>
              <a:buFont typeface="Arial"/>
              <a:buChar char="•"/>
            </a:pPr>
            <a:r>
              <a:rPr lang="en-US" sz="2800" dirty="0"/>
              <a:t>the</a:t>
            </a:r>
            <a:r>
              <a:rPr lang="en-US" sz="2800" b="0" i="0" u="none" strike="noStrike" cap="none" dirty="0">
                <a:solidFill>
                  <a:schemeClr val="dk1"/>
                </a:solidFill>
                <a:latin typeface="Arial"/>
                <a:ea typeface="Arial"/>
                <a:cs typeface="Arial"/>
                <a:sym typeface="Arial"/>
              </a:rPr>
              <a:t> level of state financial support for special education and related services from one year to the next. </a:t>
            </a:r>
            <a:endParaRPr sz="2800" b="0" i="0" u="none" strike="noStrike" cap="none" dirty="0">
              <a:solidFill>
                <a:schemeClr val="dk1"/>
              </a:solidFill>
              <a:latin typeface="Arial"/>
              <a:ea typeface="Arial"/>
              <a:cs typeface="Arial"/>
              <a:sym typeface="Arial"/>
            </a:endParaRPr>
          </a:p>
          <a:p>
            <a:pPr marL="457200" marR="0" lvl="1" indent="-226059" algn="l" rtl="0">
              <a:spcBef>
                <a:spcPts val="0"/>
              </a:spcBef>
              <a:spcAft>
                <a:spcPts val="0"/>
              </a:spcAft>
              <a:buClr>
                <a:schemeClr val="accent1"/>
              </a:buClr>
              <a:buSzPts val="2380"/>
              <a:buFont typeface="Arial"/>
              <a:buChar char="•"/>
            </a:pPr>
            <a:r>
              <a:rPr lang="en-US" sz="2800" dirty="0"/>
              <a:t>the</a:t>
            </a:r>
            <a:r>
              <a:rPr lang="en-US" sz="2800" b="0" i="0" u="none" strike="noStrike" cap="none" dirty="0">
                <a:solidFill>
                  <a:schemeClr val="dk1"/>
                </a:solidFill>
                <a:latin typeface="Arial"/>
                <a:ea typeface="Arial"/>
                <a:cs typeface="Arial"/>
                <a:sym typeface="Arial"/>
              </a:rPr>
              <a:t> LEA</a:t>
            </a:r>
            <a:r>
              <a:rPr lang="en-US" sz="2800" dirty="0"/>
              <a:t>’s </a:t>
            </a:r>
            <a:r>
              <a:rPr lang="en-US" sz="2800" b="0" i="0" u="none" strike="noStrike" cap="none" dirty="0">
                <a:solidFill>
                  <a:schemeClr val="dk1"/>
                </a:solidFill>
                <a:latin typeface="Arial"/>
                <a:ea typeface="Arial"/>
                <a:cs typeface="Arial"/>
                <a:sym typeface="Arial"/>
              </a:rPr>
              <a:t>total expenditures, including State and local contributions, on special education from one year to the next.</a:t>
            </a:r>
            <a:endParaRPr dirty="0"/>
          </a:p>
          <a:p>
            <a:pPr marL="182880" marR="0" lvl="0" indent="-182880" algn="l" rtl="0">
              <a:spcBef>
                <a:spcPts val="560"/>
              </a:spcBef>
              <a:spcAft>
                <a:spcPts val="0"/>
              </a:spcAft>
              <a:buClr>
                <a:schemeClr val="accent1"/>
              </a:buClr>
              <a:buSzPts val="2380"/>
              <a:buFont typeface="Arial"/>
              <a:buChar char="•"/>
            </a:pPr>
            <a:r>
              <a:rPr lang="en-US" sz="2800" b="0" i="0" u="none" strike="noStrike" cap="none" dirty="0">
                <a:solidFill>
                  <a:schemeClr val="dk1"/>
                </a:solidFill>
                <a:latin typeface="Arial"/>
                <a:ea typeface="Arial"/>
                <a:cs typeface="Arial"/>
                <a:sym typeface="Arial"/>
              </a:rPr>
              <a:t>This has specific requirements that can create issues for LEAs when enrollment drops or high need students graduate</a:t>
            </a:r>
            <a:endParaRPr sz="2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601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dirty="0">
                <a:solidFill>
                  <a:schemeClr val="dk2"/>
                </a:solidFill>
                <a:latin typeface="+mj-lt"/>
                <a:ea typeface="Source Sans Pro"/>
                <a:cs typeface="Source Sans Pro"/>
                <a:sym typeface="Source Sans Pro"/>
              </a:rPr>
              <a:t>Funding SLP Positions</a:t>
            </a:r>
            <a:endParaRPr sz="4000" b="1" i="0" u="none" strike="noStrike" cap="none" dirty="0">
              <a:solidFill>
                <a:schemeClr val="dk2"/>
              </a:solidFill>
              <a:latin typeface="+mj-lt"/>
              <a:ea typeface="Source Sans Pro"/>
              <a:cs typeface="Source Sans Pro"/>
              <a:sym typeface="Source Sans Pro"/>
            </a:endParaRPr>
          </a:p>
        </p:txBody>
      </p:sp>
      <p:sp>
        <p:nvSpPr>
          <p:cNvPr id="614" name="Google Shape;614;p86"/>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200"/>
              <a:buFont typeface="Georgia"/>
              <a:buChar char="•"/>
            </a:pPr>
            <a:r>
              <a:rPr lang="en-US" sz="3600" b="0" i="0" u="none" strike="noStrike" cap="none" dirty="0">
                <a:solidFill>
                  <a:schemeClr val="dk1"/>
                </a:solidFill>
                <a:latin typeface="+mn-lt"/>
                <a:ea typeface="Source Sans Pro"/>
                <a:cs typeface="Source Sans Pro"/>
                <a:sym typeface="Source Sans Pro"/>
              </a:rPr>
              <a:t>Most states </a:t>
            </a:r>
            <a:r>
              <a:rPr lang="en-US" sz="3600" dirty="0">
                <a:latin typeface="+mn-lt"/>
                <a:ea typeface="Source Sans Pro"/>
                <a:cs typeface="Source Sans Pro"/>
                <a:sym typeface="Source Sans Pro"/>
              </a:rPr>
              <a:t>award IDEA flow through</a:t>
            </a:r>
            <a:r>
              <a:rPr lang="en-US" sz="3600" b="0" i="0" u="none" strike="noStrike" cap="none" dirty="0">
                <a:solidFill>
                  <a:schemeClr val="dk1"/>
                </a:solidFill>
                <a:latin typeface="+mn-lt"/>
                <a:ea typeface="Source Sans Pro"/>
                <a:cs typeface="Source Sans Pro"/>
                <a:sym typeface="Source Sans Pro"/>
              </a:rPr>
              <a:t> using a headcount formula for all students with disabilities (e.g., December 1 Child Count)</a:t>
            </a:r>
            <a:endParaRPr sz="2800" dirty="0">
              <a:latin typeface="+mn-lt"/>
            </a:endParaRPr>
          </a:p>
          <a:p>
            <a:pPr marL="365760" marR="0" lvl="0" indent="-256032" algn="l" rtl="0">
              <a:lnSpc>
                <a:spcPct val="100000"/>
              </a:lnSpc>
              <a:spcBef>
                <a:spcPts val="300"/>
              </a:spcBef>
              <a:spcAft>
                <a:spcPts val="0"/>
              </a:spcAft>
              <a:buClr>
                <a:schemeClr val="accent3"/>
              </a:buClr>
              <a:buSzPts val="3200"/>
              <a:buFont typeface="Georgia"/>
              <a:buChar char="•"/>
            </a:pPr>
            <a:r>
              <a:rPr lang="en-US" sz="3600" dirty="0">
                <a:latin typeface="+mn-lt"/>
                <a:ea typeface="Source Sans Pro"/>
                <a:cs typeface="Source Sans Pro"/>
                <a:sym typeface="Source Sans Pro"/>
              </a:rPr>
              <a:t>S</a:t>
            </a:r>
            <a:r>
              <a:rPr lang="en-US" sz="3600" b="0" i="0" u="none" strike="noStrike" cap="none" dirty="0">
                <a:solidFill>
                  <a:schemeClr val="dk1"/>
                </a:solidFill>
                <a:latin typeface="+mn-lt"/>
                <a:ea typeface="Source Sans Pro"/>
                <a:cs typeface="Source Sans Pro"/>
                <a:sym typeface="Source Sans Pro"/>
              </a:rPr>
              <a:t>tates cannot change their funding formulas without significant legislative activity</a:t>
            </a:r>
          </a:p>
          <a:p>
            <a:pPr marL="822960" lvl="1" indent="-256032">
              <a:spcBef>
                <a:spcPts val="300"/>
              </a:spcBef>
              <a:buClr>
                <a:schemeClr val="accent3"/>
              </a:buClr>
              <a:buSzPts val="3200"/>
              <a:buFont typeface="Georgia"/>
              <a:buChar char="•"/>
            </a:pPr>
            <a:r>
              <a:rPr lang="en-US" sz="3200" dirty="0">
                <a:latin typeface="+mn-lt"/>
                <a:ea typeface="Source Sans Pro"/>
                <a:cs typeface="Source Sans Pro"/>
                <a:sym typeface="Source Sans Pro"/>
              </a:rPr>
              <a:t>SLP only approach vs entire formula</a:t>
            </a:r>
            <a:endParaRPr sz="3200" b="0" i="0" u="none" strike="noStrike" cap="none" dirty="0">
              <a:solidFill>
                <a:schemeClr val="dk1"/>
              </a:solidFill>
              <a:latin typeface="+mn-lt"/>
              <a:ea typeface="Source Sans Pro"/>
              <a:cs typeface="Source Sans Pro"/>
              <a:sym typeface="Source Sans Pro"/>
            </a:endParaRPr>
          </a:p>
        </p:txBody>
      </p:sp>
    </p:spTree>
    <p:extLst>
      <p:ext uri="{BB962C8B-B14F-4D97-AF65-F5344CB8AC3E}">
        <p14:creationId xmlns:p14="http://schemas.microsoft.com/office/powerpoint/2010/main" val="66082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Medicaid</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62941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i="0" u="none" strike="noStrike" cap="none">
                <a:solidFill>
                  <a:schemeClr val="dk2"/>
                </a:solidFill>
                <a:latin typeface="Arial"/>
                <a:ea typeface="Arial"/>
                <a:cs typeface="Arial"/>
                <a:sym typeface="Arial"/>
              </a:rPr>
              <a:t>Medicaid</a:t>
            </a:r>
            <a:endParaRPr sz="4000" b="1" i="0" u="none" strike="noStrike" cap="none">
              <a:solidFill>
                <a:schemeClr val="dk2"/>
              </a:solidFill>
              <a:latin typeface="Arial"/>
              <a:ea typeface="Arial"/>
              <a:cs typeface="Arial"/>
              <a:sym typeface="Arial"/>
            </a:endParaRPr>
          </a:p>
        </p:txBody>
      </p:sp>
      <p:sp>
        <p:nvSpPr>
          <p:cNvPr id="183" name="Shape 183"/>
          <p:cNvSpPr txBox="1">
            <a:spLocks noGrp="1"/>
          </p:cNvSpPr>
          <p:nvPr>
            <p:ph type="body" idx="1"/>
          </p:nvPr>
        </p:nvSpPr>
        <p:spPr>
          <a:xfrm>
            <a:off x="457200" y="1422325"/>
            <a:ext cx="8229600" cy="5129400"/>
          </a:xfrm>
          <a:prstGeom prst="rect">
            <a:avLst/>
          </a:prstGeom>
          <a:noFill/>
          <a:ln>
            <a:noFill/>
          </a:ln>
        </p:spPr>
        <p:txBody>
          <a:bodyPr spcFirstLastPara="1" wrap="square" lIns="91425" tIns="45700" rIns="91425" bIns="45700" anchor="t" anchorCtr="0">
            <a:noAutofit/>
          </a:bodyPr>
          <a:lstStyle/>
          <a:p>
            <a:pPr marL="182563" marR="0" lvl="0" indent="-182563" algn="l" rtl="0">
              <a:spcBef>
                <a:spcPts val="0"/>
              </a:spcBef>
              <a:spcAft>
                <a:spcPts val="0"/>
              </a:spcAft>
              <a:buClr>
                <a:schemeClr val="accent1"/>
              </a:buClr>
              <a:buSzPts val="2380"/>
              <a:buFont typeface="Arial"/>
              <a:buChar char="•"/>
            </a:pPr>
            <a:r>
              <a:rPr lang="en-US" sz="3200" b="0" i="0" u="none" strike="noStrike" cap="none" dirty="0">
                <a:solidFill>
                  <a:schemeClr val="dk1"/>
                </a:solidFill>
                <a:latin typeface="+mn-lt"/>
                <a:sym typeface="Arial"/>
              </a:rPr>
              <a:t>School-based Medicaid services added in 1988</a:t>
            </a:r>
            <a:endParaRPr sz="3200" dirty="0">
              <a:latin typeface="+mn-lt"/>
            </a:endParaRPr>
          </a:p>
          <a:p>
            <a:pPr marL="182563" indent="-182563">
              <a:spcBef>
                <a:spcPts val="560"/>
              </a:spcBef>
              <a:buSzPts val="2380"/>
            </a:pPr>
            <a:r>
              <a:rPr lang="en-US" sz="3200" b="0" i="0" u="none" strike="noStrike" cap="none" dirty="0">
                <a:solidFill>
                  <a:schemeClr val="dk1"/>
                </a:solidFill>
                <a:latin typeface="+mn-lt"/>
                <a:sym typeface="Arial"/>
              </a:rPr>
              <a:t>Legislators amended section 1903(c) of Section 411 of the Medicaid Catastrophic Coverage Ac</a:t>
            </a:r>
            <a:r>
              <a:rPr lang="en-US" sz="3200" dirty="0">
                <a:latin typeface="+mn-lt"/>
              </a:rPr>
              <a:t>t to allow </a:t>
            </a:r>
            <a:r>
              <a:rPr lang="en-US" sz="3200" b="0" i="0" u="none" strike="noStrike" cap="none" dirty="0">
                <a:solidFill>
                  <a:schemeClr val="dk1"/>
                </a:solidFill>
                <a:latin typeface="+mn-lt"/>
                <a:sym typeface="Arial"/>
              </a:rPr>
              <a:t>Medicaid </a:t>
            </a:r>
            <a:r>
              <a:rPr lang="en-US" sz="3200" dirty="0">
                <a:latin typeface="+mn-lt"/>
              </a:rPr>
              <a:t>reimbursement </a:t>
            </a:r>
            <a:r>
              <a:rPr lang="en-US" sz="3200" b="0" i="0" u="none" strike="noStrike" cap="none" dirty="0">
                <a:solidFill>
                  <a:schemeClr val="dk1"/>
                </a:solidFill>
                <a:latin typeface="+mn-lt"/>
                <a:sym typeface="Arial"/>
              </a:rPr>
              <a:t>of health related services to children under IDEA</a:t>
            </a:r>
            <a:endParaRPr sz="3200" b="0" i="0" u="none" strike="noStrike" cap="none" dirty="0">
              <a:solidFill>
                <a:schemeClr val="dk1"/>
              </a:solidFill>
              <a:latin typeface="+mn-lt"/>
              <a:sym typeface="Arial"/>
            </a:endParaRPr>
          </a:p>
          <a:p>
            <a:pPr marL="182563" marR="0" lvl="0" indent="-182563" algn="l" rtl="0">
              <a:lnSpc>
                <a:spcPct val="90000"/>
              </a:lnSpc>
              <a:spcBef>
                <a:spcPts val="560"/>
              </a:spcBef>
              <a:spcAft>
                <a:spcPts val="0"/>
              </a:spcAft>
              <a:buClr>
                <a:schemeClr val="accent1"/>
              </a:buClr>
              <a:buSzPts val="2800"/>
              <a:buFont typeface="Arial"/>
              <a:buChar char="•"/>
            </a:pPr>
            <a:r>
              <a:rPr lang="en-US" sz="3200" dirty="0">
                <a:latin typeface="+mn-lt"/>
              </a:rPr>
              <a:t>Medicaid and IDEA combined do not come close to meeting the true cost of services (no double dipping)</a:t>
            </a:r>
            <a:endParaRPr sz="3200" dirty="0">
              <a:latin typeface="+mn-lt"/>
            </a:endParaRPr>
          </a:p>
          <a:p>
            <a:pPr marL="182880" marR="0" lvl="0" indent="-53339" algn="l" rtl="0">
              <a:spcBef>
                <a:spcPts val="480"/>
              </a:spcBef>
              <a:spcAft>
                <a:spcPts val="0"/>
              </a:spcAft>
              <a:buClr>
                <a:schemeClr val="accent1"/>
              </a:buClr>
              <a:buSzPts val="2040"/>
              <a:buFont typeface="Arial"/>
              <a:buNone/>
            </a:pPr>
            <a:endParaRPr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45093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457200" y="533400"/>
            <a:ext cx="8229600" cy="990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b="1" dirty="0"/>
              <a:t>Medicaid Misunderstandings</a:t>
            </a:r>
            <a:endParaRPr b="1" dirty="0"/>
          </a:p>
        </p:txBody>
      </p:sp>
      <p:sp>
        <p:nvSpPr>
          <p:cNvPr id="189" name="Shape 189"/>
          <p:cNvSpPr txBox="1">
            <a:spLocks noGrp="1"/>
          </p:cNvSpPr>
          <p:nvPr>
            <p:ph type="body" idx="1"/>
          </p:nvPr>
        </p:nvSpPr>
        <p:spPr>
          <a:xfrm>
            <a:off x="457200" y="1600200"/>
            <a:ext cx="8229600" cy="4876800"/>
          </a:xfrm>
          <a:prstGeom prst="rect">
            <a:avLst/>
          </a:prstGeom>
        </p:spPr>
        <p:txBody>
          <a:bodyPr spcFirstLastPara="1" wrap="square" lIns="91425" tIns="45700" rIns="91425" bIns="45700" anchor="t" anchorCtr="0">
            <a:noAutofit/>
          </a:bodyPr>
          <a:lstStyle/>
          <a:p>
            <a:pPr marL="457200" lvl="1" indent="-358140">
              <a:spcBef>
                <a:spcPts val="0"/>
              </a:spcBef>
              <a:buClr>
                <a:schemeClr val="tx1">
                  <a:lumMod val="60000"/>
                  <a:lumOff val="40000"/>
                </a:schemeClr>
              </a:buClr>
              <a:buSzPct val="100000"/>
            </a:pPr>
            <a:r>
              <a:rPr lang="en-US" sz="2800" dirty="0"/>
              <a:t>Medicaid in School is cost based reimbursement model - NOT a Fee for Service </a:t>
            </a:r>
          </a:p>
          <a:p>
            <a:pPr>
              <a:spcBef>
                <a:spcPts val="0"/>
              </a:spcBef>
            </a:pPr>
            <a:r>
              <a:rPr lang="en-US" sz="2800" dirty="0"/>
              <a:t>Critical features include</a:t>
            </a:r>
          </a:p>
          <a:p>
            <a:pPr lvl="1">
              <a:spcBef>
                <a:spcPts val="0"/>
              </a:spcBef>
            </a:pPr>
            <a:r>
              <a:rPr lang="en-US" sz="2800" dirty="0"/>
              <a:t>State plan</a:t>
            </a:r>
          </a:p>
          <a:p>
            <a:pPr lvl="1">
              <a:spcBef>
                <a:spcPts val="0"/>
              </a:spcBef>
            </a:pPr>
            <a:r>
              <a:rPr lang="en-US" sz="2800" dirty="0"/>
              <a:t>Random moment time study</a:t>
            </a:r>
          </a:p>
          <a:p>
            <a:pPr lvl="1">
              <a:spcBef>
                <a:spcPts val="0"/>
              </a:spcBef>
            </a:pPr>
            <a:r>
              <a:rPr lang="en-US" sz="2800" dirty="0"/>
              <a:t>Administrative claiming</a:t>
            </a:r>
          </a:p>
          <a:p>
            <a:pPr>
              <a:spcBef>
                <a:spcPts val="0"/>
              </a:spcBef>
            </a:pPr>
            <a:r>
              <a:rPr lang="en-US" sz="2800" dirty="0"/>
              <a:t>Medicaid reimbursement is provided for LEA expenses not fully funded by IDEA </a:t>
            </a:r>
          </a:p>
          <a:p>
            <a:pPr lvl="0">
              <a:spcBef>
                <a:spcPts val="0"/>
              </a:spcBef>
            </a:pPr>
            <a:endParaRPr lang="en-US" sz="2800" dirty="0"/>
          </a:p>
          <a:p>
            <a:pPr lvl="0">
              <a:spcBef>
                <a:spcPts val="0"/>
              </a:spcBef>
            </a:pPr>
            <a:r>
              <a:rPr lang="en-US" sz="2800" dirty="0"/>
              <a:t>SLP services do NOT generate “additional” dollars for the LEA</a:t>
            </a:r>
            <a:endParaRPr lang="en-US" dirty="0"/>
          </a:p>
          <a:p>
            <a:pPr marL="457200" lvl="0" indent="-358140" rtl="0">
              <a:spcBef>
                <a:spcPts val="0"/>
              </a:spcBef>
              <a:spcAft>
                <a:spcPts val="0"/>
              </a:spcAft>
              <a:buSzPts val="2040"/>
              <a:buChar char="•"/>
            </a:pPr>
            <a:endParaRPr sz="2800" dirty="0"/>
          </a:p>
          <a:p>
            <a:pPr marL="457200" lvl="0" indent="0">
              <a:spcBef>
                <a:spcPts val="480"/>
              </a:spcBef>
              <a:spcAft>
                <a:spcPts val="0"/>
              </a:spcAft>
              <a:buNone/>
            </a:pPr>
            <a:endParaRPr dirty="0"/>
          </a:p>
        </p:txBody>
      </p:sp>
    </p:spTree>
    <p:extLst>
      <p:ext uri="{BB962C8B-B14F-4D97-AF65-F5344CB8AC3E}">
        <p14:creationId xmlns:p14="http://schemas.microsoft.com/office/powerpoint/2010/main" val="373040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904" y="3331191"/>
            <a:ext cx="8229600" cy="990600"/>
          </a:xfrm>
        </p:spPr>
        <p:txBody>
          <a:bodyPr/>
          <a:lstStyle/>
          <a:p>
            <a:r>
              <a:rPr lang="en-US" dirty="0"/>
              <a:t>Do SLPs understand the difference between state funding formulas and the concept of a caseload/workload approach?</a:t>
            </a:r>
            <a:br>
              <a:rPr lang="en-US" dirty="0"/>
            </a:br>
            <a:br>
              <a:rPr lang="en-US" dirty="0"/>
            </a:br>
            <a:br>
              <a:rPr lang="en-US" dirty="0"/>
            </a:br>
            <a:r>
              <a:rPr lang="en-US" dirty="0"/>
              <a:t>Because the state and local share is so high, how can funding requests be justified?</a:t>
            </a:r>
          </a:p>
        </p:txBody>
      </p:sp>
    </p:spTree>
    <p:extLst>
      <p:ext uri="{BB962C8B-B14F-4D97-AF65-F5344CB8AC3E}">
        <p14:creationId xmlns:p14="http://schemas.microsoft.com/office/powerpoint/2010/main" val="152028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787" y="478255"/>
            <a:ext cx="8229600" cy="2209800"/>
          </a:xfrm>
        </p:spPr>
        <p:txBody>
          <a:bodyPr/>
          <a:lstStyle/>
          <a:p>
            <a:pPr algn="ctr"/>
            <a:r>
              <a:rPr lang="en-US" dirty="0"/>
              <a:t>Other Useful Information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17" y="2688055"/>
            <a:ext cx="8463141" cy="3985699"/>
          </a:xfrm>
          <a:prstGeom prst="rect">
            <a:avLst/>
          </a:prstGeom>
        </p:spPr>
      </p:pic>
    </p:spTree>
    <p:extLst>
      <p:ext uri="{BB962C8B-B14F-4D97-AF65-F5344CB8AC3E}">
        <p14:creationId xmlns:p14="http://schemas.microsoft.com/office/powerpoint/2010/main" val="140164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What’s In It For Me?</a:t>
            </a:r>
            <a:endParaRPr lang="en-US" dirty="0"/>
          </a:p>
        </p:txBody>
      </p:sp>
      <p:sp>
        <p:nvSpPr>
          <p:cNvPr id="3" name="Text Placeholder 2"/>
          <p:cNvSpPr>
            <a:spLocks noGrp="1"/>
          </p:cNvSpPr>
          <p:nvPr>
            <p:ph type="body" idx="1"/>
          </p:nvPr>
        </p:nvSpPr>
        <p:spPr>
          <a:xfrm>
            <a:off x="457199" y="1673352"/>
            <a:ext cx="7949821" cy="4718304"/>
          </a:xfrm>
        </p:spPr>
        <p:txBody>
          <a:bodyPr/>
          <a:lstStyle/>
          <a:p>
            <a:pPr marL="77470" indent="0">
              <a:buNone/>
            </a:pPr>
            <a:r>
              <a:rPr lang="en-US" dirty="0"/>
              <a:t>“When confronted with change, most people tune in to their favorite internal radio station: </a:t>
            </a:r>
            <a:r>
              <a:rPr lang="en-US" b="1" i="1" dirty="0"/>
              <a:t>WIIFM–What’s In It For Me?</a:t>
            </a:r>
            <a:r>
              <a:rPr lang="en-US" dirty="0"/>
              <a:t> That’s not to suggest that most people are selfish. It’s simply a fact that </a:t>
            </a:r>
            <a:r>
              <a:rPr lang="en-US" i="1" dirty="0"/>
              <a:t>personal context</a:t>
            </a:r>
            <a:r>
              <a:rPr lang="en-US" dirty="0"/>
              <a:t> is usually the first filter we use to evaluate our environment. It’s especially true when we’re asked to participate in some sort of change.”</a:t>
            </a:r>
          </a:p>
          <a:p>
            <a:pPr marL="77470" indent="0" algn="r">
              <a:buNone/>
            </a:pPr>
            <a:r>
              <a:rPr lang="en-US" dirty="0"/>
              <a:t> </a:t>
            </a:r>
            <a:r>
              <a:rPr lang="en-US" sz="2000" dirty="0">
                <a:hlinkClick r:id="rId2"/>
              </a:rPr>
              <a:t>https://www.fastcompany.com/3001250/times-change-whats-it-me-question-you-need-answer</a:t>
            </a:r>
            <a:endParaRPr lang="en-US" sz="2000" dirty="0"/>
          </a:p>
        </p:txBody>
      </p:sp>
    </p:spTree>
    <p:extLst>
      <p:ext uri="{BB962C8B-B14F-4D97-AF65-F5344CB8AC3E}">
        <p14:creationId xmlns:p14="http://schemas.microsoft.com/office/powerpoint/2010/main" val="339923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Drivers that Impact Funding</a:t>
            </a:r>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85" t="42043" r="11310" b="26719"/>
          <a:stretch/>
        </p:blipFill>
        <p:spPr bwMode="auto">
          <a:xfrm>
            <a:off x="476249" y="2190750"/>
            <a:ext cx="82851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6249" y="2190750"/>
            <a:ext cx="2076451" cy="41148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18809" y="2190750"/>
            <a:ext cx="3896542" cy="41148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95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4168" cy="1447800"/>
          </a:xfrm>
        </p:spPr>
        <p:txBody>
          <a:bodyPr/>
          <a:lstStyle/>
          <a:p>
            <a:pPr algn="ctr"/>
            <a:r>
              <a:rPr lang="en-US" dirty="0"/>
              <a:t>School Funding has Complex and Sometimes Hidden Interactions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85" t="42043" r="11310" b="26719"/>
          <a:stretch/>
        </p:blipFill>
        <p:spPr bwMode="auto">
          <a:xfrm>
            <a:off x="476249" y="2190750"/>
            <a:ext cx="82851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 name="Group 23"/>
          <p:cNvGrpSpPr/>
          <p:nvPr/>
        </p:nvGrpSpPr>
        <p:grpSpPr>
          <a:xfrm>
            <a:off x="1596788" y="2190750"/>
            <a:ext cx="5841242" cy="4114800"/>
            <a:chOff x="1596788" y="2190750"/>
            <a:chExt cx="5841242" cy="4114800"/>
          </a:xfrm>
        </p:grpSpPr>
        <p:sp>
          <p:nvSpPr>
            <p:cNvPr id="13" name="Rectangle 12"/>
            <p:cNvSpPr/>
            <p:nvPr/>
          </p:nvSpPr>
          <p:spPr>
            <a:xfrm>
              <a:off x="1596788" y="2190750"/>
              <a:ext cx="5718412" cy="411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1596788" y="3562066"/>
              <a:ext cx="5841242" cy="68608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96788" y="4248150"/>
              <a:ext cx="5841242" cy="152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596788" y="4248150"/>
              <a:ext cx="5841242" cy="946245"/>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134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a:t>Federal Accountability Efforts</a:t>
            </a:r>
          </a:p>
        </p:txBody>
      </p:sp>
      <p:sp>
        <p:nvSpPr>
          <p:cNvPr id="3" name="Text Placeholder 2"/>
          <p:cNvSpPr>
            <a:spLocks noGrp="1"/>
          </p:cNvSpPr>
          <p:nvPr>
            <p:ph type="body" idx="1"/>
          </p:nvPr>
        </p:nvSpPr>
        <p:spPr/>
        <p:txBody>
          <a:bodyPr/>
          <a:lstStyle/>
          <a:p>
            <a:pPr marL="0" indent="-182880"/>
            <a:r>
              <a:rPr lang="en-US" sz="3200" dirty="0"/>
              <a:t>SPP: State Performance Plan</a:t>
            </a:r>
          </a:p>
          <a:p>
            <a:pPr marL="0" indent="-182880"/>
            <a:r>
              <a:rPr lang="en-US" sz="3200" dirty="0"/>
              <a:t>APR: Annual Performance Report</a:t>
            </a:r>
          </a:p>
          <a:p>
            <a:pPr marL="457200" lvl="1" indent="-182880"/>
            <a:r>
              <a:rPr lang="en-US" sz="2400" dirty="0"/>
              <a:t>Indicators: Compliance and Performance Indicators</a:t>
            </a:r>
          </a:p>
          <a:p>
            <a:pPr marL="731520" lvl="2" indent="-182879"/>
            <a:r>
              <a:rPr lang="en-US" sz="2400" dirty="0"/>
              <a:t>Part B and Part C</a:t>
            </a:r>
          </a:p>
          <a:p>
            <a:pPr marL="457200" lvl="1" indent="-182880"/>
            <a:r>
              <a:rPr lang="en-US" sz="2400" dirty="0"/>
              <a:t>CEIS: Coordinated Early Intervening Services</a:t>
            </a:r>
          </a:p>
          <a:p>
            <a:pPr marL="731520" lvl="2" indent="-182879"/>
            <a:r>
              <a:rPr lang="en-US" sz="2400" dirty="0"/>
              <a:t>Voluntary or Mandated</a:t>
            </a:r>
          </a:p>
          <a:p>
            <a:pPr marL="0" indent="-182880"/>
            <a:r>
              <a:rPr lang="en-US" sz="3200" dirty="0"/>
              <a:t>SSIP: State Systemic Improvement Plan</a:t>
            </a:r>
          </a:p>
          <a:p>
            <a:pPr marL="0" indent="-182880"/>
            <a:r>
              <a:rPr lang="en-US" sz="3200" dirty="0"/>
              <a:t>SIMR: State Identified Measurable Result</a:t>
            </a:r>
          </a:p>
          <a:p>
            <a:endParaRPr lang="en-US" dirty="0"/>
          </a:p>
        </p:txBody>
      </p:sp>
    </p:spTree>
    <p:extLst>
      <p:ext uri="{BB962C8B-B14F-4D97-AF65-F5344CB8AC3E}">
        <p14:creationId xmlns:p14="http://schemas.microsoft.com/office/powerpoint/2010/main" val="950567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3600"/>
              <a:buFont typeface="Arial"/>
              <a:buNone/>
            </a:pPr>
            <a:r>
              <a:rPr lang="en-US" sz="3600" b="1" i="0" u="none" strike="noStrike" cap="none">
                <a:solidFill>
                  <a:schemeClr val="dk2"/>
                </a:solidFill>
                <a:latin typeface="Arial"/>
                <a:ea typeface="Arial"/>
                <a:cs typeface="Arial"/>
                <a:sym typeface="Arial"/>
              </a:rPr>
              <a:t>State Performance Plans/Annual Performance Reports (SPP/APR)</a:t>
            </a:r>
            <a:endParaRPr sz="3600" b="0" i="0" u="none" strike="noStrike" cap="none">
              <a:solidFill>
                <a:schemeClr val="dk2"/>
              </a:solidFill>
              <a:latin typeface="Arial"/>
              <a:ea typeface="Arial"/>
              <a:cs typeface="Arial"/>
              <a:sym typeface="Arial"/>
            </a:endParaRPr>
          </a:p>
        </p:txBody>
      </p:sp>
      <p:sp>
        <p:nvSpPr>
          <p:cNvPr id="113" name="Shape 113"/>
          <p:cNvSpPr txBox="1">
            <a:spLocks noGrp="1"/>
          </p:cNvSpPr>
          <p:nvPr>
            <p:ph type="body" idx="1"/>
          </p:nvPr>
        </p:nvSpPr>
        <p:spPr>
          <a:xfrm>
            <a:off x="457200" y="1768414"/>
            <a:ext cx="8229600" cy="4708585"/>
          </a:xfrm>
          <a:prstGeom prst="rect">
            <a:avLst/>
          </a:prstGeom>
          <a:noFill/>
          <a:ln>
            <a:noFill/>
          </a:ln>
        </p:spPr>
        <p:txBody>
          <a:bodyPr spcFirstLastPara="1" wrap="square" lIns="91425" tIns="45700" rIns="91425" bIns="45700" anchor="t" anchorCtr="0">
            <a:noAutofit/>
          </a:bodyPr>
          <a:lstStyle/>
          <a:p>
            <a:pPr marL="182880" marR="0" lvl="0" indent="-182880" algn="l" rtl="0">
              <a:spcBef>
                <a:spcPts val="0"/>
              </a:spcBef>
              <a:spcAft>
                <a:spcPts val="0"/>
              </a:spcAft>
              <a:buClr>
                <a:schemeClr val="accent1"/>
              </a:buClr>
              <a:buSzPts val="2040"/>
              <a:buFont typeface="Arial"/>
              <a:buChar char="•"/>
            </a:pPr>
            <a:r>
              <a:rPr lang="en-US" sz="2400" b="0" i="0" u="none" strike="noStrike" cap="none" dirty="0">
                <a:solidFill>
                  <a:schemeClr val="dk1"/>
                </a:solidFill>
                <a:latin typeface="Arial"/>
                <a:ea typeface="Arial"/>
                <a:cs typeface="Arial"/>
                <a:sym typeface="Arial"/>
              </a:rPr>
              <a:t>IDEA requires each state to develop a state performance plan/annual performance report (SPP/APR) that evaluates the state’s efforts to implement the requirements of IDEA and describes how the state will improve its implementation.</a:t>
            </a:r>
            <a:endParaRPr dirty="0"/>
          </a:p>
          <a:p>
            <a:pPr marL="182880" marR="0" lvl="0" indent="-182880" algn="l" rtl="0">
              <a:spcBef>
                <a:spcPts val="480"/>
              </a:spcBef>
              <a:spcAft>
                <a:spcPts val="0"/>
              </a:spcAft>
              <a:buClr>
                <a:schemeClr val="accent1"/>
              </a:buClr>
              <a:buSzPts val="2040"/>
              <a:buFont typeface="Arial"/>
              <a:buChar char="•"/>
            </a:pPr>
            <a:r>
              <a:rPr lang="en-US" sz="2400" b="0" i="0" u="none" strike="noStrike" cap="none" dirty="0">
                <a:solidFill>
                  <a:schemeClr val="dk1"/>
                </a:solidFill>
                <a:latin typeface="Arial"/>
                <a:ea typeface="Arial"/>
                <a:cs typeface="Arial"/>
                <a:sym typeface="Arial"/>
              </a:rPr>
              <a:t>A state is required to submit a state performance plan (SPP) at least every six years. Each year, states must report against the targets in its SPP in an annual performance report (APR).</a:t>
            </a:r>
            <a:endParaRPr dirty="0"/>
          </a:p>
          <a:p>
            <a:pPr marL="182880" marR="0" lvl="0" indent="-53339" algn="l" rtl="0">
              <a:spcBef>
                <a:spcPts val="480"/>
              </a:spcBef>
              <a:spcAft>
                <a:spcPts val="0"/>
              </a:spcAft>
              <a:buClr>
                <a:schemeClr val="accent1"/>
              </a:buClr>
              <a:buSzPts val="204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i="0" u="none" strike="noStrike" cap="none" dirty="0">
                <a:solidFill>
                  <a:schemeClr val="dk2"/>
                </a:solidFill>
                <a:latin typeface="Arial"/>
                <a:ea typeface="Arial"/>
                <a:cs typeface="Arial"/>
                <a:sym typeface="Arial"/>
              </a:rPr>
              <a:t>Indicators </a:t>
            </a:r>
            <a:endParaRPr sz="4000" b="1" i="0" u="none" strike="noStrike" cap="none" dirty="0">
              <a:solidFill>
                <a:schemeClr val="dk2"/>
              </a:solidFill>
              <a:latin typeface="Arial"/>
              <a:ea typeface="Arial"/>
              <a:cs typeface="Arial"/>
              <a:sym typeface="Arial"/>
            </a:endParaRPr>
          </a:p>
        </p:txBody>
      </p:sp>
      <p:sp>
        <p:nvSpPr>
          <p:cNvPr id="119" name="Shape 119"/>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880" marR="0" lvl="0" indent="-182880" algn="l" rtl="0">
              <a:spcBef>
                <a:spcPts val="0"/>
              </a:spcBef>
              <a:spcAft>
                <a:spcPts val="0"/>
              </a:spcAft>
              <a:buClr>
                <a:schemeClr val="accent1"/>
              </a:buClr>
              <a:buSzPts val="2040"/>
              <a:buFont typeface="Arial"/>
              <a:buChar char="•"/>
            </a:pPr>
            <a:r>
              <a:rPr lang="en-US" sz="2400" b="0" i="0" u="none" strike="noStrike" cap="none" dirty="0">
                <a:solidFill>
                  <a:schemeClr val="dk1"/>
                </a:solidFill>
                <a:latin typeface="Arial"/>
                <a:ea typeface="Arial"/>
                <a:cs typeface="Arial"/>
                <a:sym typeface="Arial"/>
              </a:rPr>
              <a:t>The SPP/APRs include indicators that measure child and family outcomes and other indicators that measure compliance with the requirements of the IDEA.</a:t>
            </a:r>
            <a:endParaRPr dirty="0"/>
          </a:p>
          <a:p>
            <a:pPr marL="640080" lvl="1" indent="-182880">
              <a:spcBef>
                <a:spcPts val="480"/>
              </a:spcBef>
              <a:buSzPts val="2040"/>
            </a:pPr>
            <a:r>
              <a:rPr lang="en-US" sz="2400" b="0" i="0" u="none" strike="noStrike" cap="none" dirty="0">
                <a:solidFill>
                  <a:schemeClr val="dk1"/>
                </a:solidFill>
                <a:latin typeface="Arial"/>
                <a:ea typeface="Arial"/>
                <a:cs typeface="Arial"/>
                <a:sym typeface="Arial"/>
              </a:rPr>
              <a:t>20 Part B Indicators (school age)</a:t>
            </a:r>
          </a:p>
          <a:p>
            <a:pPr marL="640080" lvl="1" indent="-182880">
              <a:spcBef>
                <a:spcPts val="480"/>
              </a:spcBef>
              <a:buSzPts val="2040"/>
            </a:pPr>
            <a:r>
              <a:rPr lang="en-US" sz="2400" b="0" i="0" u="none" strike="noStrike" cap="none" dirty="0">
                <a:solidFill>
                  <a:schemeClr val="dk1"/>
                </a:solidFill>
                <a:latin typeface="Arial"/>
                <a:ea typeface="Arial"/>
                <a:cs typeface="Arial"/>
                <a:sym typeface="Arial"/>
              </a:rPr>
              <a:t>14 Part C Indicators (pre school age)</a:t>
            </a:r>
            <a:endParaRPr sz="2400" dirty="0"/>
          </a:p>
          <a:p>
            <a:pPr marL="182880" marR="0" lvl="0" indent="-182880" algn="l" rtl="0">
              <a:spcBef>
                <a:spcPts val="480"/>
              </a:spcBef>
              <a:spcAft>
                <a:spcPts val="0"/>
              </a:spcAft>
              <a:buClr>
                <a:schemeClr val="accent1"/>
              </a:buClr>
              <a:buSzPts val="2040"/>
              <a:buFont typeface="Arial"/>
              <a:buChar char="•"/>
            </a:pPr>
            <a:r>
              <a:rPr lang="en-US" sz="2400" b="0" i="0" u="none" strike="noStrike" cap="none" dirty="0">
                <a:solidFill>
                  <a:schemeClr val="dk1"/>
                </a:solidFill>
                <a:latin typeface="Arial"/>
                <a:ea typeface="Arial"/>
                <a:cs typeface="Arial"/>
                <a:sym typeface="Arial"/>
              </a:rPr>
              <a:t>Compliance (100% expectation)</a:t>
            </a:r>
            <a:endParaRPr dirty="0"/>
          </a:p>
          <a:p>
            <a:pPr marL="457200" marR="0" lvl="1" indent="-182880" algn="l" rtl="0">
              <a:spcBef>
                <a:spcPts val="400"/>
              </a:spcBef>
              <a:spcAft>
                <a:spcPts val="0"/>
              </a:spcAft>
              <a:buClr>
                <a:schemeClr val="accent1"/>
              </a:buClr>
              <a:buSzPts val="1700"/>
              <a:buFont typeface="Arial"/>
              <a:buChar char="•"/>
            </a:pPr>
            <a:r>
              <a:rPr lang="en-US" sz="2400" b="0" i="0" u="none" strike="noStrike" cap="none" dirty="0">
                <a:solidFill>
                  <a:schemeClr val="dk1"/>
                </a:solidFill>
                <a:latin typeface="Arial"/>
                <a:ea typeface="Arial"/>
                <a:cs typeface="Arial"/>
                <a:sym typeface="Arial"/>
              </a:rPr>
              <a:t>Eligibility timelines</a:t>
            </a:r>
          </a:p>
          <a:p>
            <a:pPr marL="457200" marR="0" lvl="1" indent="-182880" algn="l" rtl="0">
              <a:spcBef>
                <a:spcPts val="400"/>
              </a:spcBef>
              <a:spcAft>
                <a:spcPts val="0"/>
              </a:spcAft>
              <a:buClr>
                <a:schemeClr val="accent1"/>
              </a:buClr>
              <a:buSzPts val="1700"/>
              <a:buFont typeface="Arial"/>
              <a:buChar char="•"/>
            </a:pPr>
            <a:r>
              <a:rPr lang="en-US" sz="2400" dirty="0"/>
              <a:t>LRE placement (where SLP service occurs)</a:t>
            </a:r>
          </a:p>
          <a:p>
            <a:pPr marL="457200" marR="0" lvl="1" indent="-182880" algn="l" rtl="0">
              <a:spcBef>
                <a:spcPts val="400"/>
              </a:spcBef>
              <a:spcAft>
                <a:spcPts val="0"/>
              </a:spcAft>
              <a:buClr>
                <a:schemeClr val="accent1"/>
              </a:buClr>
              <a:buSzPts val="1700"/>
              <a:buFont typeface="Arial"/>
              <a:buChar char="•"/>
            </a:pPr>
            <a:r>
              <a:rPr lang="en-US" sz="2400" dirty="0"/>
              <a:t>Disproportionate representation</a:t>
            </a:r>
            <a:endParaRPr sz="2400" dirty="0"/>
          </a:p>
          <a:p>
            <a:pPr marL="457200" marR="0" lvl="1" indent="-182880" algn="l" rtl="0">
              <a:spcBef>
                <a:spcPts val="400"/>
              </a:spcBef>
              <a:spcAft>
                <a:spcPts val="0"/>
              </a:spcAft>
              <a:buClr>
                <a:schemeClr val="accent1"/>
              </a:buClr>
              <a:buSzPts val="1700"/>
              <a:buFont typeface="Arial"/>
              <a:buChar char="•"/>
            </a:pPr>
            <a:r>
              <a:rPr lang="en-US" sz="2400" b="0" i="0" u="none" strike="noStrike" cap="none" dirty="0">
                <a:solidFill>
                  <a:schemeClr val="dk1"/>
                </a:solidFill>
                <a:latin typeface="Arial"/>
                <a:ea typeface="Arial"/>
                <a:cs typeface="Arial"/>
                <a:sym typeface="Arial"/>
              </a:rPr>
              <a:t>Transition / post school outcomes</a:t>
            </a:r>
            <a:endParaRPr sz="2400" dirty="0"/>
          </a:p>
          <a:p>
            <a:pPr marL="0" marR="0" lvl="0" indent="0" algn="l" rtl="0">
              <a:spcBef>
                <a:spcPts val="480"/>
              </a:spcBef>
              <a:spcAft>
                <a:spcPts val="0"/>
              </a:spcAft>
              <a:buClr>
                <a:schemeClr val="accent1"/>
              </a:buClr>
              <a:buSzPts val="204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i="0" u="none" strike="noStrike" cap="none">
                <a:solidFill>
                  <a:schemeClr val="dk2"/>
                </a:solidFill>
                <a:latin typeface="Arial"/>
                <a:ea typeface="Arial"/>
                <a:cs typeface="Arial"/>
                <a:sym typeface="Arial"/>
              </a:rPr>
              <a:t>CEIS</a:t>
            </a:r>
            <a:endParaRPr sz="4000" b="1" i="0" u="none" strike="noStrike" cap="none">
              <a:solidFill>
                <a:schemeClr val="dk2"/>
              </a:solidFill>
              <a:latin typeface="Arial"/>
              <a:ea typeface="Arial"/>
              <a:cs typeface="Arial"/>
              <a:sym typeface="Arial"/>
            </a:endParaRPr>
          </a:p>
        </p:txBody>
      </p:sp>
      <p:sp>
        <p:nvSpPr>
          <p:cNvPr id="131" name="Shape 131"/>
          <p:cNvSpPr txBox="1">
            <a:spLocks noGrp="1"/>
          </p:cNvSpPr>
          <p:nvPr>
            <p:ph type="body" idx="1"/>
          </p:nvPr>
        </p:nvSpPr>
        <p:spPr>
          <a:xfrm>
            <a:off x="457200" y="1600200"/>
            <a:ext cx="3810000" cy="4525963"/>
          </a:xfrm>
          <a:prstGeom prst="rect">
            <a:avLst/>
          </a:prstGeom>
          <a:noFill/>
          <a:ln>
            <a:noFill/>
          </a:ln>
        </p:spPr>
        <p:txBody>
          <a:bodyPr spcFirstLastPara="1" wrap="square" lIns="91425" tIns="45700" rIns="91425" bIns="45700" anchor="t" anchorCtr="0">
            <a:noAutofit/>
          </a:bodyPr>
          <a:lstStyle/>
          <a:p>
            <a:pPr marL="182880" marR="0" lvl="0" indent="-194310" algn="l" rtl="0">
              <a:spcBef>
                <a:spcPts val="0"/>
              </a:spcBef>
              <a:spcAft>
                <a:spcPts val="0"/>
              </a:spcAft>
              <a:buClr>
                <a:schemeClr val="accent1"/>
              </a:buClr>
              <a:buSzPts val="3060"/>
              <a:buFont typeface="Arial"/>
              <a:buChar char="•"/>
            </a:pPr>
            <a:r>
              <a:rPr lang="en-US" sz="3600" b="0" i="0" u="none" strike="noStrike" cap="none" dirty="0">
                <a:solidFill>
                  <a:schemeClr val="dk1"/>
                </a:solidFill>
                <a:latin typeface="Arial"/>
                <a:ea typeface="Arial"/>
                <a:cs typeface="Arial"/>
                <a:sym typeface="Arial"/>
              </a:rPr>
              <a:t>Set aside can be voluntary or mandated (up to 15%)</a:t>
            </a:r>
            <a:endParaRPr dirty="0"/>
          </a:p>
          <a:p>
            <a:pPr marL="182880" marR="0" lvl="0" indent="-194310" algn="l" rtl="0">
              <a:spcBef>
                <a:spcPts val="720"/>
              </a:spcBef>
              <a:spcAft>
                <a:spcPts val="0"/>
              </a:spcAft>
              <a:buClr>
                <a:schemeClr val="accent1"/>
              </a:buClr>
              <a:buSzPts val="3060"/>
              <a:buFont typeface="Arial"/>
              <a:buChar char="•"/>
            </a:pPr>
            <a:r>
              <a:rPr lang="en-US" sz="3600" b="0" i="0" u="sng" strike="noStrike" cap="none" dirty="0">
                <a:solidFill>
                  <a:schemeClr val="hlink"/>
                </a:solidFill>
                <a:latin typeface="Arial"/>
                <a:ea typeface="Arial"/>
                <a:cs typeface="Arial"/>
                <a:sym typeface="Arial"/>
                <a:hlinkClick r:id="rId3"/>
              </a:rPr>
              <a:t>CEIS Step by Step Guide</a:t>
            </a:r>
            <a:endParaRPr sz="3600" b="0" i="0" u="sng" strike="noStrike" cap="none" dirty="0">
              <a:solidFill>
                <a:schemeClr val="hlink"/>
              </a:solidFill>
              <a:latin typeface="Arial"/>
              <a:ea typeface="Arial"/>
              <a:cs typeface="Arial"/>
              <a:sym typeface="Arial"/>
              <a:hlinkClick r:id="rId4"/>
            </a:endParaRPr>
          </a:p>
          <a:p>
            <a:pPr marL="182880" marR="0" lvl="0" indent="-194310" algn="l" rtl="0">
              <a:spcBef>
                <a:spcPts val="720"/>
              </a:spcBef>
              <a:spcAft>
                <a:spcPts val="0"/>
              </a:spcAft>
              <a:buClr>
                <a:schemeClr val="accent1"/>
              </a:buClr>
              <a:buSzPts val="3060"/>
              <a:buFont typeface="Arial"/>
              <a:buChar char="•"/>
            </a:pPr>
            <a:r>
              <a:rPr lang="en-US" sz="3600" b="0" i="0" u="sng" strike="noStrike" cap="none" dirty="0">
                <a:solidFill>
                  <a:schemeClr val="hlink"/>
                </a:solidFill>
                <a:latin typeface="Arial"/>
                <a:ea typeface="Arial"/>
                <a:cs typeface="Arial"/>
                <a:sym typeface="Arial"/>
                <a:hlinkClick r:id="rId4"/>
              </a:rPr>
              <a:t>Quick Reference Guide</a:t>
            </a:r>
            <a:endParaRPr sz="3600" b="0" i="0" u="none" strike="noStrike" cap="none" dirty="0">
              <a:solidFill>
                <a:schemeClr val="dk1"/>
              </a:solidFill>
              <a:latin typeface="Arial"/>
              <a:ea typeface="Arial"/>
              <a:cs typeface="Arial"/>
              <a:sym typeface="Arial"/>
            </a:endParaRPr>
          </a:p>
        </p:txBody>
      </p:sp>
      <p:pic>
        <p:nvPicPr>
          <p:cNvPr id="132" name="Shape 132"/>
          <p:cNvPicPr preferRelativeResize="0"/>
          <p:nvPr/>
        </p:nvPicPr>
        <p:blipFill rotWithShape="1">
          <a:blip r:embed="rId5">
            <a:alphaModFix/>
          </a:blip>
          <a:srcRect l="25632" t="15650" r="27173"/>
          <a:stretch/>
        </p:blipFill>
        <p:spPr>
          <a:xfrm>
            <a:off x="4495800" y="1600200"/>
            <a:ext cx="4387273" cy="475160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31321" y="3367178"/>
            <a:ext cx="8229600" cy="990600"/>
          </a:xfrm>
          <a:prstGeom prst="rect">
            <a:avLst/>
          </a:prstGeom>
          <a:noFill/>
          <a:ln>
            <a:noFill/>
          </a:ln>
        </p:spPr>
        <p:txBody>
          <a:bodyPr spcFirstLastPara="1" wrap="square" lIns="91425" tIns="45700" rIns="91425" bIns="45700" anchor="ctr" anchorCtr="0">
            <a:noAutofit/>
          </a:bodyPr>
          <a:lstStyle/>
          <a:p>
            <a:pPr lvl="0">
              <a:buSzPts val="3600"/>
            </a:pPr>
            <a:r>
              <a:rPr lang="en-US" sz="3600" dirty="0"/>
              <a:t>How informed are school SLPs in your state  about things that impact school funding, data collections such as APR, and federal requirements like SSIP and SIMR?</a:t>
            </a:r>
            <a:br>
              <a:rPr lang="en-US" sz="3600" dirty="0"/>
            </a:br>
            <a:br>
              <a:rPr lang="en-US" sz="3600" dirty="0"/>
            </a:br>
            <a:r>
              <a:rPr lang="en-US" sz="3600" dirty="0"/>
              <a:t>Do requests link to SEA and LEA efforts in accountability?</a:t>
            </a:r>
            <a:br>
              <a:rPr lang="en-US" sz="3600" dirty="0"/>
            </a:br>
            <a:br>
              <a:rPr lang="en-US" sz="3600" dirty="0"/>
            </a:br>
            <a:br>
              <a:rPr lang="en-US" sz="3600" b="0" i="0" u="none" strike="noStrike" cap="none" dirty="0">
                <a:solidFill>
                  <a:schemeClr val="dk2"/>
                </a:solidFill>
                <a:latin typeface="Arial"/>
                <a:ea typeface="Arial"/>
                <a:cs typeface="Arial"/>
                <a:sym typeface="Arial"/>
              </a:rPr>
            </a:b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Factors to Consider</a:t>
            </a:r>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85" t="42043" r="11310" b="26719"/>
          <a:stretch/>
        </p:blipFill>
        <p:spPr bwMode="auto">
          <a:xfrm>
            <a:off x="476249" y="2190750"/>
            <a:ext cx="82851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6249" y="2190750"/>
            <a:ext cx="4396002" cy="41148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38899" y="2190750"/>
            <a:ext cx="2076451" cy="4114800"/>
          </a:xfrm>
          <a:prstGeom prst="rect">
            <a:avLst/>
          </a:prstGeom>
          <a:solidFill>
            <a:srgbClr val="FFFFF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032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Recruitment and Retention</a:t>
            </a:r>
          </a:p>
        </p:txBody>
      </p:sp>
      <p:sp>
        <p:nvSpPr>
          <p:cNvPr id="4" name="Text Placeholder 3"/>
          <p:cNvSpPr>
            <a:spLocks noGrp="1"/>
          </p:cNvSpPr>
          <p:nvPr>
            <p:ph type="body" idx="1"/>
          </p:nvPr>
        </p:nvSpPr>
        <p:spPr/>
        <p:txBody>
          <a:bodyPr/>
          <a:lstStyle/>
          <a:p>
            <a:r>
              <a:rPr lang="en-US" sz="3200" dirty="0"/>
              <a:t>Caseloads are the most important factor to school SLPs </a:t>
            </a:r>
          </a:p>
          <a:p>
            <a:r>
              <a:rPr lang="en-US" sz="3200" dirty="0"/>
              <a:t>There is a shortage of SLPs </a:t>
            </a:r>
          </a:p>
          <a:p>
            <a:r>
              <a:rPr lang="en-US" sz="3200" dirty="0"/>
              <a:t>Vacancies create issues for the LEA: </a:t>
            </a:r>
          </a:p>
          <a:p>
            <a:pPr lvl="1"/>
            <a:r>
              <a:rPr lang="en-US" sz="2800" dirty="0"/>
              <a:t>Compliance with IEPs</a:t>
            </a:r>
          </a:p>
          <a:p>
            <a:pPr lvl="1"/>
            <a:r>
              <a:rPr lang="en-US" sz="2800" dirty="0"/>
              <a:t>Cost of search, interview and onboarding</a:t>
            </a:r>
          </a:p>
          <a:p>
            <a:pPr lvl="1"/>
            <a:r>
              <a:rPr lang="en-US" sz="2800" dirty="0"/>
              <a:t>Staffing rates are higher</a:t>
            </a:r>
          </a:p>
          <a:p>
            <a:pPr lvl="1"/>
            <a:r>
              <a:rPr lang="en-US" sz="2800" dirty="0"/>
              <a:t>Consistency may be impacted</a:t>
            </a:r>
          </a:p>
          <a:p>
            <a:endParaRPr lang="en-US" sz="3200" dirty="0"/>
          </a:p>
          <a:p>
            <a:endParaRPr lang="en-US" sz="3200" dirty="0"/>
          </a:p>
          <a:p>
            <a:endParaRPr lang="en-US" dirty="0"/>
          </a:p>
        </p:txBody>
      </p:sp>
    </p:spTree>
    <p:extLst>
      <p:ext uri="{BB962C8B-B14F-4D97-AF65-F5344CB8AC3E}">
        <p14:creationId xmlns:p14="http://schemas.microsoft.com/office/powerpoint/2010/main" val="35482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sz="4600" b="1" dirty="0"/>
              <a:t>Use State Workforce Data</a:t>
            </a:r>
            <a:endParaRPr b="1" dirty="0"/>
          </a:p>
        </p:txBody>
      </p:sp>
      <p:sp>
        <p:nvSpPr>
          <p:cNvPr id="490" name="Google Shape;490;p69"/>
          <p:cNvSpPr txBox="1">
            <a:spLocks noGrp="1"/>
          </p:cNvSpPr>
          <p:nvPr>
            <p:ph type="body" idx="1"/>
          </p:nvPr>
        </p:nvSpPr>
        <p:spPr>
          <a:xfrm>
            <a:off x="457199" y="1600200"/>
            <a:ext cx="7622275" cy="4876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2800"/>
              <a:buNone/>
            </a:pPr>
            <a:r>
              <a:rPr lang="en-US" sz="3200" dirty="0">
                <a:solidFill>
                  <a:schemeClr val="dk1"/>
                </a:solidFill>
                <a:latin typeface="+mn-lt"/>
                <a:ea typeface="Source Sans Pro"/>
                <a:cs typeface="Source Sans Pro"/>
                <a:sym typeface="Source Sans Pro"/>
              </a:rPr>
              <a:t>Data may include</a:t>
            </a:r>
            <a:endParaRPr sz="3200" dirty="0">
              <a:solidFill>
                <a:schemeClr val="dk1"/>
              </a:solidFill>
              <a:latin typeface="+mn-lt"/>
              <a:ea typeface="Source Sans Pro"/>
              <a:cs typeface="Source Sans Pro"/>
              <a:sym typeface="Source Sans Pro"/>
            </a:endParaRPr>
          </a:p>
          <a:p>
            <a:pPr marL="457200" lvl="0" indent="-381000" algn="l" rtl="0">
              <a:lnSpc>
                <a:spcPct val="115000"/>
              </a:lnSpc>
              <a:spcBef>
                <a:spcPts val="600"/>
              </a:spcBef>
              <a:spcAft>
                <a:spcPts val="0"/>
              </a:spcAft>
              <a:buClr>
                <a:schemeClr val="dk2"/>
              </a:buClr>
              <a:buSzPts val="2400"/>
              <a:buFont typeface="Arial"/>
              <a:buChar char="•"/>
            </a:pPr>
            <a:r>
              <a:rPr lang="en-US" sz="3200" dirty="0">
                <a:solidFill>
                  <a:schemeClr val="dk1"/>
                </a:solidFill>
                <a:latin typeface="+mn-lt"/>
                <a:ea typeface="Source Sans Pro"/>
                <a:cs typeface="Source Sans Pro"/>
                <a:sym typeface="Source Sans Pro"/>
              </a:rPr>
              <a:t>Salary</a:t>
            </a:r>
            <a:endParaRPr sz="3200" dirty="0">
              <a:solidFill>
                <a:schemeClr val="dk1"/>
              </a:solidFill>
              <a:latin typeface="+mn-lt"/>
              <a:ea typeface="Source Sans Pro"/>
              <a:cs typeface="Source Sans Pro"/>
              <a:sym typeface="Source Sans Pro"/>
            </a:endParaRPr>
          </a:p>
          <a:p>
            <a:pPr marL="457200" lvl="0" indent="-381000" algn="l" rtl="0">
              <a:lnSpc>
                <a:spcPct val="115000"/>
              </a:lnSpc>
              <a:spcBef>
                <a:spcPts val="0"/>
              </a:spcBef>
              <a:spcAft>
                <a:spcPts val="0"/>
              </a:spcAft>
              <a:buClr>
                <a:schemeClr val="dk2"/>
              </a:buClr>
              <a:buSzPts val="2400"/>
              <a:buFont typeface="Arial"/>
              <a:buChar char="•"/>
            </a:pPr>
            <a:r>
              <a:rPr lang="en-US" sz="3200" dirty="0">
                <a:solidFill>
                  <a:schemeClr val="dk1"/>
                </a:solidFill>
                <a:latin typeface="+mn-lt"/>
                <a:ea typeface="Source Sans Pro"/>
                <a:cs typeface="Source Sans Pro"/>
                <a:sym typeface="Source Sans Pro"/>
              </a:rPr>
              <a:t>States recruited from</a:t>
            </a:r>
            <a:endParaRPr sz="3200" dirty="0">
              <a:solidFill>
                <a:schemeClr val="dk1"/>
              </a:solidFill>
              <a:latin typeface="+mn-lt"/>
              <a:ea typeface="Source Sans Pro"/>
              <a:cs typeface="Source Sans Pro"/>
              <a:sym typeface="Source Sans Pro"/>
            </a:endParaRPr>
          </a:p>
          <a:p>
            <a:pPr marL="457200" lvl="0" indent="-381000" algn="l" rtl="0">
              <a:lnSpc>
                <a:spcPct val="115000"/>
              </a:lnSpc>
              <a:spcBef>
                <a:spcPts val="0"/>
              </a:spcBef>
              <a:spcAft>
                <a:spcPts val="0"/>
              </a:spcAft>
              <a:buClr>
                <a:schemeClr val="dk2"/>
              </a:buClr>
              <a:buSzPts val="2400"/>
              <a:buFont typeface="Arial"/>
              <a:buChar char="•"/>
            </a:pPr>
            <a:r>
              <a:rPr lang="en-US" sz="3200" dirty="0">
                <a:solidFill>
                  <a:schemeClr val="dk1"/>
                </a:solidFill>
                <a:latin typeface="+mn-lt"/>
                <a:ea typeface="Source Sans Pro"/>
                <a:cs typeface="Source Sans Pro"/>
                <a:sym typeface="Source Sans Pro"/>
              </a:rPr>
              <a:t>Years to retirement</a:t>
            </a:r>
            <a:endParaRPr sz="3200" dirty="0">
              <a:solidFill>
                <a:schemeClr val="dk1"/>
              </a:solidFill>
              <a:latin typeface="+mn-lt"/>
              <a:ea typeface="Source Sans Pro"/>
              <a:cs typeface="Source Sans Pro"/>
              <a:sym typeface="Source Sans Pro"/>
            </a:endParaRPr>
          </a:p>
          <a:p>
            <a:pPr marL="0" lvl="0" indent="0" algn="l" rtl="0">
              <a:lnSpc>
                <a:spcPct val="115000"/>
              </a:lnSpc>
              <a:spcBef>
                <a:spcPts val="600"/>
              </a:spcBef>
              <a:spcAft>
                <a:spcPts val="0"/>
              </a:spcAft>
              <a:buSzPts val="2800"/>
              <a:buNone/>
            </a:pPr>
            <a:r>
              <a:rPr lang="en-US" sz="3200" dirty="0">
                <a:solidFill>
                  <a:schemeClr val="dk1"/>
                </a:solidFill>
                <a:latin typeface="+mn-lt"/>
                <a:ea typeface="Source Sans Pro"/>
                <a:cs typeface="Source Sans Pro"/>
                <a:sym typeface="Source Sans Pro"/>
              </a:rPr>
              <a:t>Use this data to</a:t>
            </a:r>
            <a:endParaRPr sz="3200" dirty="0">
              <a:solidFill>
                <a:schemeClr val="dk1"/>
              </a:solidFill>
              <a:latin typeface="+mn-lt"/>
              <a:ea typeface="Source Sans Pro"/>
              <a:cs typeface="Source Sans Pro"/>
              <a:sym typeface="Source Sans Pro"/>
            </a:endParaRPr>
          </a:p>
          <a:p>
            <a:pPr marL="457200" lvl="0" indent="-381000" algn="l" rtl="0">
              <a:lnSpc>
                <a:spcPct val="115000"/>
              </a:lnSpc>
              <a:spcBef>
                <a:spcPts val="600"/>
              </a:spcBef>
              <a:spcAft>
                <a:spcPts val="0"/>
              </a:spcAft>
              <a:buClr>
                <a:schemeClr val="dk2"/>
              </a:buClr>
              <a:buSzPts val="2400"/>
              <a:buFont typeface="Arial"/>
              <a:buChar char="•"/>
            </a:pPr>
            <a:r>
              <a:rPr lang="en-US" sz="3200" dirty="0">
                <a:solidFill>
                  <a:schemeClr val="dk1"/>
                </a:solidFill>
                <a:latin typeface="+mn-lt"/>
                <a:ea typeface="Source Sans Pro"/>
                <a:cs typeface="Source Sans Pro"/>
                <a:sym typeface="Source Sans Pro"/>
              </a:rPr>
              <a:t>Support advocacy efforts</a:t>
            </a:r>
            <a:endParaRPr sz="3200" dirty="0">
              <a:solidFill>
                <a:schemeClr val="dk1"/>
              </a:solidFill>
              <a:latin typeface="+mn-lt"/>
              <a:ea typeface="Source Sans Pro"/>
              <a:cs typeface="Source Sans Pro"/>
              <a:sym typeface="Source Sans Pro"/>
            </a:endParaRPr>
          </a:p>
          <a:p>
            <a:pPr marL="457200" lvl="0" indent="-381000" algn="l" rtl="0">
              <a:lnSpc>
                <a:spcPct val="115000"/>
              </a:lnSpc>
              <a:spcBef>
                <a:spcPts val="0"/>
              </a:spcBef>
              <a:spcAft>
                <a:spcPts val="0"/>
              </a:spcAft>
              <a:buClr>
                <a:schemeClr val="dk2"/>
              </a:buClr>
              <a:buSzPts val="2400"/>
              <a:buFont typeface="Arial"/>
              <a:buChar char="•"/>
            </a:pPr>
            <a:r>
              <a:rPr lang="en-US" sz="3200" dirty="0">
                <a:solidFill>
                  <a:schemeClr val="dk1"/>
                </a:solidFill>
                <a:latin typeface="+mn-lt"/>
                <a:ea typeface="Source Sans Pro"/>
                <a:cs typeface="Source Sans Pro"/>
                <a:sym typeface="Source Sans Pro"/>
              </a:rPr>
              <a:t>Target recruitment trips</a:t>
            </a:r>
            <a:endParaRPr sz="3200" dirty="0">
              <a:solidFill>
                <a:schemeClr val="dk1"/>
              </a:solidFill>
              <a:latin typeface="+mn-lt"/>
              <a:ea typeface="Source Sans Pro"/>
              <a:cs typeface="Source Sans Pro"/>
              <a:sym typeface="Source Sans Pro"/>
            </a:endParaRPr>
          </a:p>
          <a:p>
            <a:pPr marL="457200" lvl="0" indent="-381000" algn="l" rtl="0">
              <a:lnSpc>
                <a:spcPct val="115000"/>
              </a:lnSpc>
              <a:spcBef>
                <a:spcPts val="0"/>
              </a:spcBef>
              <a:spcAft>
                <a:spcPts val="0"/>
              </a:spcAft>
              <a:buClr>
                <a:schemeClr val="dk2"/>
              </a:buClr>
              <a:buSzPts val="2400"/>
              <a:buFont typeface="Arial"/>
              <a:buChar char="•"/>
            </a:pPr>
            <a:r>
              <a:rPr lang="en-US" sz="3200" dirty="0">
                <a:solidFill>
                  <a:schemeClr val="dk1"/>
                </a:solidFill>
                <a:latin typeface="+mn-lt"/>
                <a:ea typeface="Source Sans Pro"/>
                <a:cs typeface="Source Sans Pro"/>
                <a:sym typeface="Source Sans Pro"/>
              </a:rPr>
              <a:t>Align LEA practices</a:t>
            </a:r>
            <a:endParaRPr sz="3200" dirty="0">
              <a:solidFill>
                <a:schemeClr val="dk1"/>
              </a:solidFill>
              <a:latin typeface="+mn-lt"/>
              <a:ea typeface="Source Sans Pro"/>
              <a:cs typeface="Source Sans Pro"/>
              <a:sym typeface="Source Sans Pro"/>
            </a:endParaRPr>
          </a:p>
          <a:p>
            <a:pPr marL="0" lvl="0" indent="0" algn="l" rtl="0">
              <a:lnSpc>
                <a:spcPct val="115000"/>
              </a:lnSpc>
              <a:spcBef>
                <a:spcPts val="400"/>
              </a:spcBef>
              <a:spcAft>
                <a:spcPts val="0"/>
              </a:spcAft>
              <a:buSzPts val="2800"/>
              <a:buNone/>
            </a:pPr>
            <a:endParaRPr dirty="0"/>
          </a:p>
        </p:txBody>
      </p:sp>
    </p:spTree>
    <p:extLst>
      <p:ext uri="{BB962C8B-B14F-4D97-AF65-F5344CB8AC3E}">
        <p14:creationId xmlns:p14="http://schemas.microsoft.com/office/powerpoint/2010/main" val="3924336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950" t="19211" r="26968" b="34896"/>
          <a:stretch/>
        </p:blipFill>
        <p:spPr bwMode="auto">
          <a:xfrm>
            <a:off x="409432" y="1132764"/>
            <a:ext cx="8341259" cy="4926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nut 4"/>
          <p:cNvSpPr/>
          <p:nvPr/>
        </p:nvSpPr>
        <p:spPr>
          <a:xfrm>
            <a:off x="3398293" y="3596185"/>
            <a:ext cx="5063319" cy="1460310"/>
          </a:xfrm>
          <a:prstGeom prst="donut">
            <a:avLst>
              <a:gd name="adj" fmla="val 128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05381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Workload</a:t>
            </a:r>
          </a:p>
        </p:txBody>
      </p:sp>
      <p:sp>
        <p:nvSpPr>
          <p:cNvPr id="3" name="Subtitle 2"/>
          <p:cNvSpPr>
            <a:spLocks noGrp="1"/>
          </p:cNvSpPr>
          <p:nvPr>
            <p:ph type="subTitle" idx="1"/>
          </p:nvPr>
        </p:nvSpPr>
        <p:spPr>
          <a:xfrm>
            <a:off x="685800" y="3505200"/>
            <a:ext cx="7530152" cy="1752600"/>
          </a:xfrm>
        </p:spPr>
        <p:txBody>
          <a:bodyPr/>
          <a:lstStyle/>
          <a:p>
            <a:r>
              <a:rPr lang="en-US" dirty="0"/>
              <a:t>Demonstrate Effective and Efficient School Practice</a:t>
            </a:r>
          </a:p>
        </p:txBody>
      </p:sp>
    </p:spTree>
    <p:extLst>
      <p:ext uri="{BB962C8B-B14F-4D97-AF65-F5344CB8AC3E}">
        <p14:creationId xmlns:p14="http://schemas.microsoft.com/office/powerpoint/2010/main" val="81708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4168" cy="1447800"/>
          </a:xfrm>
        </p:spPr>
        <p:txBody>
          <a:bodyPr/>
          <a:lstStyle/>
          <a:p>
            <a:pPr algn="ctr"/>
            <a:r>
              <a:rPr lang="en-US" dirty="0"/>
              <a:t>School Funding has Complex and Sometimes Hidden Interactions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85" t="42043" r="11310" b="26719"/>
          <a:stretch/>
        </p:blipFill>
        <p:spPr bwMode="auto">
          <a:xfrm>
            <a:off x="476249" y="2190750"/>
            <a:ext cx="82851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770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Workload Analysis</a:t>
            </a:r>
          </a:p>
        </p:txBody>
      </p:sp>
      <p:sp>
        <p:nvSpPr>
          <p:cNvPr id="3" name="Text Placeholder 2"/>
          <p:cNvSpPr>
            <a:spLocks noGrp="1"/>
          </p:cNvSpPr>
          <p:nvPr>
            <p:ph type="body" idx="1"/>
          </p:nvPr>
        </p:nvSpPr>
        <p:spPr/>
        <p:txBody>
          <a:bodyPr/>
          <a:lstStyle/>
          <a:p>
            <a:r>
              <a:rPr lang="en-US" sz="3200" dirty="0"/>
              <a:t>Review tasks to determine what is </a:t>
            </a:r>
          </a:p>
          <a:p>
            <a:pPr lvl="1"/>
            <a:r>
              <a:rPr lang="en-US" sz="2800" dirty="0"/>
              <a:t>Necessary for SLP to do</a:t>
            </a:r>
          </a:p>
          <a:p>
            <a:pPr lvl="1"/>
            <a:r>
              <a:rPr lang="en-US" sz="2800" dirty="0"/>
              <a:t>Able to be discontinued</a:t>
            </a:r>
          </a:p>
          <a:p>
            <a:pPr lvl="1"/>
            <a:r>
              <a:rPr lang="en-US" sz="2800" dirty="0"/>
              <a:t>Able to be reallocated</a:t>
            </a:r>
          </a:p>
          <a:p>
            <a:pPr lvl="2"/>
            <a:r>
              <a:rPr lang="en-US" sz="2600" dirty="0"/>
              <a:t>Clerical or paraprofessional</a:t>
            </a:r>
          </a:p>
          <a:p>
            <a:pPr lvl="2"/>
            <a:r>
              <a:rPr lang="en-US" sz="2600" dirty="0"/>
              <a:t>SLPA</a:t>
            </a:r>
            <a:endParaRPr lang="en-US" sz="2800" dirty="0"/>
          </a:p>
          <a:p>
            <a:r>
              <a:rPr lang="en-US" sz="3200" dirty="0"/>
              <a:t>Supports “practice at the top of the license” </a:t>
            </a:r>
          </a:p>
          <a:p>
            <a:r>
              <a:rPr lang="en-US" sz="3200" dirty="0"/>
              <a:t>Makes jobs more manageable</a:t>
            </a:r>
            <a:endParaRPr lang="en-US" dirty="0"/>
          </a:p>
        </p:txBody>
      </p:sp>
    </p:spTree>
    <p:extLst>
      <p:ext uri="{BB962C8B-B14F-4D97-AF65-F5344CB8AC3E}">
        <p14:creationId xmlns:p14="http://schemas.microsoft.com/office/powerpoint/2010/main" val="2266057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b="1" dirty="0"/>
              <a:t>Common Issues to Address</a:t>
            </a:r>
            <a:endParaRPr b="1" dirty="0"/>
          </a:p>
        </p:txBody>
      </p:sp>
      <p:sp>
        <p:nvSpPr>
          <p:cNvPr id="632" name="Google Shape;632;p89"/>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marR="0" lvl="0" indent="-406400" algn="l" rtl="0">
              <a:lnSpc>
                <a:spcPct val="100000"/>
              </a:lnSpc>
              <a:spcBef>
                <a:spcPts val="300"/>
              </a:spcBef>
              <a:spcAft>
                <a:spcPts val="0"/>
              </a:spcAft>
              <a:buClr>
                <a:schemeClr val="accent3"/>
              </a:buClr>
              <a:buSzPts val="2800"/>
              <a:buFont typeface="Georgia"/>
              <a:buChar char="•"/>
            </a:pPr>
            <a:r>
              <a:rPr lang="en-US" sz="3200" dirty="0"/>
              <a:t>Inconsistencies in evaluation and eligibility decision making</a:t>
            </a:r>
            <a:endParaRPr sz="3200" dirty="0"/>
          </a:p>
          <a:p>
            <a:pPr marL="914400" lvl="1" indent="-393700" algn="l" rtl="0">
              <a:lnSpc>
                <a:spcPct val="100000"/>
              </a:lnSpc>
              <a:spcBef>
                <a:spcPts val="300"/>
              </a:spcBef>
              <a:spcAft>
                <a:spcPts val="0"/>
              </a:spcAft>
              <a:buSzPts val="2600"/>
              <a:buChar char="▫"/>
            </a:pPr>
            <a:r>
              <a:rPr lang="en-US" sz="2800" dirty="0"/>
              <a:t>Keeping students who are ready for dismissal</a:t>
            </a:r>
            <a:endParaRPr sz="2800" dirty="0"/>
          </a:p>
          <a:p>
            <a:pPr marL="914400" lvl="1" indent="-393700" algn="l" rtl="0">
              <a:lnSpc>
                <a:spcPct val="100000"/>
              </a:lnSpc>
              <a:spcBef>
                <a:spcPts val="300"/>
              </a:spcBef>
              <a:spcAft>
                <a:spcPts val="0"/>
              </a:spcAft>
              <a:buSzPts val="2600"/>
              <a:buChar char="▫"/>
            </a:pPr>
            <a:r>
              <a:rPr lang="en-US" sz="2800" dirty="0"/>
              <a:t>Over identification</a:t>
            </a:r>
            <a:endParaRPr sz="2800" dirty="0"/>
          </a:p>
          <a:p>
            <a:pPr marL="914400" lvl="1" indent="-393700" algn="l" rtl="0">
              <a:lnSpc>
                <a:spcPct val="100000"/>
              </a:lnSpc>
              <a:spcBef>
                <a:spcPts val="300"/>
              </a:spcBef>
              <a:spcAft>
                <a:spcPts val="0"/>
              </a:spcAft>
              <a:buSzPts val="2600"/>
              <a:buChar char="▫"/>
            </a:pPr>
            <a:r>
              <a:rPr lang="en-US" sz="2800" dirty="0"/>
              <a:t>Issues with assessment practices </a:t>
            </a:r>
            <a:endParaRPr sz="2800" dirty="0"/>
          </a:p>
          <a:p>
            <a:pPr marL="914400" lvl="1" indent="-393700" algn="l" rtl="0">
              <a:lnSpc>
                <a:spcPct val="100000"/>
              </a:lnSpc>
              <a:spcBef>
                <a:spcPts val="300"/>
              </a:spcBef>
              <a:spcAft>
                <a:spcPts val="0"/>
              </a:spcAft>
              <a:buSzPts val="2600"/>
              <a:buChar char="▫"/>
            </a:pPr>
            <a:r>
              <a:rPr lang="en-US" sz="2800" dirty="0"/>
              <a:t>Use of a clinical/medical model </a:t>
            </a:r>
            <a:endParaRPr sz="2800" dirty="0"/>
          </a:p>
          <a:p>
            <a:pPr marL="457200" marR="0" lvl="0" indent="-406400" algn="l" rtl="0">
              <a:lnSpc>
                <a:spcPct val="100000"/>
              </a:lnSpc>
              <a:spcBef>
                <a:spcPts val="300"/>
              </a:spcBef>
              <a:spcAft>
                <a:spcPts val="0"/>
              </a:spcAft>
              <a:buClr>
                <a:schemeClr val="accent3"/>
              </a:buClr>
              <a:buSzPts val="2800"/>
              <a:buFont typeface="Georgia"/>
              <a:buChar char="•"/>
            </a:pPr>
            <a:r>
              <a:rPr lang="en-US" sz="3200" dirty="0"/>
              <a:t>Service delivery issues</a:t>
            </a:r>
            <a:endParaRPr sz="3200" dirty="0"/>
          </a:p>
          <a:p>
            <a:pPr marL="914400" lvl="1" indent="-393700" algn="l" rtl="0">
              <a:lnSpc>
                <a:spcPct val="100000"/>
              </a:lnSpc>
              <a:spcBef>
                <a:spcPts val="300"/>
              </a:spcBef>
              <a:spcAft>
                <a:spcPts val="0"/>
              </a:spcAft>
              <a:buSzPts val="2600"/>
              <a:buChar char="▫"/>
            </a:pPr>
            <a:r>
              <a:rPr lang="en-US" sz="2800" dirty="0"/>
              <a:t>Same services for all students</a:t>
            </a:r>
            <a:endParaRPr sz="2800" dirty="0"/>
          </a:p>
          <a:p>
            <a:pPr marL="914400" lvl="1" indent="-393700" algn="l" rtl="0">
              <a:lnSpc>
                <a:spcPct val="100000"/>
              </a:lnSpc>
              <a:spcBef>
                <a:spcPts val="300"/>
              </a:spcBef>
              <a:spcAft>
                <a:spcPts val="0"/>
              </a:spcAft>
              <a:buSzPts val="2600"/>
              <a:buChar char="▫"/>
            </a:pPr>
            <a:r>
              <a:rPr lang="en-US" sz="2800" dirty="0"/>
              <a:t>Overuse of pull out services </a:t>
            </a:r>
          </a:p>
          <a:p>
            <a:pPr marL="457200" marR="0" lvl="0" indent="-228600" algn="l" rtl="0">
              <a:lnSpc>
                <a:spcPct val="100000"/>
              </a:lnSpc>
              <a:spcBef>
                <a:spcPts val="300"/>
              </a:spcBef>
              <a:spcAft>
                <a:spcPts val="0"/>
              </a:spcAft>
              <a:buClr>
                <a:schemeClr val="accent3"/>
              </a:buClr>
              <a:buSzPts val="2800"/>
              <a:buFont typeface="Georgia"/>
              <a:buNone/>
            </a:pPr>
            <a:endParaRPr dirty="0"/>
          </a:p>
          <a:p>
            <a:pPr marL="914400" lvl="1" indent="-228600" algn="l" rtl="0">
              <a:lnSpc>
                <a:spcPct val="100000"/>
              </a:lnSpc>
              <a:spcBef>
                <a:spcPts val="300"/>
              </a:spcBef>
              <a:spcAft>
                <a:spcPts val="0"/>
              </a:spcAft>
              <a:buSzPts val="2600"/>
              <a:buNone/>
            </a:pPr>
            <a:endParaRPr dirty="0"/>
          </a:p>
          <a:p>
            <a:pPr marL="457200" marR="0" lvl="0" indent="-228600" algn="l" rtl="0">
              <a:lnSpc>
                <a:spcPct val="100000"/>
              </a:lnSpc>
              <a:spcBef>
                <a:spcPts val="300"/>
              </a:spcBef>
              <a:spcAft>
                <a:spcPts val="0"/>
              </a:spcAft>
              <a:buClr>
                <a:schemeClr val="accent3"/>
              </a:buClr>
              <a:buSzPts val="2800"/>
              <a:buFont typeface="Georgia"/>
              <a:buNone/>
            </a:pPr>
            <a:endParaRPr dirty="0"/>
          </a:p>
        </p:txBody>
      </p:sp>
    </p:spTree>
    <p:extLst>
      <p:ext uri="{BB962C8B-B14F-4D97-AF65-F5344CB8AC3E}">
        <p14:creationId xmlns:p14="http://schemas.microsoft.com/office/powerpoint/2010/main" val="408154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Regulatory Compliance Reminders</a:t>
            </a:r>
          </a:p>
        </p:txBody>
      </p:sp>
      <p:sp>
        <p:nvSpPr>
          <p:cNvPr id="5" name="Subtitle 4"/>
          <p:cNvSpPr>
            <a:spLocks noGrp="1"/>
          </p:cNvSpPr>
          <p:nvPr>
            <p:ph type="subTitle" idx="1"/>
          </p:nvPr>
        </p:nvSpPr>
        <p:spPr/>
        <p:txBody>
          <a:bodyPr/>
          <a:lstStyle/>
          <a:p>
            <a:r>
              <a:rPr lang="en-US" dirty="0"/>
              <a:t>Know the rules and consider the possibilities as they relate to an advocacy request</a:t>
            </a:r>
          </a:p>
        </p:txBody>
      </p:sp>
    </p:spTree>
    <p:extLst>
      <p:ext uri="{BB962C8B-B14F-4D97-AF65-F5344CB8AC3E}">
        <p14:creationId xmlns:p14="http://schemas.microsoft.com/office/powerpoint/2010/main" val="3829630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Compliance with IDEA </a:t>
            </a:r>
          </a:p>
        </p:txBody>
      </p:sp>
      <p:sp>
        <p:nvSpPr>
          <p:cNvPr id="3" name="Text Placeholder 2"/>
          <p:cNvSpPr>
            <a:spLocks noGrp="1"/>
          </p:cNvSpPr>
          <p:nvPr>
            <p:ph type="body" idx="1"/>
          </p:nvPr>
        </p:nvSpPr>
        <p:spPr>
          <a:xfrm>
            <a:off x="457199" y="1419367"/>
            <a:ext cx="8509379" cy="5057633"/>
          </a:xfrm>
        </p:spPr>
        <p:txBody>
          <a:bodyPr/>
          <a:lstStyle/>
          <a:p>
            <a:r>
              <a:rPr lang="en-US" sz="2800" dirty="0"/>
              <a:t>IDEA mandates that students must get services as indicated in the IEP</a:t>
            </a:r>
          </a:p>
          <a:p>
            <a:pPr lvl="1"/>
            <a:r>
              <a:rPr lang="en-US" sz="2400" dirty="0"/>
              <a:t>Missed sessions</a:t>
            </a:r>
          </a:p>
          <a:p>
            <a:pPr lvl="1"/>
            <a:r>
              <a:rPr lang="en-US" sz="2400" dirty="0"/>
              <a:t>State testing causing missed sessions</a:t>
            </a:r>
          </a:p>
          <a:p>
            <a:pPr lvl="1"/>
            <a:r>
              <a:rPr lang="en-US" sz="2400" dirty="0"/>
              <a:t>Required make up sessions</a:t>
            </a:r>
          </a:p>
          <a:p>
            <a:r>
              <a:rPr lang="en-US" sz="2800" dirty="0"/>
              <a:t>Free and Appropriate Public Education (FAPE)</a:t>
            </a:r>
          </a:p>
          <a:p>
            <a:pPr lvl="1"/>
            <a:r>
              <a:rPr lang="en-US" sz="2400" dirty="0"/>
              <a:t>Designed to make progress</a:t>
            </a:r>
          </a:p>
          <a:p>
            <a:pPr lvl="1"/>
            <a:r>
              <a:rPr lang="en-US" sz="2400" dirty="0"/>
              <a:t>Not “de </a:t>
            </a:r>
            <a:r>
              <a:rPr lang="en-US" sz="2400" dirty="0" err="1"/>
              <a:t>minimus</a:t>
            </a:r>
            <a:r>
              <a:rPr lang="en-US" sz="2400" dirty="0"/>
              <a:t>” benefit</a:t>
            </a:r>
          </a:p>
          <a:p>
            <a:r>
              <a:rPr lang="en-US" sz="2800" dirty="0"/>
              <a:t>Differences between educational and clinical model</a:t>
            </a:r>
          </a:p>
          <a:p>
            <a:pPr lvl="1"/>
            <a:r>
              <a:rPr lang="en-US" sz="2400" dirty="0"/>
              <a:t>Service time</a:t>
            </a:r>
          </a:p>
          <a:p>
            <a:pPr lvl="1"/>
            <a:r>
              <a:rPr lang="en-US" sz="2400" dirty="0"/>
              <a:t>Service location and incidental benefit</a:t>
            </a:r>
          </a:p>
          <a:p>
            <a:pPr lvl="1"/>
            <a:endParaRPr lang="en-US" dirty="0"/>
          </a:p>
          <a:p>
            <a:pPr lvl="1"/>
            <a:endParaRPr lang="en-US" dirty="0"/>
          </a:p>
        </p:txBody>
      </p:sp>
    </p:spTree>
    <p:extLst>
      <p:ext uri="{BB962C8B-B14F-4D97-AF65-F5344CB8AC3E}">
        <p14:creationId xmlns:p14="http://schemas.microsoft.com/office/powerpoint/2010/main" val="1185433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b="1" dirty="0"/>
              <a:t>Missed Services and State Testing</a:t>
            </a:r>
            <a:endParaRPr b="1" dirty="0"/>
          </a:p>
        </p:txBody>
      </p:sp>
      <p:sp>
        <p:nvSpPr>
          <p:cNvPr id="223" name="Google Shape;223;p2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300"/>
              </a:spcBef>
              <a:spcAft>
                <a:spcPts val="0"/>
              </a:spcAft>
              <a:buSzPts val="2800"/>
              <a:buNone/>
            </a:pPr>
            <a:r>
              <a:rPr lang="en-US" sz="2800" i="1" dirty="0"/>
              <a:t>“...Generally, a special education or related service missed due to participation in required scheduled assessments would not constitute a denial of FAPE and the LEA would not be required to make up the missed service. For a child who is absent from school on testing days due to a parent’s choice, the LEA would not be obligated to make other arrangements to make up the missed services…”</a:t>
            </a:r>
            <a:endParaRPr sz="2800" i="1" dirty="0"/>
          </a:p>
          <a:p>
            <a:pPr marL="0" lvl="0" indent="0" algn="r" rtl="0">
              <a:lnSpc>
                <a:spcPct val="100000"/>
              </a:lnSpc>
              <a:spcBef>
                <a:spcPts val="300"/>
              </a:spcBef>
              <a:spcAft>
                <a:spcPts val="0"/>
              </a:spcAft>
              <a:buSzPts val="2800"/>
              <a:buNone/>
            </a:pPr>
            <a:r>
              <a:rPr lang="en-US" sz="2800" u="sng" dirty="0">
                <a:solidFill>
                  <a:schemeClr val="hlink"/>
                </a:solidFill>
                <a:hlinkClick r:id="rId3"/>
              </a:rPr>
              <a:t>Excerpt from Letter to Kane, April 2018</a:t>
            </a:r>
            <a:endParaRPr sz="2800" dirty="0"/>
          </a:p>
        </p:txBody>
      </p:sp>
    </p:spTree>
    <p:extLst>
      <p:ext uri="{BB962C8B-B14F-4D97-AF65-F5344CB8AC3E}">
        <p14:creationId xmlns:p14="http://schemas.microsoft.com/office/powerpoint/2010/main" val="428119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394570" y="491647"/>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A Letter about Make Up Services</a:t>
            </a:r>
            <a:endParaRPr sz="4000" b="1" i="0" u="none" strike="noStrike" cap="none">
              <a:solidFill>
                <a:schemeClr val="dk2"/>
              </a:solidFill>
              <a:latin typeface="Source Sans Pro"/>
              <a:ea typeface="Source Sans Pro"/>
              <a:cs typeface="Source Sans Pro"/>
              <a:sym typeface="Source Sans Pro"/>
            </a:endParaRPr>
          </a:p>
        </p:txBody>
      </p:sp>
      <p:sp>
        <p:nvSpPr>
          <p:cNvPr id="229" name="Google Shape;229;p29"/>
          <p:cNvSpPr txBox="1">
            <a:spLocks noGrp="1"/>
          </p:cNvSpPr>
          <p:nvPr>
            <p:ph type="body" idx="1"/>
          </p:nvPr>
        </p:nvSpPr>
        <p:spPr>
          <a:xfrm>
            <a:off x="573206" y="1515649"/>
            <a:ext cx="8134066" cy="5073041"/>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accent3"/>
              </a:buClr>
              <a:buSzPts val="2800"/>
              <a:buFont typeface="Georgia"/>
              <a:buNone/>
            </a:pPr>
            <a:r>
              <a:rPr lang="en-US" sz="2800" i="0" u="none" strike="noStrike" cap="none" dirty="0">
                <a:solidFill>
                  <a:schemeClr val="dk1"/>
                </a:solidFill>
              </a:rPr>
              <a:t>“ …encourage [schools] to </a:t>
            </a:r>
            <a:r>
              <a:rPr lang="en-US" sz="2800" i="0" u="sng" strike="noStrike" cap="none" dirty="0">
                <a:solidFill>
                  <a:schemeClr val="dk1"/>
                </a:solidFill>
              </a:rPr>
              <a:t>consider the impact</a:t>
            </a:r>
            <a:r>
              <a:rPr lang="en-US" sz="2800" i="0" u="none" strike="noStrike" cap="none" dirty="0">
                <a:solidFill>
                  <a:schemeClr val="dk1"/>
                </a:solidFill>
              </a:rPr>
              <a:t> of a provider’s absence or a child’s absence on the child’s progress and performance and determine how to ensure the continued provision of </a:t>
            </a:r>
            <a:r>
              <a:rPr lang="en-US" sz="2800" i="0" u="sng" strike="noStrike" cap="none" dirty="0">
                <a:solidFill>
                  <a:schemeClr val="hlink"/>
                </a:solidFill>
                <a:hlinkClick r:id="rId3"/>
              </a:rPr>
              <a:t>FAPE</a:t>
            </a:r>
            <a:r>
              <a:rPr lang="en-US" sz="2800" i="0" u="none" strike="noStrike" cap="none" dirty="0">
                <a:solidFill>
                  <a:schemeClr val="dk1"/>
                </a:solidFill>
              </a:rPr>
              <a:t> in order for the child to continue to progress and meet the annual goals in his or her IEP. Whether an interruption in services constitutes a denial of FAPE is an individual determination that must be </a:t>
            </a:r>
            <a:r>
              <a:rPr lang="en-US" sz="2800" i="0" u="sng" strike="noStrike" cap="none" dirty="0">
                <a:solidFill>
                  <a:schemeClr val="dk1"/>
                </a:solidFill>
              </a:rPr>
              <a:t>made on a case-by-case basis</a:t>
            </a:r>
            <a:r>
              <a:rPr lang="en-US" sz="2800" i="0" u="none" strike="noStrike" cap="none" dirty="0">
                <a:solidFill>
                  <a:schemeClr val="dk1"/>
                </a:solidFill>
              </a:rPr>
              <a:t>.”</a:t>
            </a:r>
            <a:endParaRPr sz="2800" dirty="0"/>
          </a:p>
          <a:p>
            <a:pPr marL="334963" marR="0" lvl="0" indent="0" algn="ctr" rtl="0">
              <a:lnSpc>
                <a:spcPct val="9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a:p>
            <a:pPr marL="109728" marR="0" lvl="0" indent="0" algn="r" rtl="0">
              <a:lnSpc>
                <a:spcPct val="90000"/>
              </a:lnSpc>
              <a:spcBef>
                <a:spcPts val="300"/>
              </a:spcBef>
              <a:spcAft>
                <a:spcPts val="0"/>
              </a:spcAft>
              <a:buClr>
                <a:schemeClr val="accent3"/>
              </a:buClr>
              <a:buSzPts val="2400"/>
              <a:buFont typeface="Georgia"/>
              <a:buNone/>
            </a:pPr>
            <a:r>
              <a:rPr lang="en-US" sz="2400" u="sng" dirty="0">
                <a:solidFill>
                  <a:schemeClr val="hlink"/>
                </a:solidFill>
                <a:hlinkClick r:id="rId4"/>
              </a:rPr>
              <a:t>Excerpt from Letter to Clark</a:t>
            </a:r>
            <a:endParaRPr sz="2400" dirty="0"/>
          </a:p>
          <a:p>
            <a:pPr marL="109728" marR="0" lvl="0" indent="0" algn="l" rtl="0">
              <a:lnSpc>
                <a:spcPct val="90000"/>
              </a:lnSpc>
              <a:spcBef>
                <a:spcPts val="300"/>
              </a:spcBef>
              <a:spcAft>
                <a:spcPts val="0"/>
              </a:spcAft>
              <a:buClr>
                <a:schemeClr val="accent3"/>
              </a:buClr>
              <a:buSzPts val="2400"/>
              <a:buFont typeface="Georgia"/>
              <a:buNone/>
            </a:pPr>
            <a:r>
              <a:rPr lang="en-US" sz="2400" b="0" i="0" u="none" strike="noStrike" cap="none" dirty="0">
                <a:solidFill>
                  <a:schemeClr val="dk1"/>
                </a:solidFill>
                <a:latin typeface="Source Sans Pro"/>
                <a:ea typeface="Source Sans Pro"/>
                <a:cs typeface="Source Sans Pro"/>
                <a:sym typeface="Source Sans Pro"/>
              </a:rPr>
              <a:t> </a:t>
            </a:r>
            <a:endParaRPr sz="2600" b="0" i="0" u="none" strike="noStrike" cap="none" dirty="0">
              <a:solidFill>
                <a:schemeClr val="accent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850060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00"/>
              <a:buFont typeface="Source Sans Pro"/>
              <a:buNone/>
            </a:pPr>
            <a:r>
              <a:rPr lang="en-US" sz="3600" b="1" i="0" u="none" strike="noStrike" cap="none" dirty="0">
                <a:solidFill>
                  <a:schemeClr val="dk2"/>
                </a:solidFill>
                <a:latin typeface="+mj-lt"/>
                <a:ea typeface="Source Sans Pro"/>
                <a:cs typeface="Source Sans Pro"/>
                <a:sym typeface="Source Sans Pro"/>
              </a:rPr>
              <a:t>Another Letter on Make Up Services</a:t>
            </a:r>
            <a:endParaRPr sz="3600" b="1" i="0" u="none" strike="noStrike" cap="none" dirty="0">
              <a:solidFill>
                <a:schemeClr val="dk2"/>
              </a:solidFill>
              <a:latin typeface="+mj-lt"/>
              <a:ea typeface="Source Sans Pro"/>
              <a:cs typeface="Source Sans Pro"/>
              <a:sym typeface="Source Sans Pro"/>
            </a:endParaRPr>
          </a:p>
        </p:txBody>
      </p:sp>
      <p:sp>
        <p:nvSpPr>
          <p:cNvPr id="235" name="Google Shape;235;p30"/>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accent3"/>
              </a:buClr>
              <a:buSzPts val="2800"/>
              <a:buFont typeface="Georgia"/>
              <a:buNone/>
            </a:pPr>
            <a:r>
              <a:rPr lang="en-US" sz="3000" b="0" u="none" strike="noStrike" cap="none" dirty="0">
                <a:solidFill>
                  <a:schemeClr val="dk1"/>
                </a:solidFill>
              </a:rPr>
              <a:t>“…the IEP Team must determine whether the child was denied educational benefit because of the disruption in educational services and whether compensatory education is needed to “make up” for the denial including addressing any skills that may have been lost…”</a:t>
            </a:r>
            <a:endParaRPr sz="3000" dirty="0"/>
          </a:p>
          <a:p>
            <a:pPr marL="334963" marR="0" lvl="0" indent="0" algn="ctr"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a:p>
            <a:pPr marL="109728" marR="0" lvl="0" indent="0" algn="r" rtl="0">
              <a:lnSpc>
                <a:spcPct val="100000"/>
              </a:lnSpc>
              <a:spcBef>
                <a:spcPts val="300"/>
              </a:spcBef>
              <a:spcAft>
                <a:spcPts val="0"/>
              </a:spcAft>
              <a:buClr>
                <a:schemeClr val="accent3"/>
              </a:buClr>
              <a:buSzPts val="2000"/>
              <a:buFont typeface="Georgia"/>
              <a:buNone/>
            </a:pPr>
            <a:r>
              <a:rPr lang="en-US" sz="2800" b="0" i="0" u="sng" strike="noStrike" cap="none" dirty="0">
                <a:solidFill>
                  <a:schemeClr val="hlink"/>
                </a:solidFill>
                <a:latin typeface="Source Sans Pro"/>
                <a:ea typeface="Source Sans Pro"/>
                <a:cs typeface="Source Sans Pro"/>
                <a:sym typeface="Source Sans Pro"/>
                <a:hlinkClick r:id="rId3"/>
              </a:rPr>
              <a:t>Excerpt from Letter to </a:t>
            </a:r>
            <a:r>
              <a:rPr lang="en-US" sz="2800" b="0" i="0" u="sng" strike="noStrike" cap="none" dirty="0" err="1">
                <a:solidFill>
                  <a:schemeClr val="hlink"/>
                </a:solidFill>
                <a:latin typeface="Source Sans Pro"/>
                <a:ea typeface="Source Sans Pro"/>
                <a:cs typeface="Source Sans Pro"/>
                <a:sym typeface="Source Sans Pro"/>
                <a:hlinkClick r:id="rId3"/>
              </a:rPr>
              <a:t>Pergament</a:t>
            </a:r>
            <a:r>
              <a:rPr lang="en-US" sz="2800" b="0" i="0" u="sng" strike="noStrike" cap="none" dirty="0">
                <a:solidFill>
                  <a:schemeClr val="hlink"/>
                </a:solidFill>
                <a:latin typeface="Source Sans Pro"/>
                <a:ea typeface="Source Sans Pro"/>
                <a:cs typeface="Source Sans Pro"/>
                <a:sym typeface="Source Sans Pro"/>
                <a:hlinkClick r:id="rId3"/>
              </a:rPr>
              <a:t> </a:t>
            </a:r>
            <a:endParaRPr sz="2000" b="0" i="0" u="none" strike="noStrike" cap="none" dirty="0">
              <a:solidFill>
                <a:schemeClr val="dk1"/>
              </a:solidFill>
              <a:latin typeface="Source Sans Pro"/>
              <a:ea typeface="Source Sans Pro"/>
              <a:cs typeface="Source Sans Pro"/>
              <a:sym typeface="Source Sans Pro"/>
            </a:endParaRPr>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dirty="0">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24804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1"/>
          <p:cNvSpPr txBox="1">
            <a:spLocks noGrp="1"/>
          </p:cNvSpPr>
          <p:nvPr>
            <p:ph type="title"/>
          </p:nvPr>
        </p:nvSpPr>
        <p:spPr>
          <a:xfrm>
            <a:off x="407096" y="754694"/>
            <a:ext cx="8229600" cy="1066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000"/>
              <a:buFont typeface="Source Sans Pro"/>
              <a:buNone/>
            </a:pPr>
            <a:r>
              <a:rPr lang="en-US" sz="4000" b="1" i="0" u="none" strike="noStrike" cap="none">
                <a:solidFill>
                  <a:schemeClr val="dk2"/>
                </a:solidFill>
                <a:latin typeface="Source Sans Pro"/>
                <a:ea typeface="Source Sans Pro"/>
                <a:cs typeface="Source Sans Pro"/>
                <a:sym typeface="Source Sans Pro"/>
              </a:rPr>
              <a:t>Make Up Services</a:t>
            </a:r>
            <a:endParaRPr sz="4000" b="1" i="0" u="none" strike="noStrike" cap="none">
              <a:solidFill>
                <a:schemeClr val="dk2"/>
              </a:solidFill>
              <a:latin typeface="Source Sans Pro"/>
              <a:ea typeface="Source Sans Pro"/>
              <a:cs typeface="Source Sans Pro"/>
              <a:sym typeface="Source Sans Pro"/>
            </a:endParaRPr>
          </a:p>
        </p:txBody>
      </p:sp>
      <p:sp>
        <p:nvSpPr>
          <p:cNvPr id="241" name="Google Shape;241;p31"/>
          <p:cNvSpPr txBox="1">
            <a:spLocks noGrp="1"/>
          </p:cNvSpPr>
          <p:nvPr>
            <p:ph type="body" idx="1"/>
          </p:nvPr>
        </p:nvSpPr>
        <p:spPr>
          <a:xfrm>
            <a:off x="457200" y="1778696"/>
            <a:ext cx="8229600" cy="4795840"/>
          </a:xfrm>
          <a:prstGeom prst="rect">
            <a:avLst/>
          </a:prstGeom>
          <a:noFill/>
          <a:ln>
            <a:noFill/>
          </a:ln>
        </p:spPr>
        <p:txBody>
          <a:bodyPr spcFirstLastPara="1" wrap="square" lIns="91425" tIns="45700" rIns="91425" bIns="45700" anchor="t" anchorCtr="0">
            <a:noAutofit/>
          </a:bodyPr>
          <a:lstStyle/>
          <a:p>
            <a:pPr marL="365760" marR="0" lvl="0" indent="-256032" algn="l" rtl="0">
              <a:lnSpc>
                <a:spcPct val="100000"/>
              </a:lnSpc>
              <a:spcBef>
                <a:spcPts val="0"/>
              </a:spcBef>
              <a:spcAft>
                <a:spcPts val="0"/>
              </a:spcAft>
              <a:buClr>
                <a:schemeClr val="accent3"/>
              </a:buClr>
              <a:buSzPts val="3600"/>
              <a:buFont typeface="Georgia"/>
              <a:buChar char="•"/>
            </a:pPr>
            <a:r>
              <a:rPr lang="en-US" sz="3600" b="0" i="0" u="none" strike="noStrike" cap="none">
                <a:solidFill>
                  <a:schemeClr val="dk1"/>
                </a:solidFill>
                <a:latin typeface="Source Sans Pro"/>
                <a:ea typeface="Source Sans Pro"/>
                <a:cs typeface="Source Sans Pro"/>
                <a:sym typeface="Source Sans Pro"/>
              </a:rPr>
              <a:t>State Perspective</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Provision of FAPE (Free and appropriate public education) </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In accordance with the IEP</a:t>
            </a:r>
            <a:endParaRPr/>
          </a:p>
          <a:p>
            <a:pPr marL="365760" marR="0" lvl="0" indent="-256032" algn="l" rtl="0">
              <a:lnSpc>
                <a:spcPct val="100000"/>
              </a:lnSpc>
              <a:spcBef>
                <a:spcPts val="300"/>
              </a:spcBef>
              <a:spcAft>
                <a:spcPts val="0"/>
              </a:spcAft>
              <a:buClr>
                <a:schemeClr val="accent3"/>
              </a:buClr>
              <a:buSzPts val="3600"/>
              <a:buFont typeface="Georgia"/>
              <a:buChar char="•"/>
            </a:pPr>
            <a:r>
              <a:rPr lang="en-US" sz="3600" b="0" i="0" u="none" strike="noStrike" cap="none">
                <a:solidFill>
                  <a:schemeClr val="dk1"/>
                </a:solidFill>
                <a:latin typeface="Source Sans Pro"/>
                <a:ea typeface="Source Sans Pro"/>
                <a:cs typeface="Source Sans Pro"/>
                <a:sym typeface="Source Sans Pro"/>
              </a:rPr>
              <a:t>Local Perspective</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Risk Tolerance of LEA</a:t>
            </a:r>
            <a:endParaRPr/>
          </a:p>
          <a:p>
            <a:pPr marL="658368" marR="0" lvl="1" indent="-246887" algn="l" rtl="0">
              <a:lnSpc>
                <a:spcPct val="100000"/>
              </a:lnSpc>
              <a:spcBef>
                <a:spcPts val="300"/>
              </a:spcBef>
              <a:spcAft>
                <a:spcPts val="0"/>
              </a:spcAft>
              <a:buClr>
                <a:schemeClr val="accent2"/>
              </a:buClr>
              <a:buSzPts val="3200"/>
              <a:buFont typeface="Georgia"/>
              <a:buChar char="▫"/>
            </a:pPr>
            <a:r>
              <a:rPr lang="en-US" sz="3200" b="0" i="0" u="none" strike="noStrike" cap="none">
                <a:solidFill>
                  <a:schemeClr val="accent2"/>
                </a:solidFill>
                <a:latin typeface="Source Sans Pro"/>
                <a:ea typeface="Source Sans Pro"/>
                <a:cs typeface="Source Sans Pro"/>
                <a:sym typeface="Source Sans Pro"/>
              </a:rPr>
              <a:t>Banking time in advance</a:t>
            </a:r>
            <a:endParaRPr/>
          </a:p>
          <a:p>
            <a:pPr marL="365760" marR="0" lvl="0" indent="-78232" algn="l" rtl="0">
              <a:lnSpc>
                <a:spcPct val="100000"/>
              </a:lnSpc>
              <a:spcBef>
                <a:spcPts val="300"/>
              </a:spcBef>
              <a:spcAft>
                <a:spcPts val="0"/>
              </a:spcAft>
              <a:buClr>
                <a:schemeClr val="accent3"/>
              </a:buClr>
              <a:buSzPts val="2800"/>
              <a:buFont typeface="Georgia"/>
              <a:buNone/>
            </a:pPr>
            <a:endParaRPr sz="2800" b="0" i="0" u="none" strike="noStrike" cap="none">
              <a:solidFill>
                <a:schemeClr val="dk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895018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5400"/>
              <a:buFont typeface="Arial"/>
              <a:buNone/>
            </a:pPr>
            <a:r>
              <a:rPr lang="en-US" sz="5400" b="0" i="0" u="none" strike="noStrike" cap="none" dirty="0">
                <a:solidFill>
                  <a:schemeClr val="dk2"/>
                </a:solidFill>
                <a:latin typeface="Arial"/>
                <a:ea typeface="Arial"/>
                <a:cs typeface="Arial"/>
                <a:sym typeface="Arial"/>
              </a:rPr>
              <a:t>Advocacy in Schools</a:t>
            </a:r>
            <a:endParaRPr dirty="0"/>
          </a:p>
        </p:txBody>
      </p:sp>
      <p:sp>
        <p:nvSpPr>
          <p:cNvPr id="202" name="Shape 202"/>
          <p:cNvSpPr txBox="1">
            <a:spLocks noGrp="1"/>
          </p:cNvSpPr>
          <p:nvPr>
            <p:ph type="subTitle" idx="1"/>
          </p:nvPr>
        </p:nvSpPr>
        <p:spPr>
          <a:xfrm>
            <a:off x="685800" y="3505200"/>
            <a:ext cx="7848600" cy="2133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40"/>
              <a:buFont typeface="Arial"/>
              <a:buNone/>
            </a:pPr>
            <a:endParaRPr sz="2400" b="0" i="0" u="none" strike="noStrike" cap="none" dirty="0">
              <a:solidFill>
                <a:srgbClr val="55556F"/>
              </a:solidFill>
              <a:latin typeface="Arial"/>
              <a:ea typeface="Arial"/>
              <a:cs typeface="Arial"/>
              <a:sym typeface="Arial"/>
            </a:endParaRPr>
          </a:p>
        </p:txBody>
      </p:sp>
    </p:spTree>
    <p:extLst>
      <p:ext uri="{BB962C8B-B14F-4D97-AF65-F5344CB8AC3E}">
        <p14:creationId xmlns:p14="http://schemas.microsoft.com/office/powerpoint/2010/main" val="3715376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Advocate Effectively</a:t>
            </a:r>
          </a:p>
        </p:txBody>
      </p:sp>
      <p:sp>
        <p:nvSpPr>
          <p:cNvPr id="3" name="Text Placeholder 2"/>
          <p:cNvSpPr>
            <a:spLocks noGrp="1"/>
          </p:cNvSpPr>
          <p:nvPr>
            <p:ph type="body" idx="1"/>
          </p:nvPr>
        </p:nvSpPr>
        <p:spPr>
          <a:xfrm>
            <a:off x="457200" y="1378424"/>
            <a:ext cx="8229600" cy="5098576"/>
          </a:xfrm>
        </p:spPr>
        <p:txBody>
          <a:bodyPr/>
          <a:lstStyle/>
          <a:p>
            <a:pPr lvl="0"/>
            <a:r>
              <a:rPr lang="en-US" sz="2800" dirty="0">
                <a:ea typeface="Source Sans Pro"/>
                <a:cs typeface="Source Sans Pro"/>
                <a:sym typeface="Source Sans Pro"/>
              </a:rPr>
              <a:t>Learn about your state’s school funding models </a:t>
            </a:r>
            <a:endParaRPr lang="en-US" dirty="0">
              <a:ea typeface="Source Sans Pro"/>
              <a:cs typeface="Source Sans Pro"/>
              <a:sym typeface="Source Sans Pro"/>
            </a:endParaRPr>
          </a:p>
          <a:p>
            <a:pPr lvl="0"/>
            <a:r>
              <a:rPr lang="en-US" sz="2800" dirty="0">
                <a:ea typeface="Source Sans Pro"/>
                <a:cs typeface="Source Sans Pro"/>
                <a:sym typeface="Source Sans Pro"/>
              </a:rPr>
              <a:t>Learn about local funding processes</a:t>
            </a:r>
          </a:p>
          <a:p>
            <a:pPr lvl="1"/>
            <a:r>
              <a:rPr lang="en-US" sz="2400" dirty="0">
                <a:ea typeface="Source Sans Pro"/>
                <a:cs typeface="Source Sans Pro"/>
                <a:sym typeface="Source Sans Pro"/>
              </a:rPr>
              <a:t>How are Medicaid dollars spent?</a:t>
            </a:r>
          </a:p>
          <a:p>
            <a:pPr lvl="1"/>
            <a:r>
              <a:rPr lang="en-US" sz="2400" dirty="0">
                <a:ea typeface="Source Sans Pro"/>
                <a:cs typeface="Source Sans Pro"/>
                <a:sym typeface="Source Sans Pro"/>
              </a:rPr>
              <a:t>What is the financial impact of your request?</a:t>
            </a:r>
          </a:p>
          <a:p>
            <a:r>
              <a:rPr lang="en-US" sz="2800" dirty="0">
                <a:ea typeface="Source Sans Pro"/>
                <a:cs typeface="Source Sans Pro"/>
                <a:sym typeface="Source Sans Pro"/>
              </a:rPr>
              <a:t>WIIFM: How will this change support the LEA?</a:t>
            </a:r>
          </a:p>
          <a:p>
            <a:pPr lvl="1"/>
            <a:r>
              <a:rPr lang="en-US" dirty="0">
                <a:ea typeface="Source Sans Pro"/>
                <a:cs typeface="Source Sans Pro"/>
                <a:sym typeface="Source Sans Pro"/>
              </a:rPr>
              <a:t>Efforts in general education or MTSS</a:t>
            </a:r>
          </a:p>
          <a:p>
            <a:pPr lvl="1"/>
            <a:r>
              <a:rPr lang="en-US" dirty="0">
                <a:ea typeface="Source Sans Pro"/>
                <a:cs typeface="Source Sans Pro"/>
                <a:sym typeface="Source Sans Pro"/>
              </a:rPr>
              <a:t>Indicator data</a:t>
            </a:r>
          </a:p>
          <a:p>
            <a:pPr lvl="1"/>
            <a:r>
              <a:rPr lang="en-US" dirty="0">
                <a:ea typeface="Source Sans Pro"/>
                <a:cs typeface="Source Sans Pro"/>
                <a:sym typeface="Source Sans Pro"/>
              </a:rPr>
              <a:t>Reduce vacancies</a:t>
            </a:r>
          </a:p>
          <a:p>
            <a:r>
              <a:rPr lang="en-US" sz="2800" dirty="0">
                <a:ea typeface="Source Sans Pro"/>
                <a:cs typeface="Source Sans Pro"/>
                <a:sym typeface="Source Sans Pro"/>
              </a:rPr>
              <a:t>What is the true cost of the request?</a:t>
            </a:r>
          </a:p>
          <a:p>
            <a:pPr lvl="1"/>
            <a:r>
              <a:rPr lang="en-US" dirty="0">
                <a:ea typeface="Source Sans Pro"/>
                <a:cs typeface="Source Sans Pro"/>
                <a:sym typeface="Source Sans Pro"/>
              </a:rPr>
              <a:t>HR costs</a:t>
            </a:r>
          </a:p>
          <a:p>
            <a:pPr lvl="1"/>
            <a:r>
              <a:rPr lang="en-US" dirty="0">
                <a:ea typeface="Source Sans Pro"/>
                <a:cs typeface="Source Sans Pro"/>
                <a:sym typeface="Source Sans Pro"/>
              </a:rPr>
              <a:t>IDEA compliance</a:t>
            </a:r>
          </a:p>
          <a:p>
            <a:pPr lvl="1"/>
            <a:r>
              <a:rPr lang="en-US" dirty="0">
                <a:ea typeface="Source Sans Pro"/>
                <a:cs typeface="Source Sans Pro"/>
                <a:sym typeface="Source Sans Pro"/>
              </a:rPr>
              <a:t>Staffing fees</a:t>
            </a:r>
          </a:p>
          <a:p>
            <a:pPr lvl="1"/>
            <a:endParaRPr lang="en-US" dirty="0">
              <a:ea typeface="Source Sans Pro"/>
              <a:cs typeface="Source Sans Pro"/>
              <a:sym typeface="Source Sans Pro"/>
            </a:endParaRPr>
          </a:p>
          <a:p>
            <a:pPr lvl="1"/>
            <a:endParaRPr lang="en-US" dirty="0">
              <a:ea typeface="Source Sans Pro"/>
              <a:cs typeface="Source Sans Pro"/>
              <a:sym typeface="Source Sans Pro"/>
            </a:endParaRPr>
          </a:p>
          <a:p>
            <a:pPr lvl="1"/>
            <a:endParaRPr lang="en-US" dirty="0">
              <a:ea typeface="Source Sans Pro"/>
              <a:cs typeface="Source Sans Pro"/>
              <a:sym typeface="Source Sans Pro"/>
            </a:endParaRPr>
          </a:p>
          <a:p>
            <a:pPr lvl="2"/>
            <a:endParaRPr lang="en-US" dirty="0">
              <a:ea typeface="Source Sans Pro"/>
              <a:cs typeface="Source Sans Pro"/>
              <a:sym typeface="Source Sans Pro"/>
            </a:endParaRPr>
          </a:p>
          <a:p>
            <a:endParaRPr lang="en-US" dirty="0"/>
          </a:p>
        </p:txBody>
      </p:sp>
    </p:spTree>
    <p:extLst>
      <p:ext uri="{BB962C8B-B14F-4D97-AF65-F5344CB8AC3E}">
        <p14:creationId xmlns:p14="http://schemas.microsoft.com/office/powerpoint/2010/main" val="187084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57350"/>
          </a:xfrm>
        </p:spPr>
        <p:txBody>
          <a:bodyPr/>
          <a:lstStyle/>
          <a:p>
            <a:r>
              <a:rPr lang="en-US" sz="5400" dirty="0"/>
              <a:t>General Ideas on Funding</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785" t="42043" r="11310" b="26719"/>
          <a:stretch/>
        </p:blipFill>
        <p:spPr bwMode="auto">
          <a:xfrm>
            <a:off x="476249" y="2190750"/>
            <a:ext cx="828511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62150" y="2190750"/>
            <a:ext cx="6799218" cy="4114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a:solidFill>
                  <a:schemeClr val="tx1"/>
                </a:solidFill>
              </a:rPr>
              <a:t>General Education</a:t>
            </a:r>
          </a:p>
          <a:p>
            <a:r>
              <a:rPr lang="en-US" sz="5400" dirty="0">
                <a:solidFill>
                  <a:schemeClr val="tx1"/>
                </a:solidFill>
              </a:rPr>
              <a:t>Special Education</a:t>
            </a:r>
          </a:p>
          <a:p>
            <a:r>
              <a:rPr lang="en-US" sz="5400" dirty="0">
                <a:solidFill>
                  <a:schemeClr val="tx1"/>
                </a:solidFill>
              </a:rPr>
              <a:t>Medicaid</a:t>
            </a:r>
          </a:p>
        </p:txBody>
      </p:sp>
    </p:spTree>
    <p:extLst>
      <p:ext uri="{BB962C8B-B14F-4D97-AF65-F5344CB8AC3E}">
        <p14:creationId xmlns:p14="http://schemas.microsoft.com/office/powerpoint/2010/main" val="3451779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Considerations</a:t>
            </a:r>
          </a:p>
        </p:txBody>
      </p:sp>
      <p:sp>
        <p:nvSpPr>
          <p:cNvPr id="3" name="Text Placeholder 2"/>
          <p:cNvSpPr>
            <a:spLocks noGrp="1"/>
          </p:cNvSpPr>
          <p:nvPr>
            <p:ph type="body" idx="1"/>
          </p:nvPr>
        </p:nvSpPr>
        <p:spPr/>
        <p:txBody>
          <a:bodyPr/>
          <a:lstStyle/>
          <a:p>
            <a:r>
              <a:rPr lang="en-US" sz="2800" dirty="0">
                <a:ea typeface="Source Sans Pro"/>
                <a:cs typeface="Source Sans Pro"/>
                <a:sym typeface="Source Sans Pro"/>
              </a:rPr>
              <a:t>State Legislation vs. Board of Education</a:t>
            </a:r>
          </a:p>
          <a:p>
            <a:r>
              <a:rPr lang="en-US" sz="2800" dirty="0">
                <a:ea typeface="Source Sans Pro"/>
                <a:cs typeface="Source Sans Pro"/>
                <a:sym typeface="Source Sans Pro"/>
              </a:rPr>
              <a:t>Are there other policy drivers (varies by state)</a:t>
            </a:r>
          </a:p>
          <a:p>
            <a:pPr lvl="1"/>
            <a:r>
              <a:rPr lang="en-US" sz="2800" dirty="0">
                <a:ea typeface="Source Sans Pro"/>
                <a:cs typeface="Source Sans Pro"/>
                <a:sym typeface="Source Sans Pro"/>
              </a:rPr>
              <a:t>Agency for Planning and Budget</a:t>
            </a:r>
          </a:p>
          <a:p>
            <a:pPr lvl="1"/>
            <a:r>
              <a:rPr lang="en-US" sz="2800" dirty="0">
                <a:ea typeface="Source Sans Pro"/>
                <a:cs typeface="Source Sans Pro"/>
                <a:sym typeface="Source Sans Pro"/>
              </a:rPr>
              <a:t>Agency for Medicaid</a:t>
            </a:r>
          </a:p>
          <a:p>
            <a:pPr lvl="1"/>
            <a:r>
              <a:rPr lang="en-US" sz="2800" dirty="0">
                <a:ea typeface="Source Sans Pro"/>
                <a:cs typeface="Source Sans Pro"/>
                <a:sym typeface="Source Sans Pro"/>
              </a:rPr>
              <a:t>Legislative audit and review groups</a:t>
            </a:r>
          </a:p>
          <a:p>
            <a:pPr lvl="1"/>
            <a:r>
              <a:rPr lang="en-US" sz="2800" dirty="0">
                <a:ea typeface="Source Sans Pro"/>
                <a:cs typeface="Source Sans Pro"/>
                <a:sym typeface="Source Sans Pro"/>
              </a:rPr>
              <a:t>Other non-profit groups</a:t>
            </a:r>
          </a:p>
          <a:p>
            <a:endParaRPr lang="en-US" dirty="0"/>
          </a:p>
        </p:txBody>
      </p:sp>
    </p:spTree>
    <p:extLst>
      <p:ext uri="{BB962C8B-B14F-4D97-AF65-F5344CB8AC3E}">
        <p14:creationId xmlns:p14="http://schemas.microsoft.com/office/powerpoint/2010/main" val="2916316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Advocating for School Funding</a:t>
            </a:r>
          </a:p>
        </p:txBody>
      </p:sp>
      <p:sp>
        <p:nvSpPr>
          <p:cNvPr id="3" name="Text Placeholder 2"/>
          <p:cNvSpPr>
            <a:spLocks noGrp="1"/>
          </p:cNvSpPr>
          <p:nvPr>
            <p:ph type="body" idx="1"/>
          </p:nvPr>
        </p:nvSpPr>
        <p:spPr/>
        <p:txBody>
          <a:bodyPr/>
          <a:lstStyle/>
          <a:p>
            <a:pPr marL="613410" indent="-514350">
              <a:buFont typeface="+mj-lt"/>
              <a:buAutoNum type="arabicPeriod"/>
            </a:pPr>
            <a:r>
              <a:rPr lang="en-US" sz="3200" dirty="0"/>
              <a:t>Identify the issues and group</a:t>
            </a:r>
          </a:p>
          <a:p>
            <a:pPr marL="613410" indent="-514350">
              <a:buFont typeface="+mj-lt"/>
              <a:buAutoNum type="arabicPeriod"/>
            </a:pPr>
            <a:r>
              <a:rPr lang="en-US" sz="3200" dirty="0"/>
              <a:t>Refine your knowledge of</a:t>
            </a:r>
          </a:p>
          <a:p>
            <a:pPr marL="1092200" lvl="1" indent="-514350">
              <a:buFont typeface="+mj-lt"/>
              <a:buAutoNum type="arabicPeriod"/>
            </a:pPr>
            <a:r>
              <a:rPr lang="en-US" sz="2800" dirty="0"/>
              <a:t>State systems</a:t>
            </a:r>
          </a:p>
          <a:p>
            <a:pPr marL="1092200" lvl="1" indent="-514350">
              <a:buFont typeface="+mj-lt"/>
              <a:buAutoNum type="arabicPeriod"/>
            </a:pPr>
            <a:r>
              <a:rPr lang="en-US" sz="2800" dirty="0"/>
              <a:t>Local processes </a:t>
            </a:r>
          </a:p>
          <a:p>
            <a:pPr marL="1092200" lvl="1" indent="-514350">
              <a:buFont typeface="+mj-lt"/>
              <a:buAutoNum type="arabicPeriod"/>
            </a:pPr>
            <a:r>
              <a:rPr lang="en-US" sz="2800" dirty="0"/>
              <a:t>Drivers for change</a:t>
            </a:r>
          </a:p>
          <a:p>
            <a:pPr marL="613410" indent="-514350">
              <a:buFont typeface="+mj-lt"/>
              <a:buAutoNum type="arabicPeriod"/>
            </a:pPr>
            <a:r>
              <a:rPr lang="en-US" sz="3200" dirty="0"/>
              <a:t>Select viable targets </a:t>
            </a:r>
          </a:p>
          <a:p>
            <a:pPr marL="613410" indent="-514350">
              <a:buFont typeface="+mj-lt"/>
              <a:buAutoNum type="arabicPeriod"/>
            </a:pPr>
            <a:r>
              <a:rPr lang="en-US" sz="3200" dirty="0"/>
              <a:t>Develop your advocacy approach</a:t>
            </a:r>
          </a:p>
          <a:p>
            <a:endParaRPr lang="en-US" dirty="0"/>
          </a:p>
          <a:p>
            <a:endParaRPr lang="en-US" dirty="0"/>
          </a:p>
        </p:txBody>
      </p:sp>
    </p:spTree>
    <p:extLst>
      <p:ext uri="{BB962C8B-B14F-4D97-AF65-F5344CB8AC3E}">
        <p14:creationId xmlns:p14="http://schemas.microsoft.com/office/powerpoint/2010/main" val="2951594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information do school SLPs need to advocate for change?</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94796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b="1"/>
              <a:t>Reference I</a:t>
            </a:r>
            <a:r>
              <a:rPr lang="en-US" sz="4000" b="1" i="0" u="none" strike="noStrike" cap="none">
                <a:solidFill>
                  <a:schemeClr val="dk2"/>
                </a:solidFill>
                <a:latin typeface="Arial"/>
                <a:ea typeface="Arial"/>
                <a:cs typeface="Arial"/>
                <a:sym typeface="Arial"/>
              </a:rPr>
              <a:t>nformation and </a:t>
            </a:r>
            <a:r>
              <a:rPr lang="en-US" b="1"/>
              <a:t>L</a:t>
            </a:r>
            <a:r>
              <a:rPr lang="en-US" sz="4000" b="1" i="0" u="none" strike="noStrike" cap="none">
                <a:solidFill>
                  <a:schemeClr val="dk2"/>
                </a:solidFill>
                <a:latin typeface="Arial"/>
                <a:ea typeface="Arial"/>
                <a:cs typeface="Arial"/>
                <a:sym typeface="Arial"/>
              </a:rPr>
              <a:t>inks</a:t>
            </a:r>
            <a:endParaRPr sz="4000" b="1" i="0" u="none" strike="noStrike" cap="none">
              <a:solidFill>
                <a:schemeClr val="dk2"/>
              </a:solidFill>
              <a:latin typeface="Arial"/>
              <a:ea typeface="Arial"/>
              <a:cs typeface="Arial"/>
              <a:sym typeface="Arial"/>
            </a:endParaRPr>
          </a:p>
        </p:txBody>
      </p:sp>
      <p:sp>
        <p:nvSpPr>
          <p:cNvPr id="208" name="Shape 208"/>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880" marR="0" lvl="0" indent="-194310" algn="l" rtl="0">
              <a:spcBef>
                <a:spcPts val="0"/>
              </a:spcBef>
              <a:spcAft>
                <a:spcPts val="0"/>
              </a:spcAft>
              <a:buClr>
                <a:schemeClr val="accent1"/>
              </a:buClr>
              <a:buSzPts val="3060"/>
              <a:buFont typeface="Arial"/>
              <a:buChar char="•"/>
            </a:pPr>
            <a:r>
              <a:rPr lang="en-US" sz="3600" b="0" i="0" u="sng" strike="noStrike" cap="none">
                <a:solidFill>
                  <a:schemeClr val="hlink"/>
                </a:solidFill>
                <a:latin typeface="Arial"/>
                <a:ea typeface="Arial"/>
                <a:cs typeface="Arial"/>
                <a:sym typeface="Arial"/>
                <a:hlinkClick r:id="rId3"/>
              </a:rPr>
              <a:t>State Reports</a:t>
            </a:r>
            <a:endParaRPr sz="3600" b="0" i="0" u="none" strike="noStrike" cap="none">
              <a:solidFill>
                <a:schemeClr val="dk1"/>
              </a:solidFill>
              <a:latin typeface="Arial"/>
              <a:ea typeface="Arial"/>
              <a:cs typeface="Arial"/>
              <a:sym typeface="Arial"/>
            </a:endParaRPr>
          </a:p>
          <a:p>
            <a:pPr marL="182880" marR="0" lvl="0" indent="-194310" algn="l" rtl="0">
              <a:spcBef>
                <a:spcPts val="720"/>
              </a:spcBef>
              <a:spcAft>
                <a:spcPts val="0"/>
              </a:spcAft>
              <a:buClr>
                <a:schemeClr val="accent1"/>
              </a:buClr>
              <a:buSzPts val="3060"/>
              <a:buFont typeface="Arial"/>
              <a:buChar char="•"/>
            </a:pPr>
            <a:r>
              <a:rPr lang="en-US" sz="3600" b="0" i="0" u="sng" strike="noStrike" cap="none">
                <a:solidFill>
                  <a:schemeClr val="hlink"/>
                </a:solidFill>
                <a:latin typeface="Arial"/>
                <a:ea typeface="Arial"/>
                <a:cs typeface="Arial"/>
                <a:sym typeface="Arial"/>
                <a:hlinkClick r:id="rId4"/>
              </a:rPr>
              <a:t>List of Part B Indicators</a:t>
            </a:r>
            <a:endParaRPr sz="3600" b="0" i="0" u="none" strike="noStrike" cap="none">
              <a:solidFill>
                <a:schemeClr val="dk1"/>
              </a:solidFill>
              <a:latin typeface="Arial"/>
              <a:ea typeface="Arial"/>
              <a:cs typeface="Arial"/>
              <a:sym typeface="Arial"/>
            </a:endParaRPr>
          </a:p>
          <a:p>
            <a:pPr marL="182880" marR="0" lvl="0" indent="-194310" algn="l" rtl="0">
              <a:spcBef>
                <a:spcPts val="720"/>
              </a:spcBef>
              <a:spcAft>
                <a:spcPts val="0"/>
              </a:spcAft>
              <a:buClr>
                <a:schemeClr val="accent1"/>
              </a:buClr>
              <a:buSzPts val="3060"/>
              <a:buFont typeface="Arial"/>
              <a:buChar char="•"/>
            </a:pPr>
            <a:r>
              <a:rPr lang="en-US" sz="3600" b="0" i="0" u="sng" strike="noStrike" cap="none">
                <a:solidFill>
                  <a:schemeClr val="hlink"/>
                </a:solidFill>
                <a:latin typeface="Arial"/>
                <a:ea typeface="Arial"/>
                <a:cs typeface="Arial"/>
                <a:sym typeface="Arial"/>
                <a:hlinkClick r:id="rId5"/>
              </a:rPr>
              <a:t>Monitoring indicators and federal requirements</a:t>
            </a:r>
            <a:endParaRPr sz="3600" b="0" i="0" u="none" strike="noStrike" cap="none">
              <a:solidFill>
                <a:schemeClr val="dk1"/>
              </a:solidFill>
              <a:latin typeface="Arial"/>
              <a:ea typeface="Arial"/>
              <a:cs typeface="Arial"/>
              <a:sym typeface="Arial"/>
            </a:endParaRPr>
          </a:p>
          <a:p>
            <a:pPr marL="182880" marR="0" lvl="0" indent="-194310" algn="l" rtl="0">
              <a:spcBef>
                <a:spcPts val="720"/>
              </a:spcBef>
              <a:spcAft>
                <a:spcPts val="0"/>
              </a:spcAft>
              <a:buClr>
                <a:schemeClr val="accent1"/>
              </a:buClr>
              <a:buSzPts val="3060"/>
              <a:buFont typeface="Arial"/>
              <a:buChar char="•"/>
            </a:pPr>
            <a:r>
              <a:rPr lang="en-US" sz="3600" b="0" i="0" u="sng" strike="noStrike" cap="none">
                <a:solidFill>
                  <a:schemeClr val="hlink"/>
                </a:solidFill>
                <a:latin typeface="Arial"/>
                <a:ea typeface="Arial"/>
                <a:cs typeface="Arial"/>
                <a:sym typeface="Arial"/>
                <a:hlinkClick r:id="rId6"/>
              </a:rPr>
              <a:t>IDEA Data Center Resources</a:t>
            </a:r>
            <a:endParaRPr sz="3600"/>
          </a:p>
          <a:p>
            <a:pPr marL="182880" marR="0" lvl="0" indent="-228600" algn="l" rtl="0">
              <a:spcBef>
                <a:spcPts val="720"/>
              </a:spcBef>
              <a:spcAft>
                <a:spcPts val="0"/>
              </a:spcAft>
              <a:buClr>
                <a:schemeClr val="accent1"/>
              </a:buClr>
              <a:buSzPts val="3600"/>
              <a:buFont typeface="Arial"/>
              <a:buChar char="•"/>
            </a:pPr>
            <a:r>
              <a:rPr lang="en-US" sz="3600" u="sng">
                <a:solidFill>
                  <a:schemeClr val="hlink"/>
                </a:solidFill>
                <a:hlinkClick r:id="rId7"/>
              </a:rPr>
              <a:t>ASHA Medicaid Toolkit “schools”</a:t>
            </a:r>
            <a:endParaRPr sz="3600"/>
          </a:p>
          <a:p>
            <a:pPr marL="182880" marR="0" lvl="0" indent="-228600" algn="l" rtl="0">
              <a:spcBef>
                <a:spcPts val="720"/>
              </a:spcBef>
              <a:spcAft>
                <a:spcPts val="0"/>
              </a:spcAft>
              <a:buClr>
                <a:schemeClr val="accent1"/>
              </a:buClr>
              <a:buSzPts val="3600"/>
              <a:buFont typeface="Arial"/>
              <a:buChar char="•"/>
            </a:pPr>
            <a:r>
              <a:rPr lang="en-US" sz="3600" u="sng">
                <a:solidFill>
                  <a:schemeClr val="hlink"/>
                </a:solidFill>
                <a:hlinkClick r:id="rId8"/>
              </a:rPr>
              <a:t>ASHA Medicaid Toolkit “Medical Necessity”</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General Education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7005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1" i="0" u="none" strike="noStrike" cap="none">
                <a:solidFill>
                  <a:schemeClr val="dk2"/>
                </a:solidFill>
                <a:latin typeface="Arial"/>
                <a:ea typeface="Arial"/>
                <a:cs typeface="Arial"/>
                <a:sym typeface="Arial"/>
              </a:rPr>
              <a:t>General Education Funds</a:t>
            </a:r>
            <a:endParaRPr sz="4000" b="1" i="0" u="none" strike="noStrike" cap="none">
              <a:solidFill>
                <a:schemeClr val="dk2"/>
              </a:solidFill>
              <a:latin typeface="Arial"/>
              <a:ea typeface="Arial"/>
              <a:cs typeface="Arial"/>
              <a:sym typeface="Arial"/>
            </a:endParaRPr>
          </a:p>
        </p:txBody>
      </p:sp>
      <p:pic>
        <p:nvPicPr>
          <p:cNvPr id="158" name="Shape 158"/>
          <p:cNvPicPr preferRelativeResize="0"/>
          <p:nvPr/>
        </p:nvPicPr>
        <p:blipFill rotWithShape="1">
          <a:blip r:embed="rId3"/>
          <a:srcRect/>
          <a:stretch/>
        </p:blipFill>
        <p:spPr>
          <a:xfrm>
            <a:off x="1951631" y="1705970"/>
            <a:ext cx="5404217" cy="4920018"/>
          </a:xfrm>
          <a:prstGeom prst="rect">
            <a:avLst/>
          </a:prstGeom>
          <a:noFill/>
          <a:ln>
            <a:noFill/>
          </a:ln>
        </p:spPr>
      </p:pic>
    </p:spTree>
    <p:extLst>
      <p:ext uri="{BB962C8B-B14F-4D97-AF65-F5344CB8AC3E}">
        <p14:creationId xmlns:p14="http://schemas.microsoft.com/office/powerpoint/2010/main" val="2896247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SzPts val="4000"/>
              <a:buFont typeface="Arial"/>
              <a:buNone/>
            </a:pPr>
            <a:r>
              <a:rPr lang="en-US" sz="4000" b="0" i="0" u="sng" strike="noStrike" cap="none">
                <a:solidFill>
                  <a:schemeClr val="hlink"/>
                </a:solidFill>
                <a:latin typeface="Arial"/>
                <a:ea typeface="Arial"/>
                <a:cs typeface="Arial"/>
                <a:sym typeface="Arial"/>
                <a:hlinkClick r:id="rId3"/>
              </a:rPr>
              <a:t>State Funding Comparisons</a:t>
            </a:r>
            <a:endParaRPr sz="4000" b="0" i="0" u="none" strike="noStrike" cap="none">
              <a:solidFill>
                <a:schemeClr val="dk2"/>
              </a:solidFill>
              <a:latin typeface="Arial"/>
              <a:ea typeface="Arial"/>
              <a:cs typeface="Arial"/>
              <a:sym typeface="Arial"/>
            </a:endParaRPr>
          </a:p>
        </p:txBody>
      </p:sp>
      <p:pic>
        <p:nvPicPr>
          <p:cNvPr id="164" name="Shape 164"/>
          <p:cNvPicPr preferRelativeResize="0"/>
          <p:nvPr/>
        </p:nvPicPr>
        <p:blipFill rotWithShape="1">
          <a:blip r:embed="rId4">
            <a:alphaModFix/>
          </a:blip>
          <a:srcRect b="43061"/>
          <a:stretch/>
        </p:blipFill>
        <p:spPr>
          <a:xfrm>
            <a:off x="533400" y="1600200"/>
            <a:ext cx="4473986" cy="4800600"/>
          </a:xfrm>
          <a:prstGeom prst="rect">
            <a:avLst/>
          </a:prstGeom>
          <a:noFill/>
          <a:ln>
            <a:noFill/>
          </a:ln>
        </p:spPr>
      </p:pic>
      <p:pic>
        <p:nvPicPr>
          <p:cNvPr id="165" name="Shape 165"/>
          <p:cNvPicPr preferRelativeResize="0"/>
          <p:nvPr/>
        </p:nvPicPr>
        <p:blipFill rotWithShape="1">
          <a:blip r:embed="rId4">
            <a:alphaModFix/>
          </a:blip>
          <a:srcRect t="56646"/>
          <a:stretch/>
        </p:blipFill>
        <p:spPr>
          <a:xfrm>
            <a:off x="3870718" y="2667000"/>
            <a:ext cx="4816081" cy="3934691"/>
          </a:xfrm>
          <a:prstGeom prst="rect">
            <a:avLst/>
          </a:prstGeom>
          <a:noFill/>
          <a:ln>
            <a:noFill/>
          </a:ln>
        </p:spPr>
      </p:pic>
    </p:spTree>
    <p:extLst>
      <p:ext uri="{BB962C8B-B14F-4D97-AF65-F5344CB8AC3E}">
        <p14:creationId xmlns:p14="http://schemas.microsoft.com/office/powerpoint/2010/main" val="254799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84"/>
          <p:cNvSpPr txBox="1">
            <a:spLocks noGrp="1"/>
          </p:cNvSpPr>
          <p:nvPr>
            <p:ph type="title"/>
          </p:nvPr>
        </p:nvSpPr>
        <p:spPr>
          <a:xfrm>
            <a:off x="396816" y="565030"/>
            <a:ext cx="8229600" cy="1066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4000"/>
              <a:buNone/>
            </a:pPr>
            <a:r>
              <a:rPr lang="en-US" b="1" dirty="0"/>
              <a:t>General Education Funds</a:t>
            </a:r>
            <a:endParaRPr b="1" dirty="0"/>
          </a:p>
        </p:txBody>
      </p:sp>
      <p:sp>
        <p:nvSpPr>
          <p:cNvPr id="600" name="Google Shape;600;p84"/>
          <p:cNvSpPr txBox="1">
            <a:spLocks noGrp="1"/>
          </p:cNvSpPr>
          <p:nvPr>
            <p:ph type="body" idx="1"/>
          </p:nvPr>
        </p:nvSpPr>
        <p:spPr>
          <a:xfrm>
            <a:off x="491706" y="1533431"/>
            <a:ext cx="8229600" cy="4325100"/>
          </a:xfrm>
          <a:prstGeom prst="rect">
            <a:avLst/>
          </a:prstGeom>
          <a:noFill/>
          <a:ln>
            <a:noFill/>
          </a:ln>
        </p:spPr>
        <p:txBody>
          <a:bodyPr spcFirstLastPara="1" wrap="square" lIns="91425" tIns="45700" rIns="91425" bIns="45700" anchor="t" anchorCtr="0">
            <a:noAutofit/>
          </a:bodyPr>
          <a:lstStyle/>
          <a:p>
            <a:pPr marL="419100" lvl="0" indent="-342900" algn="l" rtl="0">
              <a:lnSpc>
                <a:spcPct val="90000"/>
              </a:lnSpc>
              <a:spcBef>
                <a:spcPts val="0"/>
              </a:spcBef>
              <a:spcAft>
                <a:spcPts val="0"/>
              </a:spcAft>
              <a:buSzPts val="2400"/>
              <a:buFont typeface="Arial"/>
              <a:buChar char="•"/>
            </a:pPr>
            <a:r>
              <a:rPr lang="en-US" sz="2800" dirty="0">
                <a:solidFill>
                  <a:schemeClr val="dk1"/>
                </a:solidFill>
                <a:latin typeface="+mn-lt"/>
                <a:ea typeface="Source Sans Pro"/>
                <a:cs typeface="Source Sans Pro"/>
                <a:sym typeface="Source Sans Pro"/>
              </a:rPr>
              <a:t>Average Daily Membership (ADM) is used for state and local funding</a:t>
            </a:r>
            <a:endParaRPr sz="2800" dirty="0">
              <a:solidFill>
                <a:schemeClr val="dk1"/>
              </a:solidFill>
              <a:latin typeface="+mn-lt"/>
              <a:ea typeface="Source Sans Pro"/>
              <a:cs typeface="Source Sans Pro"/>
              <a:sym typeface="Source Sans Pro"/>
            </a:endParaRPr>
          </a:p>
          <a:p>
            <a:pPr marL="419100" lvl="0" indent="-342900" algn="l" rtl="0">
              <a:lnSpc>
                <a:spcPct val="90000"/>
              </a:lnSpc>
              <a:spcBef>
                <a:spcPts val="0"/>
              </a:spcBef>
              <a:spcAft>
                <a:spcPts val="0"/>
              </a:spcAft>
              <a:buSzPts val="2400"/>
              <a:buFont typeface="Arial"/>
              <a:buChar char="•"/>
            </a:pPr>
            <a:r>
              <a:rPr lang="en-US" sz="2800" dirty="0">
                <a:solidFill>
                  <a:schemeClr val="dk1"/>
                </a:solidFill>
                <a:latin typeface="+mn-lt"/>
                <a:ea typeface="Source Sans Pro"/>
                <a:cs typeface="Source Sans Pro"/>
                <a:sym typeface="Source Sans Pro"/>
              </a:rPr>
              <a:t>State specific multiplier or adjustment may be used to calculate what each LEA receives</a:t>
            </a:r>
            <a:endParaRPr sz="2800" dirty="0">
              <a:solidFill>
                <a:schemeClr val="dk1"/>
              </a:solidFill>
              <a:latin typeface="+mn-lt"/>
              <a:ea typeface="Source Sans Pro"/>
              <a:cs typeface="Source Sans Pro"/>
              <a:sym typeface="Source Sans Pro"/>
            </a:endParaRPr>
          </a:p>
          <a:p>
            <a:pPr marL="819150" lvl="1" indent="-285750" algn="l" rtl="0">
              <a:lnSpc>
                <a:spcPct val="90000"/>
              </a:lnSpc>
              <a:spcBef>
                <a:spcPts val="0"/>
              </a:spcBef>
              <a:spcAft>
                <a:spcPts val="0"/>
              </a:spcAft>
              <a:buClr>
                <a:schemeClr val="accent3"/>
              </a:buClr>
              <a:buSzPts val="2400"/>
              <a:buFont typeface="Arial"/>
              <a:buChar char="•"/>
            </a:pPr>
            <a:r>
              <a:rPr lang="en-US" sz="2400" dirty="0">
                <a:solidFill>
                  <a:schemeClr val="accent1">
                    <a:lumMod val="50000"/>
                  </a:schemeClr>
                </a:solidFill>
                <a:latin typeface="+mn-lt"/>
              </a:rPr>
              <a:t>Poverty weighted factor (</a:t>
            </a:r>
            <a:r>
              <a:rPr lang="en-US" sz="2400" dirty="0">
                <a:solidFill>
                  <a:schemeClr val="accent1">
                    <a:lumMod val="50000"/>
                  </a:schemeClr>
                </a:solidFill>
                <a:latin typeface="+mn-lt"/>
                <a:ea typeface="Source Sans Pro"/>
                <a:cs typeface="Source Sans Pro"/>
                <a:sym typeface="Source Sans Pro"/>
              </a:rPr>
              <a:t>North Dakota)</a:t>
            </a:r>
            <a:endParaRPr sz="2400" dirty="0">
              <a:solidFill>
                <a:schemeClr val="accent1">
                  <a:lumMod val="50000"/>
                </a:schemeClr>
              </a:solidFill>
              <a:latin typeface="+mn-lt"/>
            </a:endParaRPr>
          </a:p>
          <a:p>
            <a:pPr marL="819150" lvl="1" indent="-285750" algn="l" rtl="0">
              <a:lnSpc>
                <a:spcPct val="90000"/>
              </a:lnSpc>
              <a:spcBef>
                <a:spcPts val="0"/>
              </a:spcBef>
              <a:spcAft>
                <a:spcPts val="0"/>
              </a:spcAft>
              <a:buClr>
                <a:schemeClr val="accent3"/>
              </a:buClr>
              <a:buSzPts val="2400"/>
              <a:buFont typeface="Arial"/>
              <a:buChar char="•"/>
            </a:pPr>
            <a:r>
              <a:rPr lang="en-US" sz="2400" dirty="0">
                <a:solidFill>
                  <a:schemeClr val="accent1">
                    <a:lumMod val="50000"/>
                  </a:schemeClr>
                </a:solidFill>
                <a:latin typeface="+mn-lt"/>
                <a:ea typeface="Source Sans Pro"/>
                <a:cs typeface="Source Sans Pro"/>
                <a:sym typeface="Source Sans Pro"/>
              </a:rPr>
              <a:t>Equity funding formula (Ohio)</a:t>
            </a:r>
            <a:endParaRPr sz="2400" dirty="0">
              <a:solidFill>
                <a:schemeClr val="accent1">
                  <a:lumMod val="50000"/>
                </a:schemeClr>
              </a:solidFill>
              <a:latin typeface="+mn-lt"/>
            </a:endParaRPr>
          </a:p>
          <a:p>
            <a:pPr marL="819150" lvl="1" indent="-285750" algn="l" rtl="0">
              <a:lnSpc>
                <a:spcPct val="90000"/>
              </a:lnSpc>
              <a:spcBef>
                <a:spcPts val="0"/>
              </a:spcBef>
              <a:spcAft>
                <a:spcPts val="0"/>
              </a:spcAft>
              <a:buClr>
                <a:schemeClr val="accent3"/>
              </a:buClr>
              <a:buSzPts val="2400"/>
              <a:buFont typeface="Arial"/>
              <a:buChar char="•"/>
            </a:pPr>
            <a:r>
              <a:rPr lang="en-US" sz="2400" dirty="0">
                <a:solidFill>
                  <a:schemeClr val="accent1">
                    <a:lumMod val="50000"/>
                  </a:schemeClr>
                </a:solidFill>
                <a:latin typeface="+mn-lt"/>
                <a:ea typeface="Source Sans Pro"/>
                <a:cs typeface="Source Sans Pro"/>
                <a:sym typeface="Source Sans Pro"/>
              </a:rPr>
              <a:t>Composite index (Virginia)</a:t>
            </a:r>
            <a:endParaRPr sz="2400" dirty="0">
              <a:solidFill>
                <a:schemeClr val="accent1">
                  <a:lumMod val="50000"/>
                </a:schemeClr>
              </a:solidFill>
              <a:latin typeface="+mn-lt"/>
              <a:ea typeface="Source Sans Pro"/>
              <a:cs typeface="Source Sans Pro"/>
              <a:sym typeface="Source Sans Pro"/>
            </a:endParaRPr>
          </a:p>
          <a:p>
            <a:pPr marL="533400" lvl="1" indent="0" algn="l" rtl="0">
              <a:lnSpc>
                <a:spcPct val="90000"/>
              </a:lnSpc>
              <a:spcBef>
                <a:spcPts val="0"/>
              </a:spcBef>
              <a:spcAft>
                <a:spcPts val="0"/>
              </a:spcAft>
              <a:buClr>
                <a:schemeClr val="accent3"/>
              </a:buClr>
              <a:buSzPts val="2400"/>
              <a:buNone/>
            </a:pPr>
            <a:endParaRPr sz="2400" dirty="0">
              <a:solidFill>
                <a:srgbClr val="720000"/>
              </a:solidFill>
              <a:latin typeface="Source Sans Pro"/>
              <a:ea typeface="Source Sans Pro"/>
              <a:cs typeface="Source Sans Pro"/>
              <a:sym typeface="Source Sans Pro"/>
            </a:endParaRPr>
          </a:p>
          <a:p>
            <a:pPr marL="914400" lvl="1" indent="-228600" algn="l" rtl="0">
              <a:lnSpc>
                <a:spcPct val="90000"/>
              </a:lnSpc>
              <a:spcBef>
                <a:spcPts val="0"/>
              </a:spcBef>
              <a:spcAft>
                <a:spcPts val="0"/>
              </a:spcAft>
              <a:buClr>
                <a:srgbClr val="292934"/>
              </a:buClr>
              <a:buSzPts val="2400"/>
              <a:buFont typeface="Arial"/>
              <a:buNone/>
            </a:pPr>
            <a:endParaRPr sz="2000" dirty="0">
              <a:solidFill>
                <a:schemeClr val="dk1"/>
              </a:solidFill>
              <a:latin typeface="Arial"/>
              <a:ea typeface="Arial"/>
              <a:cs typeface="Arial"/>
              <a:sym typeface="Arial"/>
            </a:endParaRPr>
          </a:p>
          <a:p>
            <a:pPr marL="914400" lvl="1" indent="-228600" algn="l" rtl="0">
              <a:lnSpc>
                <a:spcPct val="90000"/>
              </a:lnSpc>
              <a:spcBef>
                <a:spcPts val="0"/>
              </a:spcBef>
              <a:spcAft>
                <a:spcPts val="0"/>
              </a:spcAft>
              <a:buClr>
                <a:srgbClr val="292934"/>
              </a:buClr>
              <a:buSzPts val="2400"/>
              <a:buFont typeface="Arial"/>
              <a:buNone/>
            </a:pPr>
            <a:endParaRPr sz="2000" dirty="0">
              <a:solidFill>
                <a:schemeClr val="dk1"/>
              </a:solidFill>
              <a:latin typeface="Arial"/>
              <a:ea typeface="Arial"/>
              <a:cs typeface="Arial"/>
              <a:sym typeface="Arial"/>
            </a:endParaRPr>
          </a:p>
          <a:p>
            <a:pPr marL="0" lvl="0" indent="0" algn="l" rtl="0">
              <a:lnSpc>
                <a:spcPct val="90000"/>
              </a:lnSpc>
              <a:spcBef>
                <a:spcPts val="0"/>
              </a:spcBef>
              <a:spcAft>
                <a:spcPts val="0"/>
              </a:spcAft>
              <a:buSzPts val="2800"/>
              <a:buNone/>
            </a:pPr>
            <a:endParaRPr sz="2000" dirty="0">
              <a:solidFill>
                <a:schemeClr val="dk1"/>
              </a:solidFill>
              <a:latin typeface="Arial"/>
              <a:ea typeface="Arial"/>
              <a:cs typeface="Arial"/>
              <a:sym typeface="Arial"/>
            </a:endParaRPr>
          </a:p>
          <a:p>
            <a:pPr marL="0" lvl="0" indent="0" algn="l" rtl="0">
              <a:lnSpc>
                <a:spcPct val="100000"/>
              </a:lnSpc>
              <a:spcBef>
                <a:spcPts val="300"/>
              </a:spcBef>
              <a:spcAft>
                <a:spcPts val="0"/>
              </a:spcAft>
              <a:buSzPts val="2800"/>
              <a:buNone/>
            </a:pPr>
            <a:endParaRPr dirty="0"/>
          </a:p>
        </p:txBody>
      </p:sp>
      <p:graphicFrame>
        <p:nvGraphicFramePr>
          <p:cNvPr id="601" name="Google Shape;601;p84"/>
          <p:cNvGraphicFramePr/>
          <p:nvPr>
            <p:extLst>
              <p:ext uri="{D42A27DB-BD31-4B8C-83A1-F6EECF244321}">
                <p14:modId xmlns:p14="http://schemas.microsoft.com/office/powerpoint/2010/main" val="3338945809"/>
              </p:ext>
            </p:extLst>
          </p:nvPr>
        </p:nvGraphicFramePr>
        <p:xfrm>
          <a:off x="985149" y="4546322"/>
          <a:ext cx="7545550" cy="1554490"/>
        </p:xfrm>
        <a:graphic>
          <a:graphicData uri="http://schemas.openxmlformats.org/drawingml/2006/table">
            <a:tbl>
              <a:tblPr firstRow="1" bandRow="1">
                <a:noFill/>
              </a:tblPr>
              <a:tblGrid>
                <a:gridCol w="3772775">
                  <a:extLst>
                    <a:ext uri="{9D8B030D-6E8A-4147-A177-3AD203B41FA5}">
                      <a16:colId xmlns:a16="http://schemas.microsoft.com/office/drawing/2014/main" val="20000"/>
                    </a:ext>
                  </a:extLst>
                </a:gridCol>
                <a:gridCol w="3772775">
                  <a:extLst>
                    <a:ext uri="{9D8B030D-6E8A-4147-A177-3AD203B41FA5}">
                      <a16:colId xmlns:a16="http://schemas.microsoft.com/office/drawing/2014/main" val="20001"/>
                    </a:ext>
                  </a:extLst>
                </a:gridCol>
              </a:tblGrid>
              <a:tr h="1329075">
                <a:tc>
                  <a:txBody>
                    <a:bodyPr/>
                    <a:lstStyle/>
                    <a:p>
                      <a:pPr marL="342900" marR="0" lvl="0" indent="-342900" algn="l" rtl="0">
                        <a:lnSpc>
                          <a:spcPct val="100000"/>
                        </a:lnSpc>
                        <a:spcBef>
                          <a:spcPts val="0"/>
                        </a:spcBef>
                        <a:spcAft>
                          <a:spcPts val="0"/>
                        </a:spcAft>
                        <a:buNone/>
                      </a:pPr>
                      <a:r>
                        <a:rPr lang="en-US" sz="2400" u="none" strike="noStrike" cap="none" dirty="0">
                          <a:solidFill>
                            <a:schemeClr val="dk1"/>
                          </a:solidFill>
                          <a:latin typeface="+mn-lt"/>
                          <a:ea typeface="Source Sans Pro"/>
                          <a:cs typeface="Source Sans Pro"/>
                          <a:sym typeface="Source Sans Pro"/>
                        </a:rPr>
                        <a:t>Virginia</a:t>
                      </a:r>
                      <a:endParaRPr sz="2400" dirty="0">
                        <a:latin typeface="+mn-lt"/>
                      </a:endParaRPr>
                    </a:p>
                    <a:p>
                      <a:pPr marL="342900" marR="0" lvl="0" indent="-342900" algn="l" rtl="0">
                        <a:lnSpc>
                          <a:spcPct val="100000"/>
                        </a:lnSpc>
                        <a:spcBef>
                          <a:spcPts val="0"/>
                        </a:spcBef>
                        <a:spcAft>
                          <a:spcPts val="0"/>
                        </a:spcAft>
                        <a:buClr>
                          <a:schemeClr val="accent3"/>
                        </a:buClr>
                        <a:buSzPts val="2000"/>
                        <a:buFont typeface="Arial"/>
                        <a:buChar char="•"/>
                      </a:pPr>
                      <a:r>
                        <a:rPr lang="en-US" sz="2400" u="none" strike="noStrike" cap="none" dirty="0">
                          <a:solidFill>
                            <a:schemeClr val="dk1"/>
                          </a:solidFill>
                          <a:latin typeface="+mn-lt"/>
                          <a:ea typeface="Source Sans Pro"/>
                          <a:cs typeface="Source Sans Pro"/>
                          <a:sym typeface="Source Sans Pro"/>
                        </a:rPr>
                        <a:t>15% federal</a:t>
                      </a:r>
                      <a:endParaRPr sz="2400" dirty="0">
                        <a:latin typeface="+mn-lt"/>
                      </a:endParaRPr>
                    </a:p>
                    <a:p>
                      <a:pPr marL="342900" marR="0" lvl="0" indent="-342900" algn="l" rtl="0">
                        <a:lnSpc>
                          <a:spcPct val="100000"/>
                        </a:lnSpc>
                        <a:spcBef>
                          <a:spcPts val="0"/>
                        </a:spcBef>
                        <a:spcAft>
                          <a:spcPts val="0"/>
                        </a:spcAft>
                        <a:buClr>
                          <a:schemeClr val="accent3"/>
                        </a:buClr>
                        <a:buSzPts val="2000"/>
                        <a:buFont typeface="Arial"/>
                        <a:buChar char="•"/>
                      </a:pPr>
                      <a:r>
                        <a:rPr lang="en-US" sz="2400" u="none" strike="noStrike" cap="none" dirty="0">
                          <a:solidFill>
                            <a:schemeClr val="dk1"/>
                          </a:solidFill>
                          <a:latin typeface="+mn-lt"/>
                          <a:ea typeface="Source Sans Pro"/>
                          <a:cs typeface="Source Sans Pro"/>
                          <a:sym typeface="Source Sans Pro"/>
                        </a:rPr>
                        <a:t>35% state</a:t>
                      </a:r>
                      <a:endParaRPr sz="2400" u="none" strike="noStrike" cap="none" dirty="0">
                        <a:solidFill>
                          <a:schemeClr val="dk1"/>
                        </a:solidFill>
                        <a:latin typeface="+mn-lt"/>
                        <a:ea typeface="Source Sans Pro"/>
                        <a:cs typeface="Source Sans Pro"/>
                        <a:sym typeface="Source Sans Pro"/>
                      </a:endParaRPr>
                    </a:p>
                    <a:p>
                      <a:pPr marL="342900" marR="0" lvl="0" indent="-342900" algn="l" rtl="0">
                        <a:lnSpc>
                          <a:spcPct val="100000"/>
                        </a:lnSpc>
                        <a:spcBef>
                          <a:spcPts val="0"/>
                        </a:spcBef>
                        <a:spcAft>
                          <a:spcPts val="0"/>
                        </a:spcAft>
                        <a:buClr>
                          <a:schemeClr val="accent3"/>
                        </a:buClr>
                        <a:buSzPts val="2000"/>
                        <a:buFont typeface="Arial"/>
                        <a:buChar char="•"/>
                      </a:pPr>
                      <a:r>
                        <a:rPr lang="en-US" sz="2400" u="none" strike="noStrike" cap="none" dirty="0">
                          <a:solidFill>
                            <a:schemeClr val="dk1"/>
                          </a:solidFill>
                          <a:latin typeface="+mn-lt"/>
                          <a:ea typeface="Source Sans Pro"/>
                          <a:cs typeface="Source Sans Pro"/>
                          <a:sym typeface="Source Sans Pro"/>
                        </a:rPr>
                        <a:t>50% local</a:t>
                      </a:r>
                      <a:endParaRPr sz="2400" u="none" strike="noStrike" cap="none" dirty="0">
                        <a:latin typeface="+mn-lt"/>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2400" u="none" strike="noStrike" cap="none" dirty="0">
                          <a:solidFill>
                            <a:schemeClr val="dk1"/>
                          </a:solidFill>
                          <a:latin typeface="+mn-lt"/>
                          <a:ea typeface="Source Sans Pro"/>
                          <a:cs typeface="Source Sans Pro"/>
                          <a:sym typeface="Source Sans Pro"/>
                        </a:rPr>
                        <a:t>Colorado</a:t>
                      </a:r>
                      <a:endParaRPr sz="2400" dirty="0">
                        <a:latin typeface="+mn-lt"/>
                      </a:endParaRPr>
                    </a:p>
                    <a:p>
                      <a:pPr marL="342900" marR="0" lvl="0" indent="-342900" algn="l" rtl="0">
                        <a:lnSpc>
                          <a:spcPct val="100000"/>
                        </a:lnSpc>
                        <a:spcBef>
                          <a:spcPts val="0"/>
                        </a:spcBef>
                        <a:spcAft>
                          <a:spcPts val="0"/>
                        </a:spcAft>
                        <a:buClr>
                          <a:schemeClr val="accent3"/>
                        </a:buClr>
                        <a:buSzPts val="2000"/>
                        <a:buFont typeface="Arial"/>
                        <a:buChar char="•"/>
                      </a:pPr>
                      <a:r>
                        <a:rPr lang="en-US" sz="2400" u="none" strike="noStrike" cap="none" dirty="0">
                          <a:solidFill>
                            <a:schemeClr val="dk1"/>
                          </a:solidFill>
                          <a:latin typeface="+mn-lt"/>
                          <a:ea typeface="Source Sans Pro"/>
                          <a:cs typeface="Source Sans Pro"/>
                          <a:sym typeface="Source Sans Pro"/>
                        </a:rPr>
                        <a:t>10% federal</a:t>
                      </a:r>
                      <a:endParaRPr sz="2400" dirty="0">
                        <a:latin typeface="+mn-lt"/>
                      </a:endParaRPr>
                    </a:p>
                    <a:p>
                      <a:pPr marL="342900" marR="0" lvl="0" indent="-342900" algn="l" rtl="0">
                        <a:lnSpc>
                          <a:spcPct val="100000"/>
                        </a:lnSpc>
                        <a:spcBef>
                          <a:spcPts val="0"/>
                        </a:spcBef>
                        <a:spcAft>
                          <a:spcPts val="0"/>
                        </a:spcAft>
                        <a:buClr>
                          <a:schemeClr val="accent3"/>
                        </a:buClr>
                        <a:buSzPts val="2000"/>
                        <a:buFont typeface="Arial"/>
                        <a:buChar char="•"/>
                      </a:pPr>
                      <a:r>
                        <a:rPr lang="en-US" sz="2400" u="none" strike="noStrike" cap="none" dirty="0">
                          <a:solidFill>
                            <a:schemeClr val="dk1"/>
                          </a:solidFill>
                          <a:latin typeface="+mn-lt"/>
                          <a:ea typeface="Source Sans Pro"/>
                          <a:cs typeface="Source Sans Pro"/>
                          <a:sym typeface="Source Sans Pro"/>
                        </a:rPr>
                        <a:t>20% state</a:t>
                      </a:r>
                      <a:endParaRPr sz="2400" dirty="0">
                        <a:latin typeface="+mn-lt"/>
                      </a:endParaRPr>
                    </a:p>
                    <a:p>
                      <a:pPr marL="342900" marR="0" lvl="0" indent="-342900" algn="l" rtl="0">
                        <a:lnSpc>
                          <a:spcPct val="100000"/>
                        </a:lnSpc>
                        <a:spcBef>
                          <a:spcPts val="0"/>
                        </a:spcBef>
                        <a:spcAft>
                          <a:spcPts val="0"/>
                        </a:spcAft>
                        <a:buClr>
                          <a:schemeClr val="accent3"/>
                        </a:buClr>
                        <a:buSzPts val="2000"/>
                        <a:buFont typeface="Arial"/>
                        <a:buChar char="•"/>
                      </a:pPr>
                      <a:r>
                        <a:rPr lang="en-US" sz="2400" u="none" strike="noStrike" cap="none" dirty="0">
                          <a:solidFill>
                            <a:schemeClr val="dk1"/>
                          </a:solidFill>
                          <a:latin typeface="+mn-lt"/>
                          <a:ea typeface="Source Sans Pro"/>
                          <a:cs typeface="Source Sans Pro"/>
                          <a:sym typeface="Source Sans Pro"/>
                        </a:rPr>
                        <a:t>70% local</a:t>
                      </a:r>
                      <a:endParaRPr sz="2400" u="none" strike="noStrike" cap="none" dirty="0">
                        <a:solidFill>
                          <a:schemeClr val="dk1"/>
                        </a:solidFill>
                        <a:latin typeface="+mn-lt"/>
                        <a:ea typeface="Source Sans Pro"/>
                        <a:cs typeface="Source Sans Pro"/>
                        <a:sym typeface="Source Sans Pr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989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Special Education</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03213893"/>
      </p:ext>
    </p:extLst>
  </p:cSld>
  <p:clrMapOvr>
    <a:masterClrMapping/>
  </p:clrMapOvr>
</p:sld>
</file>

<file path=ppt/theme/theme1.xml><?xml version="1.0" encoding="utf-8"?>
<a:theme xmlns:a="http://schemas.openxmlformats.org/drawingml/2006/main" name="Clarity">
  <a:themeElements>
    <a:clrScheme name="Custom 14">
      <a:dk1>
        <a:srgbClr val="000072"/>
      </a:dk1>
      <a:lt1>
        <a:srgbClr val="F2F2F2"/>
      </a:lt1>
      <a:dk2>
        <a:srgbClr val="000072"/>
      </a:dk2>
      <a:lt2>
        <a:srgbClr val="F2F2F2"/>
      </a:lt2>
      <a:accent1>
        <a:srgbClr val="992600"/>
      </a:accent1>
      <a:accent2>
        <a:srgbClr val="992600"/>
      </a:accent2>
      <a:accent3>
        <a:srgbClr val="000099"/>
      </a:accent3>
      <a:accent4>
        <a:srgbClr val="800080"/>
      </a:accent4>
      <a:accent5>
        <a:srgbClr val="8FB08C"/>
      </a:accent5>
      <a:accent6>
        <a:srgbClr val="000072"/>
      </a:accent6>
      <a:hlink>
        <a:srgbClr val="CC3300"/>
      </a:hlink>
      <a:folHlink>
        <a:srgbClr val="CC33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1241</Words>
  <Application>Microsoft Macintosh PowerPoint</Application>
  <PresentationFormat>On-screen Show (4:3)</PresentationFormat>
  <Paragraphs>210</Paragraphs>
  <Slides>43</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Georgia</vt:lpstr>
      <vt:lpstr>Source Sans Pro</vt:lpstr>
      <vt:lpstr>Clarity</vt:lpstr>
      <vt:lpstr>Understanding and Advocating for School Funding</vt:lpstr>
      <vt:lpstr>School Funding has Complex and Sometimes Hidden Interactions</vt:lpstr>
      <vt:lpstr>School Funding has Complex and Sometimes Hidden Interactions</vt:lpstr>
      <vt:lpstr>General Ideas on Funding</vt:lpstr>
      <vt:lpstr>General Education</vt:lpstr>
      <vt:lpstr>General Education Funds</vt:lpstr>
      <vt:lpstr>State Funding Comparisons</vt:lpstr>
      <vt:lpstr>General Education Funds</vt:lpstr>
      <vt:lpstr>Special Education</vt:lpstr>
      <vt:lpstr>Special Education Funding</vt:lpstr>
      <vt:lpstr>Maintenance Of Effort (MOE)</vt:lpstr>
      <vt:lpstr>Funding SLP Positions</vt:lpstr>
      <vt:lpstr>Medicaid</vt:lpstr>
      <vt:lpstr>Medicaid</vt:lpstr>
      <vt:lpstr>Medicaid Misunderstandings</vt:lpstr>
      <vt:lpstr>Do SLPs understand the difference between state funding formulas and the concept of a caseload/workload approach?   Because the state and local share is so high, how can funding requests be justified?</vt:lpstr>
      <vt:lpstr>Other Useful Information</vt:lpstr>
      <vt:lpstr>What’s In It For Me?</vt:lpstr>
      <vt:lpstr>Other Drivers that Impact Funding</vt:lpstr>
      <vt:lpstr>Federal Accountability Efforts</vt:lpstr>
      <vt:lpstr>State Performance Plans/Annual Performance Reports (SPP/APR)</vt:lpstr>
      <vt:lpstr>Indicators </vt:lpstr>
      <vt:lpstr>CEIS</vt:lpstr>
      <vt:lpstr>How informed are school SLPs in your state  about things that impact school funding, data collections such as APR, and federal requirements like SSIP and SIMR?  Do requests link to SEA and LEA efforts in accountability?   </vt:lpstr>
      <vt:lpstr>More Factors to Consider</vt:lpstr>
      <vt:lpstr>Recruitment and Retention</vt:lpstr>
      <vt:lpstr>Use State Workforce Data</vt:lpstr>
      <vt:lpstr>PowerPoint Presentation</vt:lpstr>
      <vt:lpstr>Workload</vt:lpstr>
      <vt:lpstr>Workload Analysis</vt:lpstr>
      <vt:lpstr>Common Issues to Address</vt:lpstr>
      <vt:lpstr>Regulatory Compliance Reminders</vt:lpstr>
      <vt:lpstr>Compliance with IDEA </vt:lpstr>
      <vt:lpstr>Missed Services and State Testing</vt:lpstr>
      <vt:lpstr>A Letter about Make Up Services</vt:lpstr>
      <vt:lpstr>Another Letter on Make Up Services</vt:lpstr>
      <vt:lpstr>Make Up Services</vt:lpstr>
      <vt:lpstr>Advocacy in Schools</vt:lpstr>
      <vt:lpstr>Advocate Effectively</vt:lpstr>
      <vt:lpstr>Other Considerations</vt:lpstr>
      <vt:lpstr>Advocating for School Funding</vt:lpstr>
      <vt:lpstr>What information do school SLPs need to advocate for change?</vt:lpstr>
      <vt:lpstr>Reference Information and Links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FUNDING AND DATA</dc:title>
  <dc:creator>Jaumeiko Coleman</dc:creator>
  <cp:lastModifiedBy>Marie Ireland</cp:lastModifiedBy>
  <cp:revision>23</cp:revision>
  <dcterms:modified xsi:type="dcterms:W3CDTF">2019-10-01T23:50:20Z</dcterms:modified>
</cp:coreProperties>
</file>