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2.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3.xml" ContentType="application/vnd.openxmlformats-officedocument.presentationml.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2" r:id="rId32"/>
    <p:sldId id="294" r:id="rId33"/>
    <p:sldId id="295" r:id="rId34"/>
    <p:sldId id="354" r:id="rId35"/>
    <p:sldId id="290" r:id="rId36"/>
    <p:sldId id="357" r:id="rId37"/>
    <p:sldId id="297" r:id="rId38"/>
    <p:sldId id="288" r:id="rId39"/>
    <p:sldId id="296"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5" r:id="rId56"/>
    <p:sldId id="316" r:id="rId57"/>
    <p:sldId id="317" r:id="rId58"/>
    <p:sldId id="318" r:id="rId59"/>
    <p:sldId id="319" r:id="rId60"/>
    <p:sldId id="320" r:id="rId61"/>
    <p:sldId id="321" r:id="rId62"/>
    <p:sldId id="323" r:id="rId63"/>
    <p:sldId id="324" r:id="rId64"/>
    <p:sldId id="325" r:id="rId65"/>
    <p:sldId id="326" r:id="rId66"/>
    <p:sldId id="327" r:id="rId67"/>
    <p:sldId id="328" r:id="rId68"/>
    <p:sldId id="329" r:id="rId69"/>
    <p:sldId id="356" r:id="rId70"/>
    <p:sldId id="330" r:id="rId71"/>
    <p:sldId id="331" r:id="rId72"/>
    <p:sldId id="332" r:id="rId73"/>
    <p:sldId id="333" r:id="rId74"/>
    <p:sldId id="335" r:id="rId75"/>
    <p:sldId id="350" r:id="rId76"/>
    <p:sldId id="349" r:id="rId77"/>
    <p:sldId id="352" r:id="rId78"/>
    <p:sldId id="344" r:id="rId79"/>
    <p:sldId id="338" r:id="rId80"/>
    <p:sldId id="336" r:id="rId81"/>
    <p:sldId id="337" r:id="rId82"/>
    <p:sldId id="351" r:id="rId83"/>
    <p:sldId id="355" r:id="rId84"/>
    <p:sldId id="353" r:id="rId85"/>
    <p:sldId id="347" r:id="rId86"/>
    <p:sldId id="345" r:id="rId87"/>
    <p:sldId id="346" r:id="rId88"/>
  </p:sldIdLst>
  <p:sldSz cx="9144000" cy="6858000" type="screen4x3"/>
  <p:notesSz cx="9236075" cy="6973888"/>
  <p:embeddedFontLst>
    <p:embeddedFont>
      <p:font typeface="Georgia" panose="02040502050405020303" pitchFamily="18" charset="0"/>
      <p:regular r:id="rId90"/>
      <p:bold r:id="rId91"/>
      <p:italic r:id="rId92"/>
      <p:boldItalic r:id="rId93"/>
    </p:embeddedFont>
    <p:embeddedFont>
      <p:font typeface="Source Sans Pro" panose="020B0503030403020204" pitchFamily="34" charset="0"/>
      <p:regular r:id="rId94"/>
    </p:embeddedFont>
    <p:embeddedFont>
      <p:font typeface="Calibri" panose="020F0502020204030204" pitchFamily="34"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905DB4C-33BD-479F-A5D2-0D3B5BE634E3}">
  <a:tblStyle styleId="{7905DB4C-33BD-479F-A5D2-0D3B5BE634E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0A0273E-EAFB-4811-B689-75950328D3C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0F90470-2BDE-4C38-B3B9-443B9610CF18}"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57" autoAdjust="0"/>
  </p:normalViewPr>
  <p:slideViewPr>
    <p:cSldViewPr snapToGrid="0">
      <p:cViewPr>
        <p:scale>
          <a:sx n="90" d="100"/>
          <a:sy n="90" d="100"/>
        </p:scale>
        <p:origin x="-1524" y="-30"/>
      </p:cViewPr>
      <p:guideLst>
        <p:guide orient="horz" pos="2160"/>
        <p:guide pos="3840"/>
        <p:guide pos="2880"/>
      </p:guideLst>
    </p:cSldViewPr>
  </p:slideViewPr>
  <p:notesTextViewPr>
    <p:cViewPr>
      <p:scale>
        <a:sx n="1" d="1"/>
        <a:sy n="1" d="1"/>
      </p:scale>
      <p:origin x="0" y="0"/>
    </p:cViewPr>
  </p:notesTextViewPr>
  <p:sorterViewPr>
    <p:cViewPr>
      <p:scale>
        <a:sx n="140" d="100"/>
        <a:sy n="140" d="100"/>
      </p:scale>
      <p:origin x="0" y="123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29T12:56:10.497" idx="1">
    <p:pos x="6000" y="0"/>
    <p:text>Should we change the title of the slide if we are talking about dis-proportionality, not just ELs? Should it read: Culturally and Linguistically Diverse?
-Susan Usery</p:text>
  </p:cm>
  <p:cm authorId="0" dt="2018-10-29T12:56:10.499" idx="2">
    <p:pos x="6000" y="100"/>
    <p:text>Add a slide about EL prevalence across the nation in a graphic.
-Anonymous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10-29T12:56:10.500" idx="3">
    <p:pos x="6000" y="0"/>
    <p:text>Add a slide about IDEA and non-discriminatory assessment practices
-Anonymous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10-29T12:56:10.500" idx="4">
    <p:pos x="6000" y="0"/>
    <p:text>Add ASHA practice portal
-Anonymous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4002300" cy="349907"/>
          </a:xfrm>
          <a:prstGeom prst="rect">
            <a:avLst/>
          </a:prstGeom>
          <a:noFill/>
          <a:ln>
            <a:noFill/>
          </a:ln>
        </p:spPr>
        <p:txBody>
          <a:bodyPr spcFirstLastPara="1" wrap="square" lIns="93700" tIns="46850" rIns="93700" bIns="468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231640" y="0"/>
            <a:ext cx="4002300" cy="349907"/>
          </a:xfrm>
          <a:prstGeom prst="rect">
            <a:avLst/>
          </a:prstGeom>
          <a:noFill/>
          <a:ln>
            <a:noFill/>
          </a:ln>
        </p:spPr>
        <p:txBody>
          <a:bodyPr spcFirstLastPara="1" wrap="square" lIns="93700" tIns="46850" rIns="93700" bIns="468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3" y="6623984"/>
            <a:ext cx="4002300" cy="349907"/>
          </a:xfrm>
          <a:prstGeom prst="rect">
            <a:avLst/>
          </a:prstGeom>
          <a:noFill/>
          <a:ln>
            <a:noFill/>
          </a:ln>
        </p:spPr>
        <p:txBody>
          <a:bodyPr spcFirstLastPara="1" wrap="square" lIns="93700" tIns="46850" rIns="93700" bIns="468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64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dhp.virginia.gov/hwdc/docs/ASLP/2202SLP2016.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3048000" y="871538"/>
            <a:ext cx="3140100" cy="2355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6: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8: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19: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267" name="Google Shape;267;p25: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7: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7: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0: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30: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6: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6: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8:notes"/>
          <p:cNvSpPr>
            <a:spLocks noGrp="1" noRot="1" noChangeAspect="1"/>
          </p:cNvSpPr>
          <p:nvPr>
            <p:ph type="sldImg" idx="2"/>
          </p:nvPr>
        </p:nvSpPr>
        <p:spPr>
          <a:xfrm>
            <a:off x="3048000" y="871538"/>
            <a:ext cx="3140100" cy="2355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8: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8: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3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126" name="Google Shape;126;p3: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3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39: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4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4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4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3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4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7: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47: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134" name="Google Shape;134;p4: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8: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8: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8: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9: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9: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49: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0: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50: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dirty="0"/>
          </a:p>
        </p:txBody>
      </p:sp>
      <p:sp>
        <p:nvSpPr>
          <p:cNvPr id="430" name="Google Shape;430;p5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dirty="0"/>
          </a:p>
        </p:txBody>
      </p:sp>
      <p:sp>
        <p:nvSpPr>
          <p:cNvPr id="436" name="Google Shape;436;p5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53: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r>
              <a:rPr lang="en-US" sz="1200" b="1" i="0" u="none" strike="noStrike" cap="none">
                <a:solidFill>
                  <a:schemeClr val="dk1"/>
                </a:solidFill>
                <a:latin typeface="Arial"/>
                <a:ea typeface="Arial"/>
                <a:cs typeface="Arial"/>
                <a:sym typeface="Arial"/>
              </a:rPr>
              <a:t>Assessment work in Hawaii as an example: </a:t>
            </a:r>
            <a:r>
              <a:rPr lang="en-US" sz="1200" b="0" i="0" u="none" strike="noStrike" cap="none">
                <a:solidFill>
                  <a:schemeClr val="dk1"/>
                </a:solidFill>
                <a:latin typeface="Arial"/>
                <a:ea typeface="Arial"/>
                <a:cs typeface="Arial"/>
                <a:sym typeface="Arial"/>
              </a:rPr>
              <a:t>State push towards stronger assessment (language sampling &amp; dynamic assessment)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Wisconsin has a language sampling guidelines/handbook (developed by Jon Miller)</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Marie: Diagnostic accuracy and comprehensive approach to assessment. </a:t>
            </a:r>
            <a:endParaRPr sz="1200" b="0" i="0" u="none" strike="noStrike" cap="none">
              <a:solidFill>
                <a:schemeClr val="dk1"/>
              </a:solidFill>
              <a:latin typeface="Arial"/>
              <a:ea typeface="Arial"/>
              <a:cs typeface="Arial"/>
              <a:sym typeface="Arial"/>
            </a:endParaRPr>
          </a:p>
        </p:txBody>
      </p:sp>
      <p:sp>
        <p:nvSpPr>
          <p:cNvPr id="444" name="Google Shape;444;p53: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47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54: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54: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55: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55: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5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57: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dirty="0"/>
          </a:p>
        </p:txBody>
      </p:sp>
      <p:sp>
        <p:nvSpPr>
          <p:cNvPr id="471" name="Google Shape;471;p57: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8: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5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r>
              <a:rPr lang="en-US" sz="1200" b="1" i="0" u="none" strike="noStrike" cap="none">
                <a:solidFill>
                  <a:schemeClr val="dk1"/>
                </a:solidFill>
                <a:latin typeface="Arial"/>
                <a:ea typeface="Arial"/>
                <a:cs typeface="Arial"/>
                <a:sym typeface="Arial"/>
              </a:rPr>
              <a:t>Assessment work in Hawaii as an example: </a:t>
            </a:r>
            <a:r>
              <a:rPr lang="en-US" sz="1200" b="0" i="0" u="none" strike="noStrike" cap="none">
                <a:solidFill>
                  <a:schemeClr val="dk1"/>
                </a:solidFill>
                <a:latin typeface="Arial"/>
                <a:ea typeface="Arial"/>
                <a:cs typeface="Arial"/>
                <a:sym typeface="Arial"/>
              </a:rPr>
              <a:t>State push towards stronger assessment (language sampling &amp; dynamic assessment)</a:t>
            </a: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Wisconsin has a language sampling guidelines/handbook (developed by Jon Miller)</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Marie: Diagnostic accuracy and comprehensive approach to assessment. </a:t>
            </a:r>
            <a:endParaRPr sz="1200" b="0" i="0" u="none" strike="noStrike" cap="none">
              <a:solidFill>
                <a:schemeClr val="dk1"/>
              </a:solidFill>
              <a:latin typeface="Arial"/>
              <a:ea typeface="Arial"/>
              <a:cs typeface="Arial"/>
              <a:sym typeface="Arial"/>
            </a:endParaRPr>
          </a:p>
        </p:txBody>
      </p:sp>
      <p:sp>
        <p:nvSpPr>
          <p:cNvPr id="478" name="Google Shape;478;p58: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9: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5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485" name="Google Shape;485;p59: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0: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60: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60: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2: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62: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56ffd9d27_3_1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56ffd9d27_3_13: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r>
              <a:rPr lang="en-US"/>
              <a:t>Examples include </a:t>
            </a:r>
            <a:endParaRPr/>
          </a:p>
          <a:p>
            <a:pPr marL="0" lvl="0" indent="0" algn="l" rtl="0">
              <a:spcBef>
                <a:spcPts val="0"/>
              </a:spcBef>
              <a:spcAft>
                <a:spcPts val="0"/>
              </a:spcAft>
              <a:buNone/>
            </a:pPr>
            <a:r>
              <a:rPr lang="en-US"/>
              <a:t>New York</a:t>
            </a:r>
            <a:endParaRPr/>
          </a:p>
          <a:p>
            <a:pPr marL="0" lvl="0" indent="0" algn="l" rtl="0">
              <a:spcBef>
                <a:spcPts val="0"/>
              </a:spcBef>
              <a:spcAft>
                <a:spcPts val="0"/>
              </a:spcAft>
              <a:buNone/>
            </a:pPr>
            <a:r>
              <a:rPr lang="en-US"/>
              <a:t>New hampshire</a:t>
            </a:r>
            <a:endParaRPr/>
          </a:p>
          <a:p>
            <a:pPr marL="0" lvl="0" indent="0" algn="l" rtl="0">
              <a:spcBef>
                <a:spcPts val="0"/>
              </a:spcBef>
              <a:spcAft>
                <a:spcPts val="0"/>
              </a:spcAft>
              <a:buNone/>
            </a:pPr>
            <a:r>
              <a:rPr lang="en-US"/>
              <a:t>virginia  </a:t>
            </a:r>
            <a:r>
              <a:rPr lang="en-US" sz="1800" u="sng">
                <a:solidFill>
                  <a:schemeClr val="hlink"/>
                </a:solidFill>
                <a:hlinkClick r:id="rId3"/>
              </a:rPr>
              <a:t>https://www.dhp.virginia.gov/hwdc/docs/ASLP/2202SLP2016.pdf</a:t>
            </a:r>
            <a:endParaRPr sz="1800" u="sng">
              <a:solidFill>
                <a:schemeClr val="hlink"/>
              </a:solidFill>
              <a:hlinkClick r:id="rId3"/>
            </a:endParaRPr>
          </a:p>
          <a:p>
            <a:pPr marL="0" lvl="0" indent="0" algn="l" rtl="0">
              <a:spcBef>
                <a:spcPts val="300"/>
              </a:spcBef>
              <a:spcAft>
                <a:spcPts val="0"/>
              </a:spcAft>
              <a:buNone/>
            </a:pPr>
            <a:endParaRPr sz="2800">
              <a:latin typeface="Source Sans Pro"/>
              <a:ea typeface="Source Sans Pro"/>
              <a:cs typeface="Source Sans Pro"/>
              <a:sym typeface="Source Sans Pro"/>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1" name="Google Shape;511;g456ffd9d27_3_13: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456ffd9d27_3_67:notes"/>
          <p:cNvSpPr>
            <a:spLocks noGrp="1" noRot="1" noChangeAspect="1"/>
          </p:cNvSpPr>
          <p:nvPr>
            <p:ph type="sldImg" idx="2"/>
          </p:nvPr>
        </p:nvSpPr>
        <p:spPr>
          <a:xfrm>
            <a:off x="3048000" y="871538"/>
            <a:ext cx="3140100" cy="2355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456ffd9d27_3_67: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519" name="Google Shape;519;g456ffd9d27_3_67: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56ffd9d27_0_0: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456ffd9d27_0_0: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r>
              <a:rPr lang="en-US" dirty="0"/>
              <a:t>temporary or emergency </a:t>
            </a:r>
            <a:r>
              <a:rPr lang="en-US" dirty="0" smtClean="0"/>
              <a:t>license</a:t>
            </a:r>
            <a:r>
              <a:rPr lang="en-US" baseline="0" dirty="0"/>
              <a:t> </a:t>
            </a:r>
            <a:r>
              <a:rPr lang="en-US" dirty="0" smtClean="0"/>
              <a:t>Mississippi </a:t>
            </a:r>
            <a:r>
              <a:rPr lang="en-US" dirty="0"/>
              <a:t>- </a:t>
            </a:r>
            <a:r>
              <a:rPr lang="en-US" dirty="0" smtClean="0"/>
              <a:t>216 </a:t>
            </a:r>
            <a:r>
              <a:rPr lang="en-US" dirty="0"/>
              <a:t>credential - to non SLP for emergency </a:t>
            </a:r>
            <a:r>
              <a:rPr lang="en-US" dirty="0" smtClean="0"/>
              <a:t>practice </a:t>
            </a:r>
            <a:r>
              <a:rPr lang="en-US" sz="1200" b="0" i="0" u="none" strike="noStrike" cap="none" dirty="0" smtClean="0">
                <a:solidFill>
                  <a:schemeClr val="dk1"/>
                </a:solidFill>
                <a:effectLst/>
                <a:latin typeface="Arial"/>
                <a:ea typeface="Arial"/>
                <a:cs typeface="Arial"/>
                <a:sym typeface="Arial"/>
              </a:rPr>
              <a:t>MS license for the bachelor’s level is a Speech Associate That person is only able to provide treatment for articulation and has several other restrictions as well</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universal </a:t>
            </a:r>
            <a:r>
              <a:rPr lang="en-US" dirty="0"/>
              <a:t>license</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dual </a:t>
            </a:r>
            <a:r>
              <a:rPr lang="en-US" dirty="0"/>
              <a:t>license</a:t>
            </a:r>
            <a:endParaRPr dirty="0"/>
          </a:p>
          <a:p>
            <a:pPr marL="0" lvl="0" indent="0" algn="l" rtl="0">
              <a:spcBef>
                <a:spcPts val="0"/>
              </a:spcBef>
              <a:spcAft>
                <a:spcPts val="0"/>
              </a:spcAft>
              <a:buNone/>
            </a:pPr>
            <a:r>
              <a:rPr lang="en-US" dirty="0"/>
              <a:t>Ohio grants license if you have </a:t>
            </a:r>
            <a:r>
              <a:rPr lang="en-US" dirty="0" err="1"/>
              <a:t>ccc’s</a:t>
            </a:r>
            <a:r>
              <a:rPr lang="en-US" dirty="0"/>
              <a:t> but still need to obtain ODE </a:t>
            </a:r>
            <a:r>
              <a:rPr lang="en-US" dirty="0" smtClean="0"/>
              <a:t>license</a:t>
            </a:r>
          </a:p>
          <a:p>
            <a:pPr marL="0" lvl="0" indent="0" algn="l" rtl="0">
              <a:spcBef>
                <a:spcPts val="0"/>
              </a:spcBef>
              <a:spcAft>
                <a:spcPts val="0"/>
              </a:spcAft>
              <a:buNone/>
            </a:pPr>
            <a:r>
              <a:rPr lang="en-US" dirty="0" smtClean="0"/>
              <a:t>AZ</a:t>
            </a:r>
            <a:r>
              <a:rPr lang="en-US" baseline="0" dirty="0" smtClean="0"/>
              <a:t> – health license every 2 year’s education license every 12 years – yes 12 !</a:t>
            </a:r>
          </a:p>
          <a:p>
            <a:pPr marL="0" lvl="0" indent="0" algn="l" rtl="0">
              <a:spcBef>
                <a:spcPts val="0"/>
              </a:spcBef>
              <a:spcAft>
                <a:spcPts val="0"/>
              </a:spcAft>
              <a:buNone/>
            </a:pPr>
            <a:endParaRPr lang="en-US" dirty="0" smtClean="0"/>
          </a:p>
        </p:txBody>
      </p:sp>
      <p:sp>
        <p:nvSpPr>
          <p:cNvPr id="528" name="Google Shape;528;g456ffd9d27_0_0: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56ffd9d27_3_109:notes"/>
          <p:cNvSpPr>
            <a:spLocks noGrp="1" noRot="1" noChangeAspect="1"/>
          </p:cNvSpPr>
          <p:nvPr>
            <p:ph type="sldImg" idx="2"/>
          </p:nvPr>
        </p:nvSpPr>
        <p:spPr>
          <a:xfrm>
            <a:off x="3048000" y="871538"/>
            <a:ext cx="3140100" cy="2355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456ffd9d27_3_109: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539" name="Google Shape;539;g456ffd9d27_3_109: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56ffd9d27_3_10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456ffd9d27_3_103: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545" name="Google Shape;545;g456ffd9d27_3_103: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56ffd9d27_0_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456ffd9d27_0_6: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r>
              <a:rPr lang="en-US"/>
              <a:t>2017</a:t>
            </a:r>
            <a:endParaRPr/>
          </a:p>
          <a:p>
            <a:pPr marL="0" lvl="0" indent="0" algn="l" rtl="0">
              <a:spcBef>
                <a:spcPts val="0"/>
              </a:spcBef>
              <a:spcAft>
                <a:spcPts val="0"/>
              </a:spcAft>
              <a:buNone/>
            </a:pPr>
            <a:endParaRPr/>
          </a:p>
        </p:txBody>
      </p:sp>
      <p:sp>
        <p:nvSpPr>
          <p:cNvPr id="552" name="Google Shape;552;g456ffd9d27_0_6: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63:notes"/>
          <p:cNvSpPr txBox="1">
            <a:spLocks noGrp="1"/>
          </p:cNvSpPr>
          <p:nvPr>
            <p:ph type="body" idx="1"/>
          </p:nvPr>
        </p:nvSpPr>
        <p:spPr>
          <a:xfrm>
            <a:off x="923608" y="3356185"/>
            <a:ext cx="7389000" cy="2745900"/>
          </a:xfrm>
          <a:prstGeom prst="rect">
            <a:avLst/>
          </a:prstGeom>
          <a:noFill/>
          <a:ln>
            <a:noFill/>
          </a:ln>
        </p:spPr>
        <p:txBody>
          <a:bodyPr spcFirstLastPara="1" wrap="square" lIns="93700" tIns="46850" rIns="93700" bIns="46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Related Services Workgroup in Ohio mandated by Legislature. Studying the issues. Developing short, mid and long term solutions to keep the pipeline full for </a:t>
            </a:r>
            <a:r>
              <a:rPr lang="en-US" dirty="0" err="1"/>
              <a:t>slp</a:t>
            </a:r>
            <a:r>
              <a:rPr lang="en-US" dirty="0"/>
              <a:t>, </a:t>
            </a:r>
            <a:r>
              <a:rPr lang="en-US" dirty="0" err="1"/>
              <a:t>aud</a:t>
            </a:r>
            <a:r>
              <a:rPr lang="en-US" dirty="0"/>
              <a:t>, </a:t>
            </a:r>
            <a:r>
              <a:rPr lang="en-US" dirty="0" err="1"/>
              <a:t>ot</a:t>
            </a:r>
            <a:r>
              <a:rPr lang="en-US" dirty="0"/>
              <a:t>, </a:t>
            </a:r>
            <a:r>
              <a:rPr lang="en-US" dirty="0" err="1"/>
              <a:t>pt</a:t>
            </a:r>
            <a:r>
              <a:rPr lang="en-US" dirty="0"/>
              <a:t>, nurse and psych.  Leaning toward an </a:t>
            </a:r>
            <a:r>
              <a:rPr lang="en-US" dirty="0" err="1"/>
              <a:t>omnie</a:t>
            </a:r>
            <a:r>
              <a:rPr lang="en-US" dirty="0"/>
              <a:t>-like program which would require funding. Survey underway to collect data on working conditions, </a:t>
            </a:r>
            <a:r>
              <a:rPr lang="en-US" dirty="0" smtClean="0"/>
              <a:t>caseload, etc.</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Top 5 factors for SLPs according to ASHA 200 survey data </a:t>
            </a:r>
          </a:p>
          <a:p>
            <a:pPr marL="0" lvl="0" indent="0" algn="l" rtl="0">
              <a:lnSpc>
                <a:spcPct val="100000"/>
              </a:lnSpc>
              <a:spcBef>
                <a:spcPts val="0"/>
              </a:spcBef>
              <a:spcAft>
                <a:spcPts val="0"/>
              </a:spcAft>
              <a:buSzPts val="1400"/>
              <a:buNone/>
            </a:pPr>
            <a:r>
              <a:rPr lang="en-US" dirty="0" smtClean="0"/>
              <a:t>Facility</a:t>
            </a:r>
          </a:p>
          <a:p>
            <a:pPr marL="0" lvl="0" indent="0" algn="l" rtl="0">
              <a:lnSpc>
                <a:spcPct val="100000"/>
              </a:lnSpc>
              <a:spcBef>
                <a:spcPts val="0"/>
              </a:spcBef>
              <a:spcAft>
                <a:spcPts val="0"/>
              </a:spcAft>
              <a:buSzPts val="1400"/>
              <a:buNone/>
            </a:pPr>
            <a:r>
              <a:rPr lang="en-US" dirty="0" smtClean="0"/>
              <a:t>Caseload</a:t>
            </a:r>
          </a:p>
          <a:p>
            <a:pPr marL="0" lvl="0" indent="0" algn="l" rtl="0">
              <a:lnSpc>
                <a:spcPct val="100000"/>
              </a:lnSpc>
              <a:spcBef>
                <a:spcPts val="0"/>
              </a:spcBef>
              <a:spcAft>
                <a:spcPts val="0"/>
              </a:spcAft>
              <a:buSzPts val="1400"/>
              <a:buNone/>
            </a:pPr>
            <a:r>
              <a:rPr lang="en-US" dirty="0" smtClean="0"/>
              <a:t>Training</a:t>
            </a:r>
          </a:p>
          <a:p>
            <a:pPr marL="0" lvl="0" indent="0" algn="l" rtl="0">
              <a:lnSpc>
                <a:spcPct val="100000"/>
              </a:lnSpc>
              <a:spcBef>
                <a:spcPts val="0"/>
              </a:spcBef>
              <a:spcAft>
                <a:spcPts val="0"/>
              </a:spcAft>
              <a:buSzPts val="1400"/>
              <a:buNone/>
            </a:pPr>
            <a:r>
              <a:rPr lang="en-US" dirty="0" smtClean="0"/>
              <a:t>Materials</a:t>
            </a:r>
          </a:p>
          <a:p>
            <a:pPr marL="0" lvl="0" indent="0" algn="l" rtl="0">
              <a:lnSpc>
                <a:spcPct val="100000"/>
              </a:lnSpc>
              <a:spcBef>
                <a:spcPts val="0"/>
              </a:spcBef>
              <a:spcAft>
                <a:spcPts val="0"/>
              </a:spcAft>
              <a:buSzPts val="1400"/>
              <a:buNone/>
            </a:pPr>
            <a:r>
              <a:rPr lang="en-US" dirty="0" smtClean="0"/>
              <a:t>Technology</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Salary is not in the top 5!</a:t>
            </a:r>
          </a:p>
        </p:txBody>
      </p:sp>
      <p:sp>
        <p:nvSpPr>
          <p:cNvPr id="567" name="Google Shape;567;p63:notes"/>
          <p:cNvSpPr txBox="1">
            <a:spLocks noGrp="1"/>
          </p:cNvSpPr>
          <p:nvPr>
            <p:ph type="sldNum" idx="12"/>
          </p:nvPr>
        </p:nvSpPr>
        <p:spPr>
          <a:xfrm>
            <a:off x="5231640" y="6623984"/>
            <a:ext cx="4002300" cy="34980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456ffd9d27_3_133: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456ffd9d27_3_133: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574" name="Google Shape;574;g456ffd9d27_3_133: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456ffd9d27_3_12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456ffd9d27_3_127: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dirty="0"/>
          </a:p>
        </p:txBody>
      </p:sp>
      <p:sp>
        <p:nvSpPr>
          <p:cNvPr id="581" name="Google Shape;581;g456ffd9d27_3_127: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456ffd9d27_3_54:notes"/>
          <p:cNvSpPr>
            <a:spLocks noGrp="1" noRot="1" noChangeAspect="1"/>
          </p:cNvSpPr>
          <p:nvPr>
            <p:ph type="sldImg" idx="2"/>
          </p:nvPr>
        </p:nvSpPr>
        <p:spPr>
          <a:xfrm>
            <a:off x="3048000" y="871538"/>
            <a:ext cx="3140100" cy="2355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456ffd9d27_3_54: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r>
              <a:rPr lang="en-US"/>
              <a:t>Grass roots program in Barb’s region</a:t>
            </a:r>
            <a:endParaRPr/>
          </a:p>
          <a:p>
            <a:pPr marL="0" lvl="0" indent="0" algn="l" rtl="0">
              <a:spcBef>
                <a:spcPts val="0"/>
              </a:spcBef>
              <a:spcAft>
                <a:spcPts val="0"/>
              </a:spcAft>
              <a:buNone/>
            </a:pPr>
            <a:r>
              <a:rPr lang="en-US"/>
              <a:t>-College Kids Care Packages</a:t>
            </a:r>
            <a:endParaRPr/>
          </a:p>
        </p:txBody>
      </p:sp>
      <p:sp>
        <p:nvSpPr>
          <p:cNvPr id="588" name="Google Shape;588;g456ffd9d27_3_54: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456ffd9d27_3_11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456ffd9d27_3_115: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596" name="Google Shape;596;g456ffd9d27_3_115: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66</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456ffd9d27_3_12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456ffd9d27_3_121: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602" name="Google Shape;602;g456ffd9d27_3_121: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456ffd9d27_3_29: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456ffd9d27_3_29: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r>
              <a:rPr lang="en-US"/>
              <a:t>Meet w retirees annually, keep their licensure current, and split caseloads for part time work</a:t>
            </a:r>
            <a:endParaRPr/>
          </a:p>
          <a:p>
            <a:pPr marL="0" lvl="0" indent="0" algn="l" rtl="0">
              <a:spcBef>
                <a:spcPts val="0"/>
              </a:spcBef>
              <a:spcAft>
                <a:spcPts val="0"/>
              </a:spcAft>
              <a:buNone/>
            </a:pPr>
            <a:r>
              <a:rPr lang="en-US"/>
              <a:t>ex: HS SLPs ending at 2pm….providing evals at elem school later in the day</a:t>
            </a:r>
            <a:endParaRPr/>
          </a:p>
        </p:txBody>
      </p:sp>
      <p:sp>
        <p:nvSpPr>
          <p:cNvPr id="608" name="Google Shape;608;g456ffd9d27_3_29: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68</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4: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6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456ffd9d27_3_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456ffd9d27_3_1: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621" name="Google Shape;621;g456ffd9d27_3_1: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71</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456ffd9d27_3_14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456ffd9d27_3_141: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627" name="Google Shape;627;g456ffd9d27_3_141: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456ffd9d27_3_154: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456ffd9d27_3_154: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634" name="Google Shape;634;g456ffd9d27_3_154: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647" name="Google Shape;647;p6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456ffd9d27_3_161:notes"/>
          <p:cNvSpPr>
            <a:spLocks noGrp="1" noRot="1" noChangeAspect="1"/>
          </p:cNvSpPr>
          <p:nvPr>
            <p:ph type="sldImg" idx="2"/>
          </p:nvPr>
        </p:nvSpPr>
        <p:spPr>
          <a:xfrm>
            <a:off x="3048000" y="871538"/>
            <a:ext cx="3140100" cy="2355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456ffd9d27_3_161:notes"/>
          <p:cNvSpPr txBox="1">
            <a:spLocks noGrp="1"/>
          </p:cNvSpPr>
          <p:nvPr>
            <p:ph type="body" idx="1"/>
          </p:nvPr>
        </p:nvSpPr>
        <p:spPr>
          <a:xfrm>
            <a:off x="923608" y="3356185"/>
            <a:ext cx="7389000" cy="2745900"/>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714" name="Google Shape;714;g456ffd9d27_3_161:notes"/>
          <p:cNvSpPr txBox="1">
            <a:spLocks noGrp="1"/>
          </p:cNvSpPr>
          <p:nvPr>
            <p:ph type="sldNum" idx="12"/>
          </p:nvPr>
        </p:nvSpPr>
        <p:spPr>
          <a:xfrm>
            <a:off x="5231640" y="6623984"/>
            <a:ext cx="4002300" cy="349800"/>
          </a:xfrm>
          <a:prstGeom prst="rect">
            <a:avLst/>
          </a:prstGeom>
        </p:spPr>
        <p:txBody>
          <a:bodyPr spcFirstLastPara="1" wrap="square" lIns="93700" tIns="46850" rIns="93700" bIns="468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78</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8: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6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When a medical dx is presented, groups should address the difference between educational identification under IDEA and medical diagnosis and review the criteria for the specific disability category mandated by the Virginia special education regulations. </a:t>
            </a:r>
            <a:endParaRPr sz="1200" b="0" i="0" u="none" strike="noStrike" cap="none" dirty="0">
              <a:solidFill>
                <a:schemeClr val="dk1"/>
              </a:solidFill>
              <a:latin typeface="Arial"/>
              <a:ea typeface="Arial"/>
              <a:cs typeface="Arial"/>
              <a:sym typeface="Arial"/>
            </a:endParaRPr>
          </a:p>
        </p:txBody>
      </p:sp>
      <p:sp>
        <p:nvSpPr>
          <p:cNvPr id="668" name="Google Shape;668;p68: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6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ctr" rtl="0">
              <a:lnSpc>
                <a:spcPct val="115000"/>
              </a:lnSpc>
              <a:spcBef>
                <a:spcPts val="600"/>
              </a:spcBef>
              <a:spcAft>
                <a:spcPts val="0"/>
              </a:spcAft>
              <a:buNone/>
            </a:pPr>
            <a:r>
              <a:rPr lang="en-US" sz="1200" dirty="0" smtClean="0">
                <a:solidFill>
                  <a:srgbClr val="000000"/>
                </a:solidFill>
                <a:latin typeface="Calibri"/>
                <a:ea typeface="Calibri"/>
                <a:cs typeface="Calibri"/>
                <a:sym typeface="Calibri"/>
              </a:rPr>
              <a:t>“</a:t>
            </a:r>
            <a:r>
              <a:rPr lang="en-US" sz="1200" i="1" dirty="0" smtClean="0">
                <a:solidFill>
                  <a:srgbClr val="000000"/>
                </a:solidFill>
                <a:latin typeface="Calibri"/>
                <a:ea typeface="Calibri"/>
                <a:cs typeface="Calibri"/>
                <a:sym typeface="Calibri"/>
              </a:rPr>
              <a:t>Implementation of a workload approach is a best practice for school-based hearing and speech-language services, and it ensures compliance with IDEA and other mandates.” p.35</a:t>
            </a:r>
          </a:p>
          <a:p>
            <a:pPr marL="0" lvl="0" indent="0" algn="l" rtl="0">
              <a:lnSpc>
                <a:spcPct val="115000"/>
              </a:lnSpc>
              <a:spcBef>
                <a:spcPts val="0"/>
              </a:spcBef>
              <a:spcAft>
                <a:spcPts val="0"/>
              </a:spcAft>
              <a:buNone/>
            </a:pPr>
            <a:r>
              <a:rPr lang="en-US" sz="900" b="1" dirty="0" smtClean="0">
                <a:solidFill>
                  <a:srgbClr val="000000"/>
                </a:solidFill>
                <a:latin typeface="Arial"/>
                <a:ea typeface="Arial"/>
                <a:cs typeface="Arial"/>
                <a:sym typeface="Arial"/>
              </a:rPr>
              <a:t>Individuals with Disabilities Education Act (IDEA) Reauthorization</a:t>
            </a:r>
          </a:p>
          <a:p>
            <a:pPr marL="0" lvl="0" indent="0" algn="l" rtl="0">
              <a:lnSpc>
                <a:spcPct val="115000"/>
              </a:lnSpc>
              <a:spcBef>
                <a:spcPts val="0"/>
              </a:spcBef>
              <a:spcAft>
                <a:spcPts val="0"/>
              </a:spcAft>
              <a:buNone/>
            </a:pPr>
            <a:r>
              <a:rPr lang="en-US" sz="800" i="1" dirty="0" smtClean="0">
                <a:solidFill>
                  <a:srgbClr val="000000"/>
                </a:solidFill>
                <a:latin typeface="Arial"/>
                <a:ea typeface="Arial"/>
                <a:cs typeface="Arial"/>
                <a:sym typeface="Arial"/>
              </a:rPr>
              <a:t>Recommendations of the American Speech-Language-Hearing Association  June 2017</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54" name="Google Shape;654;p66: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6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Florida Task Force is drafting a wish list of workload approach for its schools. </a:t>
            </a:r>
            <a:endParaRPr sz="1200" b="0" i="0" u="none" strike="noStrike" cap="none">
              <a:solidFill>
                <a:schemeClr val="dk1"/>
              </a:solidFill>
              <a:latin typeface="Arial"/>
              <a:ea typeface="Arial"/>
              <a:cs typeface="Arial"/>
              <a:sym typeface="Arial"/>
            </a:endParaRPr>
          </a:p>
        </p:txBody>
      </p:sp>
      <p:sp>
        <p:nvSpPr>
          <p:cNvPr id="661" name="Google Shape;661;p67:notes"/>
          <p:cNvSpPr txBox="1">
            <a:spLocks noGrp="1"/>
          </p:cNvSpPr>
          <p:nvPr>
            <p:ph type="sldNum" idx="12"/>
          </p:nvPr>
        </p:nvSpPr>
        <p:spPr>
          <a:xfrm>
            <a:off x="5231640" y="6623984"/>
            <a:ext cx="4002300" cy="349907"/>
          </a:xfrm>
          <a:prstGeom prst="rect">
            <a:avLst/>
          </a:prstGeom>
          <a:noFill/>
          <a:ln>
            <a:noFill/>
          </a:ln>
        </p:spPr>
        <p:txBody>
          <a:bodyPr spcFirstLastPara="1" wrap="square" lIns="93700" tIns="46850" rIns="93700" bIns="468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1: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61: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7: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77: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75: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75: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6: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dirty="0"/>
          </a:p>
        </p:txBody>
      </p:sp>
      <p:sp>
        <p:nvSpPr>
          <p:cNvPr id="726" name="Google Shape;726;p76: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923608" y="3356185"/>
            <a:ext cx="7388860" cy="2745969"/>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9:notes"/>
          <p:cNvSpPr>
            <a:spLocks noGrp="1" noRot="1" noChangeAspect="1"/>
          </p:cNvSpPr>
          <p:nvPr>
            <p:ph type="sldImg" idx="2"/>
          </p:nvPr>
        </p:nvSpPr>
        <p:spPr>
          <a:xfrm>
            <a:off x="3048000" y="871538"/>
            <a:ext cx="3140075" cy="2355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3" y="3810002"/>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0" name="Google Shape;30;p2"/>
          <p:cNvSpPr/>
          <p:nvPr/>
        </p:nvSpPr>
        <p:spPr>
          <a:xfrm rot="10800000" flipH="1">
            <a:off x="5410201" y="3897010"/>
            <a:ext cx="3733801" cy="192024"/>
          </a:xfrm>
          <a:prstGeom prst="rect">
            <a:avLst/>
          </a:prstGeom>
          <a:solidFill>
            <a:schemeClr val="accen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1" name="Google Shape;31;p2"/>
          <p:cNvSpPr/>
          <p:nvPr/>
        </p:nvSpPr>
        <p:spPr>
          <a:xfrm rot="10800000" flipH="1">
            <a:off x="5410201" y="4115167"/>
            <a:ext cx="3733801" cy="9144"/>
          </a:xfrm>
          <a:prstGeom prst="rect">
            <a:avLst/>
          </a:prstGeom>
          <a:solidFill>
            <a:schemeClr val="accent2">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2" name="Google Shape;32;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3" name="Google Shape;33;p2"/>
          <p:cNvSpPr/>
          <p:nvPr/>
        </p:nvSpPr>
        <p:spPr>
          <a:xfrm rot="10800000" flipH="1">
            <a:off x="5410200" y="4199572"/>
            <a:ext cx="1965960" cy="9144"/>
          </a:xfrm>
          <a:prstGeom prst="rect">
            <a:avLst/>
          </a:prstGeom>
          <a:solidFill>
            <a:schemeClr val="accent2">
              <a:alpha val="6431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4" name="Google Shape;34;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5" name="Google Shape;35;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6" name="Google Shape;36;p2"/>
          <p:cNvSpPr/>
          <p:nvPr/>
        </p:nvSpPr>
        <p:spPr>
          <a:xfrm>
            <a:off x="1" y="3649662"/>
            <a:ext cx="9144000" cy="244170"/>
          </a:xfrm>
          <a:prstGeom prst="rect">
            <a:avLst/>
          </a:prstGeom>
          <a:solidFill>
            <a:schemeClr val="accen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7" name="Google Shape;37;p2"/>
          <p:cNvSpPr/>
          <p:nvPr/>
        </p:nvSpPr>
        <p:spPr>
          <a:xfrm>
            <a:off x="1" y="3675529"/>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8" name="Google Shape;38;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0" name="Google Shape;40;p2"/>
          <p:cNvSpPr txBox="1">
            <a:spLocks noGrp="1"/>
          </p:cNvSpPr>
          <p:nvPr>
            <p:ph type="ctrTitle"/>
          </p:nvPr>
        </p:nvSpPr>
        <p:spPr>
          <a:xfrm>
            <a:off x="457200" y="2401889"/>
            <a:ext cx="8458200" cy="147002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4400"/>
              <a:buFont typeface="Source Sans Pro"/>
              <a:buNone/>
              <a:defRPr sz="4400" b="1" i="0" u="none" strike="noStrike" cap="none">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lstStyle>
            <a:lvl1pPr marR="0" lvl="0" algn="l">
              <a:lnSpc>
                <a:spcPct val="100000"/>
              </a:lnSpc>
              <a:spcBef>
                <a:spcPts val="300"/>
              </a:spcBef>
              <a:spcAft>
                <a:spcPts val="0"/>
              </a:spcAft>
              <a:buClr>
                <a:schemeClr val="accent3"/>
              </a:buClr>
              <a:buSzPts val="2400"/>
              <a:buFont typeface="Georgia"/>
              <a:buNone/>
              <a:defRPr sz="2400" b="0" i="0" u="none" strike="noStrike" cap="none">
                <a:solidFill>
                  <a:schemeClr val="dk2"/>
                </a:solidFill>
                <a:latin typeface="Source Sans Pro"/>
                <a:ea typeface="Source Sans Pro"/>
                <a:cs typeface="Source Sans Pro"/>
                <a:sym typeface="Source Sans Pro"/>
              </a:defRPr>
            </a:lvl1pPr>
            <a:lvl2pPr marR="0" lvl="1" algn="ctr">
              <a:lnSpc>
                <a:spcPct val="100000"/>
              </a:lnSpc>
              <a:spcBef>
                <a:spcPts val="300"/>
              </a:spcBef>
              <a:spcAft>
                <a:spcPts val="0"/>
              </a:spcAft>
              <a:buClr>
                <a:schemeClr val="accent2"/>
              </a:buClr>
              <a:buSzPts val="2600"/>
              <a:buFont typeface="Georgia"/>
              <a:buNone/>
              <a:defRPr sz="2600" b="0" i="0" u="none" strike="noStrike" cap="none">
                <a:solidFill>
                  <a:schemeClr val="accent2"/>
                </a:solidFill>
                <a:latin typeface="Source Sans Pro"/>
                <a:ea typeface="Source Sans Pro"/>
                <a:cs typeface="Source Sans Pro"/>
                <a:sym typeface="Source Sans Pro"/>
              </a:defRPr>
            </a:lvl2pPr>
            <a:lvl3pPr marR="0" lvl="2" algn="ctr">
              <a:lnSpc>
                <a:spcPct val="100000"/>
              </a:lnSpc>
              <a:spcBef>
                <a:spcPts val="300"/>
              </a:spcBef>
              <a:spcAft>
                <a:spcPts val="0"/>
              </a:spcAft>
              <a:buClr>
                <a:schemeClr val="accent1"/>
              </a:buClr>
              <a:buSzPts val="2400"/>
              <a:buFont typeface="Noto Sans Symbols"/>
              <a:buNone/>
              <a:defRPr sz="2400" b="0" i="0" u="none" strike="noStrike" cap="none">
                <a:solidFill>
                  <a:schemeClr val="accent1"/>
                </a:solidFill>
                <a:latin typeface="Source Sans Pro"/>
                <a:ea typeface="Source Sans Pro"/>
                <a:cs typeface="Source Sans Pro"/>
                <a:sym typeface="Source Sans Pro"/>
              </a:defRPr>
            </a:lvl3pPr>
            <a:lvl4pPr marR="0" lvl="3" algn="ctr">
              <a:lnSpc>
                <a:spcPct val="100000"/>
              </a:lnSpc>
              <a:spcBef>
                <a:spcPts val="300"/>
              </a:spcBef>
              <a:spcAft>
                <a:spcPts val="0"/>
              </a:spcAft>
              <a:buClr>
                <a:schemeClr val="accent1"/>
              </a:buClr>
              <a:buSzPts val="2200"/>
              <a:buFont typeface="Noto Sans Symbols"/>
              <a:buNone/>
              <a:defRPr sz="2200" b="0" i="0" u="none" strike="noStrike" cap="none">
                <a:solidFill>
                  <a:schemeClr val="accent1"/>
                </a:solidFill>
                <a:latin typeface="Source Sans Pro"/>
                <a:ea typeface="Source Sans Pro"/>
                <a:cs typeface="Source Sans Pro"/>
                <a:sym typeface="Source Sans Pro"/>
              </a:defRPr>
            </a:lvl4pPr>
            <a:lvl5pPr marR="0" lvl="4" algn="ctr">
              <a:lnSpc>
                <a:spcPct val="100000"/>
              </a:lnSpc>
              <a:spcBef>
                <a:spcPts val="300"/>
              </a:spcBef>
              <a:spcAft>
                <a:spcPts val="0"/>
              </a:spcAft>
              <a:buClr>
                <a:schemeClr val="accent3"/>
              </a:buClr>
              <a:buSzPts val="2000"/>
              <a:buFont typeface="Georgia"/>
              <a:buNone/>
              <a:defRPr sz="2000" b="0" i="0" u="none" strike="noStrike" cap="none">
                <a:solidFill>
                  <a:schemeClr val="accent3"/>
                </a:solidFill>
                <a:latin typeface="Source Sans Pro"/>
                <a:ea typeface="Source Sans Pro"/>
                <a:cs typeface="Source Sans Pro"/>
                <a:sym typeface="Source Sans Pro"/>
              </a:defRPr>
            </a:lvl5pPr>
            <a:lvl6pPr marR="0" lvl="5" algn="ctr">
              <a:lnSpc>
                <a:spcPct val="100000"/>
              </a:lnSpc>
              <a:spcBef>
                <a:spcPts val="300"/>
              </a:spcBef>
              <a:spcAft>
                <a:spcPts val="0"/>
              </a:spcAft>
              <a:buClr>
                <a:schemeClr val="accent3"/>
              </a:buClr>
              <a:buSzPts val="1800"/>
              <a:buFont typeface="Georgia"/>
              <a:buNone/>
              <a:defRPr sz="1800" b="0" i="0" u="none" strike="noStrike" cap="none">
                <a:solidFill>
                  <a:schemeClr val="accent3"/>
                </a:solidFill>
                <a:latin typeface="Source Sans Pro"/>
                <a:ea typeface="Source Sans Pro"/>
                <a:cs typeface="Source Sans Pro"/>
                <a:sym typeface="Source Sans Pro"/>
              </a:defRPr>
            </a:lvl6pPr>
            <a:lvl7pPr marR="0" lvl="6" algn="ctr">
              <a:lnSpc>
                <a:spcPct val="100000"/>
              </a:lnSpc>
              <a:spcBef>
                <a:spcPts val="300"/>
              </a:spcBef>
              <a:spcAft>
                <a:spcPts val="0"/>
              </a:spcAft>
              <a:buClr>
                <a:schemeClr val="accent3"/>
              </a:buClr>
              <a:buSzPts val="1600"/>
              <a:buFont typeface="Georgia"/>
              <a:buNone/>
              <a:defRPr sz="1600" b="0" i="0" u="none" strike="noStrike" cap="none">
                <a:solidFill>
                  <a:schemeClr val="accent3"/>
                </a:solidFill>
                <a:latin typeface="Source Sans Pro"/>
                <a:ea typeface="Source Sans Pro"/>
                <a:cs typeface="Source Sans Pro"/>
                <a:sym typeface="Source Sans Pro"/>
              </a:defRPr>
            </a:lvl7pPr>
            <a:lvl8pPr marR="0" lvl="7" algn="ctr">
              <a:lnSpc>
                <a:spcPct val="100000"/>
              </a:lnSpc>
              <a:spcBef>
                <a:spcPts val="300"/>
              </a:spcBef>
              <a:spcAft>
                <a:spcPts val="0"/>
              </a:spcAft>
              <a:buClr>
                <a:schemeClr val="accent3"/>
              </a:buClr>
              <a:buSzPts val="1500"/>
              <a:buFont typeface="Georgia"/>
              <a:buNone/>
              <a:defRPr sz="1500" b="0" i="0" u="none" strike="noStrike" cap="none">
                <a:solidFill>
                  <a:schemeClr val="accent3"/>
                </a:solidFill>
                <a:latin typeface="Source Sans Pro"/>
                <a:ea typeface="Source Sans Pro"/>
                <a:cs typeface="Source Sans Pro"/>
                <a:sym typeface="Source Sans Pro"/>
              </a:defRPr>
            </a:lvl8pPr>
            <a:lvl9pPr marR="0" lvl="8" algn="ctr">
              <a:lnSpc>
                <a:spcPct val="100000"/>
              </a:lnSpc>
              <a:spcBef>
                <a:spcPts val="300"/>
              </a:spcBef>
              <a:spcAft>
                <a:spcPts val="0"/>
              </a:spcAft>
              <a:buClr>
                <a:schemeClr val="accent3"/>
              </a:buClr>
              <a:buSzPts val="1400"/>
              <a:buFont typeface="Georgia"/>
              <a:buNone/>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42" name="Google Shape;42;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4" name="Google Shape;44;p2"/>
          <p:cNvSpPr txBox="1">
            <a:spLocks noGrp="1"/>
          </p:cNvSpPr>
          <p:nvPr>
            <p:ph type="sldNum" idx="12"/>
          </p:nvPr>
        </p:nvSpPr>
        <p:spPr>
          <a:xfrm>
            <a:off x="8320089" y="1136"/>
            <a:ext cx="747712"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Source Sans Pro"/>
              <a:buNone/>
              <a:defRPr sz="40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0" name="Google Shape;100;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Source Sans Pro"/>
                <a:ea typeface="Source Sans Pro"/>
                <a:cs typeface="Source Sans Pro"/>
                <a:sym typeface="Source Sans Pro"/>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Source Sans Pro"/>
                <a:ea typeface="Source Sans Pro"/>
                <a:cs typeface="Source Sans Pro"/>
                <a:sym typeface="Source Sans Pro"/>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Source Sans Pro"/>
                <a:ea typeface="Source Sans Pro"/>
                <a:cs typeface="Source Sans Pro"/>
                <a:sym typeface="Source Sans Pro"/>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Source Sans Pro"/>
                <a:ea typeface="Source Sans Pro"/>
                <a:cs typeface="Source Sans Pro"/>
                <a:sym typeface="Source Sans Pro"/>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101" name="Google Shape;101;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2" name="Google Shape;102;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3" name="Google Shape;103;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Source Sans Pro"/>
              <a:buNone/>
              <a:defRPr sz="40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6" name="Google Shape;106;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Source Sans Pro"/>
                <a:ea typeface="Source Sans Pro"/>
                <a:cs typeface="Source Sans Pro"/>
                <a:sym typeface="Source Sans Pro"/>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Source Sans Pro"/>
                <a:ea typeface="Source Sans Pro"/>
                <a:cs typeface="Source Sans Pro"/>
                <a:sym typeface="Source Sans Pro"/>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Source Sans Pro"/>
                <a:ea typeface="Source Sans Pro"/>
                <a:cs typeface="Source Sans Pro"/>
                <a:sym typeface="Source Sans Pro"/>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Source Sans Pro"/>
                <a:ea typeface="Source Sans Pro"/>
                <a:cs typeface="Source Sans Pro"/>
                <a:sym typeface="Source Sans Pro"/>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107" name="Google Shape;107;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8" name="Google Shape;108;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09" name="Google Shape;109;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Source Sans Pro"/>
              <a:buNone/>
              <a:defRPr sz="40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Source Sans Pro"/>
                <a:ea typeface="Source Sans Pro"/>
                <a:cs typeface="Source Sans Pro"/>
                <a:sym typeface="Source Sans Pro"/>
              </a:defRPr>
            </a:lvl1pPr>
            <a:lvl2pPr marL="914400" marR="0" lvl="1" indent="-393700" algn="l">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Source Sans Pro"/>
                <a:ea typeface="Source Sans Pro"/>
                <a:cs typeface="Source Sans Pro"/>
                <a:sym typeface="Source Sans Pro"/>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Source Sans Pro"/>
                <a:ea typeface="Source Sans Pro"/>
                <a:cs typeface="Source Sans Pro"/>
                <a:sym typeface="Source Sans Pro"/>
              </a:defRPr>
            </a:lvl3pPr>
            <a:lvl4pPr marL="1828800" marR="0" lvl="3" indent="-368300" algn="l">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Source Sans Pro"/>
                <a:ea typeface="Source Sans Pro"/>
                <a:cs typeface="Source Sans Pro"/>
                <a:sym typeface="Source Sans Pro"/>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dirty="0"/>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51"/>
        <p:cNvGrpSpPr/>
        <p:nvPr/>
      </p:nvGrpSpPr>
      <p:grpSpPr>
        <a:xfrm>
          <a:off x="0" y="0"/>
          <a:ext cx="0" cy="0"/>
          <a:chOff x="0" y="0"/>
          <a:chExt cx="0" cy="0"/>
        </a:xfrm>
      </p:grpSpPr>
      <p:sp>
        <p:nvSpPr>
          <p:cNvPr id="52" name="Google Shape;52;p4"/>
          <p:cNvSpPr/>
          <p:nvPr/>
        </p:nvSpPr>
        <p:spPr>
          <a:xfrm>
            <a:off x="0" y="780057"/>
            <a:ext cx="9144000" cy="6077943"/>
          </a:xfrm>
          <a:prstGeom prst="rect">
            <a:avLst/>
          </a:prstGeom>
          <a:gradFill>
            <a:gsLst>
              <a:gs pos="0">
                <a:srgbClr val="1B3571">
                  <a:alpha val="88235"/>
                </a:srgbClr>
              </a:gs>
              <a:gs pos="89000">
                <a:srgbClr val="1B3571">
                  <a:alpha val="88235"/>
                </a:srgbClr>
              </a:gs>
              <a:gs pos="100000">
                <a:srgbClr val="FFFFFF">
                  <a:alpha val="88235"/>
                </a:srgbClr>
              </a:gs>
            </a:gsLst>
            <a:lin ang="5400000" scaled="0"/>
          </a:gradFill>
          <a:ln w="9525" cap="flat" cmpd="sng">
            <a:solidFill>
              <a:schemeClr val="accent1"/>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3" name="Google Shape;53;p4"/>
          <p:cNvSpPr txBox="1">
            <a:spLocks noGrp="1"/>
          </p:cNvSpPr>
          <p:nvPr>
            <p:ph type="title"/>
          </p:nvPr>
        </p:nvSpPr>
        <p:spPr>
          <a:xfrm>
            <a:off x="722313" y="1981202"/>
            <a:ext cx="7772400" cy="136207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rgbClr val="FFFFFF"/>
              </a:buClr>
              <a:buSzPts val="5400"/>
              <a:buFont typeface="Source Sans Pro"/>
              <a:buNone/>
              <a:defRPr sz="5400" b="1" i="0" u="none" strike="noStrike" cap="none">
                <a:solidFill>
                  <a:srgbClr val="FFFFFF"/>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2100"/>
              <a:buFont typeface="Georgia"/>
              <a:buNone/>
              <a:defRPr sz="2100" b="0" i="0" u="none" strike="noStrike" cap="none">
                <a:solidFill>
                  <a:schemeClr val="dk2"/>
                </a:solidFill>
                <a:latin typeface="Source Sans Pro"/>
                <a:ea typeface="Source Sans Pro"/>
                <a:cs typeface="Source Sans Pro"/>
                <a:sym typeface="Source Sans Pro"/>
              </a:defRPr>
            </a:lvl1pPr>
            <a:lvl2pPr marL="914400" marR="0" lvl="1" indent="-228600" algn="l">
              <a:lnSpc>
                <a:spcPct val="100000"/>
              </a:lnSpc>
              <a:spcBef>
                <a:spcPts val="300"/>
              </a:spcBef>
              <a:spcAft>
                <a:spcPts val="0"/>
              </a:spcAft>
              <a:buClr>
                <a:schemeClr val="accent2"/>
              </a:buClr>
              <a:buSzPts val="1800"/>
              <a:buFont typeface="Georgia"/>
              <a:buNone/>
              <a:defRPr sz="1800" b="0" i="0" u="none" strike="noStrike" cap="none">
                <a:solidFill>
                  <a:srgbClr val="8888AD"/>
                </a:solidFill>
                <a:latin typeface="Source Sans Pro"/>
                <a:ea typeface="Source Sans Pro"/>
                <a:cs typeface="Source Sans Pro"/>
                <a:sym typeface="Source Sans Pro"/>
              </a:defRPr>
            </a:lvl2pPr>
            <a:lvl3pPr marL="1371600" marR="0" lvl="2" indent="-228600" algn="l">
              <a:lnSpc>
                <a:spcPct val="100000"/>
              </a:lnSpc>
              <a:spcBef>
                <a:spcPts val="300"/>
              </a:spcBef>
              <a:spcAft>
                <a:spcPts val="0"/>
              </a:spcAft>
              <a:buClr>
                <a:schemeClr val="accent1"/>
              </a:buClr>
              <a:buSzPts val="1600"/>
              <a:buFont typeface="Noto Sans Symbols"/>
              <a:buNone/>
              <a:defRPr sz="1600" b="0" i="0" u="none" strike="noStrike" cap="none">
                <a:solidFill>
                  <a:srgbClr val="8888AD"/>
                </a:solidFill>
                <a:latin typeface="Source Sans Pro"/>
                <a:ea typeface="Source Sans Pro"/>
                <a:cs typeface="Source Sans Pro"/>
                <a:sym typeface="Source Sans Pro"/>
              </a:defRPr>
            </a:lvl3pPr>
            <a:lvl4pPr marL="1828800" marR="0" lvl="3" indent="-228600" algn="l">
              <a:lnSpc>
                <a:spcPct val="100000"/>
              </a:lnSpc>
              <a:spcBef>
                <a:spcPts val="300"/>
              </a:spcBef>
              <a:spcAft>
                <a:spcPts val="0"/>
              </a:spcAft>
              <a:buClr>
                <a:schemeClr val="accent1"/>
              </a:buClr>
              <a:buSzPts val="1400"/>
              <a:buFont typeface="Noto Sans Symbols"/>
              <a:buNone/>
              <a:defRPr sz="1400" b="0" i="0" u="none" strike="noStrike" cap="none">
                <a:solidFill>
                  <a:srgbClr val="8888AD"/>
                </a:solidFill>
                <a:latin typeface="Source Sans Pro"/>
                <a:ea typeface="Source Sans Pro"/>
                <a:cs typeface="Source Sans Pro"/>
                <a:sym typeface="Source Sans Pro"/>
              </a:defRPr>
            </a:lvl4pPr>
            <a:lvl5pPr marL="2286000" marR="0" lvl="4" indent="-228600" algn="l">
              <a:lnSpc>
                <a:spcPct val="100000"/>
              </a:lnSpc>
              <a:spcBef>
                <a:spcPts val="300"/>
              </a:spcBef>
              <a:spcAft>
                <a:spcPts val="0"/>
              </a:spcAft>
              <a:buClr>
                <a:schemeClr val="accent3"/>
              </a:buClr>
              <a:buSzPts val="1400"/>
              <a:buFont typeface="Georgia"/>
              <a:buNone/>
              <a:defRPr sz="1400" b="0" i="0" u="none" strike="noStrike" cap="none">
                <a:solidFill>
                  <a:srgbClr val="8888AD"/>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55" name="Google Shape;55;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4"/>
          <p:cNvSpPr/>
          <p:nvPr/>
        </p:nvSpPr>
        <p:spPr>
          <a:xfrm>
            <a:off x="0" y="0"/>
            <a:ext cx="9144000" cy="790058"/>
          </a:xfrm>
          <a:prstGeom prst="rect">
            <a:avLst/>
          </a:prstGeom>
          <a:solidFill>
            <a:srgbClr val="800000"/>
          </a:solidFill>
          <a:ln w="9525" cap="flat" cmpd="sng">
            <a:solidFill>
              <a:schemeClr val="accent2"/>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Source Sans Pro"/>
              <a:buNone/>
              <a:defRPr sz="4000" b="0"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5"/>
          <p:cNvSpPr txBox="1">
            <a:spLocks noGrp="1"/>
          </p:cNvSpPr>
          <p:nvPr>
            <p:ph type="body" idx="1"/>
          </p:nvPr>
        </p:nvSpPr>
        <p:spPr>
          <a:xfrm>
            <a:off x="381000" y="2244970"/>
            <a:ext cx="4041648" cy="457200"/>
          </a:xfrm>
          <a:prstGeom prst="rect">
            <a:avLst/>
          </a:prstGeom>
          <a:solidFill>
            <a:srgbClr val="AB0000">
              <a:alpha val="24313"/>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28C"/>
                </a:solidFill>
                <a:latin typeface="Source Sans Pro"/>
                <a:ea typeface="Source Sans Pro"/>
                <a:cs typeface="Source Sans Pro"/>
                <a:sym typeface="Source Sans Pro"/>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Source Sans Pro"/>
                <a:ea typeface="Source Sans Pro"/>
                <a:cs typeface="Source Sans Pro"/>
                <a:sym typeface="Source Sans Pro"/>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Source Sans Pro"/>
                <a:ea typeface="Source Sans Pro"/>
                <a:cs typeface="Source Sans Pro"/>
                <a:sym typeface="Source Sans Pro"/>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Source Sans Pro"/>
                <a:ea typeface="Source Sans Pro"/>
                <a:cs typeface="Source Sans Pro"/>
                <a:sym typeface="Source Sans Pro"/>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62" name="Google Shape;62;p5"/>
          <p:cNvSpPr txBox="1">
            <a:spLocks noGrp="1"/>
          </p:cNvSpPr>
          <p:nvPr>
            <p:ph type="body" idx="2"/>
          </p:nvPr>
        </p:nvSpPr>
        <p:spPr>
          <a:xfrm>
            <a:off x="4721226" y="2244970"/>
            <a:ext cx="4041775" cy="457200"/>
          </a:xfrm>
          <a:prstGeom prst="rect">
            <a:avLst/>
          </a:prstGeom>
          <a:solidFill>
            <a:srgbClr val="AB0000">
              <a:alpha val="24313"/>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a:lnSpc>
                <a:spcPct val="100000"/>
              </a:lnSpc>
              <a:spcBef>
                <a:spcPts val="300"/>
              </a:spcBef>
              <a:spcAft>
                <a:spcPts val="0"/>
              </a:spcAft>
              <a:buClr>
                <a:schemeClr val="accent3"/>
              </a:buClr>
              <a:buSzPts val="1900"/>
              <a:buFont typeface="Georgia"/>
              <a:buNone/>
              <a:defRPr sz="1900" b="1" i="0" u="none" strike="noStrike" cap="none">
                <a:solidFill>
                  <a:srgbClr val="41428C"/>
                </a:solidFill>
                <a:latin typeface="Source Sans Pro"/>
                <a:ea typeface="Source Sans Pro"/>
                <a:cs typeface="Source Sans Pro"/>
                <a:sym typeface="Source Sans Pro"/>
              </a:defRPr>
            </a:lvl1pPr>
            <a:lvl2pPr marL="914400" marR="0" lvl="1" indent="-228600" algn="l">
              <a:lnSpc>
                <a:spcPct val="100000"/>
              </a:lnSpc>
              <a:spcBef>
                <a:spcPts val="300"/>
              </a:spcBef>
              <a:spcAft>
                <a:spcPts val="0"/>
              </a:spcAft>
              <a:buClr>
                <a:schemeClr val="accent2"/>
              </a:buClr>
              <a:buSzPts val="2000"/>
              <a:buFont typeface="Georgia"/>
              <a:buNone/>
              <a:defRPr sz="2000" b="1" i="0" u="none" strike="noStrike" cap="none">
                <a:solidFill>
                  <a:schemeClr val="accent2"/>
                </a:solidFill>
                <a:latin typeface="Source Sans Pro"/>
                <a:ea typeface="Source Sans Pro"/>
                <a:cs typeface="Source Sans Pro"/>
                <a:sym typeface="Source Sans Pro"/>
              </a:defRPr>
            </a:lvl2pPr>
            <a:lvl3pPr marL="1371600" marR="0" lvl="2" indent="-228600" algn="l">
              <a:lnSpc>
                <a:spcPct val="100000"/>
              </a:lnSpc>
              <a:spcBef>
                <a:spcPts val="300"/>
              </a:spcBef>
              <a:spcAft>
                <a:spcPts val="0"/>
              </a:spcAft>
              <a:buClr>
                <a:schemeClr val="accent1"/>
              </a:buClr>
              <a:buSzPts val="1800"/>
              <a:buFont typeface="Noto Sans Symbols"/>
              <a:buNone/>
              <a:defRPr sz="1800" b="1" i="0" u="none" strike="noStrike" cap="none">
                <a:solidFill>
                  <a:schemeClr val="accent1"/>
                </a:solidFill>
                <a:latin typeface="Source Sans Pro"/>
                <a:ea typeface="Source Sans Pro"/>
                <a:cs typeface="Source Sans Pro"/>
                <a:sym typeface="Source Sans Pro"/>
              </a:defRPr>
            </a:lvl3pPr>
            <a:lvl4pPr marL="1828800" marR="0" lvl="3" indent="-228600" algn="l">
              <a:lnSpc>
                <a:spcPct val="100000"/>
              </a:lnSpc>
              <a:spcBef>
                <a:spcPts val="300"/>
              </a:spcBef>
              <a:spcAft>
                <a:spcPts val="0"/>
              </a:spcAft>
              <a:buClr>
                <a:schemeClr val="accent1"/>
              </a:buClr>
              <a:buSzPts val="1600"/>
              <a:buFont typeface="Noto Sans Symbols"/>
              <a:buNone/>
              <a:defRPr sz="1600" b="1" i="0" u="none" strike="noStrike" cap="none">
                <a:solidFill>
                  <a:schemeClr val="accent1"/>
                </a:solidFill>
                <a:latin typeface="Source Sans Pro"/>
                <a:ea typeface="Source Sans Pro"/>
                <a:cs typeface="Source Sans Pro"/>
                <a:sym typeface="Source Sans Pro"/>
              </a:defRPr>
            </a:lvl4pPr>
            <a:lvl5pPr marL="2286000" marR="0" lvl="4" indent="-228600" algn="l">
              <a:lnSpc>
                <a:spcPct val="100000"/>
              </a:lnSpc>
              <a:spcBef>
                <a:spcPts val="300"/>
              </a:spcBef>
              <a:spcAft>
                <a:spcPts val="0"/>
              </a:spcAft>
              <a:buClr>
                <a:schemeClr val="accent3"/>
              </a:buClr>
              <a:buSzPts val="1600"/>
              <a:buFont typeface="Georgia"/>
              <a:buNone/>
              <a:defRPr sz="1600" b="1"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63" name="Google Shape;63;p5"/>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Source Sans Pro"/>
                <a:ea typeface="Source Sans Pro"/>
                <a:cs typeface="Source Sans Pro"/>
                <a:sym typeface="Source Sans Pro"/>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Source Sans Pro"/>
                <a:ea typeface="Source Sans Pro"/>
                <a:cs typeface="Source Sans Pro"/>
                <a:sym typeface="Source Sans Pro"/>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Source Sans Pro"/>
                <a:ea typeface="Source Sans Pro"/>
                <a:cs typeface="Source Sans Pro"/>
                <a:sym typeface="Source Sans Pro"/>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Source Sans Pro"/>
                <a:ea typeface="Source Sans Pro"/>
                <a:cs typeface="Source Sans Pro"/>
                <a:sym typeface="Source Sans Pro"/>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64" name="Google Shape;64;p5"/>
          <p:cNvSpPr txBox="1">
            <a:spLocks noGrp="1"/>
          </p:cNvSpPr>
          <p:nvPr>
            <p:ph type="body" idx="4"/>
          </p:nvPr>
        </p:nvSpPr>
        <p:spPr>
          <a:xfrm>
            <a:off x="4718305" y="2708519"/>
            <a:ext cx="4041775" cy="3886200"/>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Source Sans Pro"/>
                <a:ea typeface="Source Sans Pro"/>
                <a:cs typeface="Source Sans Pro"/>
                <a:sym typeface="Source Sans Pro"/>
              </a:defRPr>
            </a:lvl1pPr>
            <a:lvl2pPr marL="914400" marR="0" lvl="1" indent="-355600" algn="l">
              <a:lnSpc>
                <a:spcPct val="100000"/>
              </a:lnSpc>
              <a:spcBef>
                <a:spcPts val="300"/>
              </a:spcBef>
              <a:spcAft>
                <a:spcPts val="0"/>
              </a:spcAft>
              <a:buClr>
                <a:schemeClr val="accent2"/>
              </a:buClr>
              <a:buSzPts val="2000"/>
              <a:buFont typeface="Georgia"/>
              <a:buChar char="▫"/>
              <a:defRPr sz="2000" b="0" i="0" u="none" strike="noStrike" cap="none">
                <a:solidFill>
                  <a:schemeClr val="accent2"/>
                </a:solidFill>
                <a:latin typeface="Source Sans Pro"/>
                <a:ea typeface="Source Sans Pro"/>
                <a:cs typeface="Source Sans Pro"/>
                <a:sym typeface="Source Sans Pro"/>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Source Sans Pro"/>
                <a:ea typeface="Source Sans Pro"/>
                <a:cs typeface="Source Sans Pro"/>
                <a:sym typeface="Source Sans Pro"/>
              </a:defRPr>
            </a:lvl3pPr>
            <a:lvl4pPr marL="1828800" marR="0" lvl="3" indent="-330200" algn="l">
              <a:lnSpc>
                <a:spcPct val="100000"/>
              </a:lnSpc>
              <a:spcBef>
                <a:spcPts val="300"/>
              </a:spcBef>
              <a:spcAft>
                <a:spcPts val="0"/>
              </a:spcAft>
              <a:buClr>
                <a:schemeClr val="accent1"/>
              </a:buClr>
              <a:buSzPts val="1600"/>
              <a:buFont typeface="Noto Sans Symbols"/>
              <a:buChar char="⚫"/>
              <a:defRPr sz="1600" b="0" i="0" u="none" strike="noStrike" cap="none">
                <a:solidFill>
                  <a:schemeClr val="accent1"/>
                </a:solidFill>
                <a:latin typeface="Source Sans Pro"/>
                <a:ea typeface="Source Sans Pro"/>
                <a:cs typeface="Source Sans Pro"/>
                <a:sym typeface="Source Sans Pro"/>
              </a:defRPr>
            </a:lvl4pPr>
            <a:lvl5pPr marL="2286000" marR="0" lvl="4"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65" name="Google Shape;65;p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6" name="Google Shape;66;p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0" name="Google Shape;70;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Google Shape;71;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Source Sans Pro"/>
              <a:buNone/>
              <a:defRPr sz="40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7"/>
          <p:cNvSpPr txBox="1">
            <a:spLocks noGrp="1"/>
          </p:cNvSpPr>
          <p:nvPr>
            <p:ph type="body" idx="1"/>
          </p:nvPr>
        </p:nvSpPr>
        <p:spPr>
          <a:xfrm>
            <a:off x="457200" y="2249426"/>
            <a:ext cx="4038600" cy="4525963"/>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Source Sans Pro"/>
                <a:ea typeface="Source Sans Pro"/>
                <a:cs typeface="Source Sans Pro"/>
                <a:sym typeface="Source Sans Pro"/>
              </a:defRPr>
            </a:lvl1pPr>
            <a:lvl2pPr marL="914400" marR="0" lvl="1" indent="-349250" algn="l">
              <a:lnSpc>
                <a:spcPct val="100000"/>
              </a:lnSpc>
              <a:spcBef>
                <a:spcPts val="300"/>
              </a:spcBef>
              <a:spcAft>
                <a:spcPts val="0"/>
              </a:spcAft>
              <a:buClr>
                <a:schemeClr val="accent2"/>
              </a:buClr>
              <a:buSzPts val="1900"/>
              <a:buFont typeface="Georgia"/>
              <a:buChar char="▫"/>
              <a:defRPr sz="1900" b="0" i="0" u="none" strike="noStrike" cap="none">
                <a:solidFill>
                  <a:schemeClr val="accent2"/>
                </a:solidFill>
                <a:latin typeface="Source Sans Pro"/>
                <a:ea typeface="Source Sans Pro"/>
                <a:cs typeface="Source Sans Pro"/>
                <a:sym typeface="Source Sans Pro"/>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Source Sans Pro"/>
                <a:ea typeface="Source Sans Pro"/>
                <a:cs typeface="Source Sans Pro"/>
                <a:sym typeface="Source Sans Pro"/>
              </a:defRPr>
            </a:lvl3pPr>
            <a:lvl4pPr marL="1828800" marR="0" lvl="3"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Source Sans Pro"/>
                <a:ea typeface="Source Sans Pro"/>
                <a:cs typeface="Source Sans Pro"/>
                <a:sym typeface="Source Sans Pro"/>
              </a:defRPr>
            </a:lvl4pPr>
            <a:lvl5pPr marL="2286000" marR="0" lvl="4"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75" name="Google Shape;75;p7"/>
          <p:cNvSpPr txBox="1">
            <a:spLocks noGrp="1"/>
          </p:cNvSpPr>
          <p:nvPr>
            <p:ph type="body" idx="2"/>
          </p:nvPr>
        </p:nvSpPr>
        <p:spPr>
          <a:xfrm>
            <a:off x="4648200" y="2249426"/>
            <a:ext cx="4038600" cy="4525963"/>
          </a:xfrm>
          <a:prstGeom prst="rect">
            <a:avLst/>
          </a:prstGeom>
          <a:noFill/>
          <a:ln>
            <a:noFill/>
          </a:ln>
        </p:spPr>
        <p:txBody>
          <a:bodyPr spcFirstLastPara="1" wrap="square" lIns="91425" tIns="45700" rIns="91425" bIns="45700" anchor="t" anchorCtr="0"/>
          <a:lstStyle>
            <a:lvl1pPr marL="457200" marR="0" lvl="0" indent="-355600" algn="l">
              <a:lnSpc>
                <a:spcPct val="100000"/>
              </a:lnSpc>
              <a:spcBef>
                <a:spcPts val="300"/>
              </a:spcBef>
              <a:spcAft>
                <a:spcPts val="0"/>
              </a:spcAft>
              <a:buClr>
                <a:schemeClr val="accent3"/>
              </a:buClr>
              <a:buSzPts val="2000"/>
              <a:buFont typeface="Georgia"/>
              <a:buChar char="•"/>
              <a:defRPr sz="2000" b="0" i="0" u="none" strike="noStrike" cap="none">
                <a:solidFill>
                  <a:schemeClr val="dk1"/>
                </a:solidFill>
                <a:latin typeface="Source Sans Pro"/>
                <a:ea typeface="Source Sans Pro"/>
                <a:cs typeface="Source Sans Pro"/>
                <a:sym typeface="Source Sans Pro"/>
              </a:defRPr>
            </a:lvl1pPr>
            <a:lvl2pPr marL="914400" marR="0" lvl="1" indent="-349250" algn="l">
              <a:lnSpc>
                <a:spcPct val="100000"/>
              </a:lnSpc>
              <a:spcBef>
                <a:spcPts val="300"/>
              </a:spcBef>
              <a:spcAft>
                <a:spcPts val="0"/>
              </a:spcAft>
              <a:buClr>
                <a:schemeClr val="accent2"/>
              </a:buClr>
              <a:buSzPts val="1900"/>
              <a:buFont typeface="Georgia"/>
              <a:buChar char="▫"/>
              <a:defRPr sz="1900" b="0" i="0" u="none" strike="noStrike" cap="none">
                <a:solidFill>
                  <a:schemeClr val="accent2"/>
                </a:solidFill>
                <a:latin typeface="Source Sans Pro"/>
                <a:ea typeface="Source Sans Pro"/>
                <a:cs typeface="Source Sans Pro"/>
                <a:sym typeface="Source Sans Pro"/>
              </a:defRPr>
            </a:lvl2pPr>
            <a:lvl3pPr marL="1371600" marR="0" lvl="2"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Source Sans Pro"/>
                <a:ea typeface="Source Sans Pro"/>
                <a:cs typeface="Source Sans Pro"/>
                <a:sym typeface="Source Sans Pro"/>
              </a:defRPr>
            </a:lvl3pPr>
            <a:lvl4pPr marL="1828800" marR="0" lvl="3" indent="-342900" algn="l">
              <a:lnSpc>
                <a:spcPct val="100000"/>
              </a:lnSpc>
              <a:spcBef>
                <a:spcPts val="300"/>
              </a:spcBef>
              <a:spcAft>
                <a:spcPts val="0"/>
              </a:spcAft>
              <a:buClr>
                <a:schemeClr val="accent1"/>
              </a:buClr>
              <a:buSzPts val="1800"/>
              <a:buFont typeface="Noto Sans Symbols"/>
              <a:buChar char="⚫"/>
              <a:defRPr sz="1800" b="0" i="0" u="none" strike="noStrike" cap="none">
                <a:solidFill>
                  <a:schemeClr val="accent1"/>
                </a:solidFill>
                <a:latin typeface="Source Sans Pro"/>
                <a:ea typeface="Source Sans Pro"/>
                <a:cs typeface="Source Sans Pro"/>
                <a:sym typeface="Source Sans Pro"/>
              </a:defRPr>
            </a:lvl4pPr>
            <a:lvl5pPr marL="2286000" marR="0" lvl="4"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76" name="Google Shape;76;p7"/>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7" name="Google Shape;77;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8" name="Google Shape;78;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dk2"/>
              </a:buClr>
              <a:buSzPts val="1800"/>
              <a:buFont typeface="Source Sans Pro"/>
              <a:buNone/>
              <a:defRPr sz="18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300"/>
              </a:spcBef>
              <a:spcAft>
                <a:spcPts val="0"/>
              </a:spcAft>
              <a:buClr>
                <a:schemeClr val="accent3"/>
              </a:buClr>
              <a:buSzPts val="1400"/>
              <a:buFont typeface="Georgia"/>
              <a:buNone/>
              <a:defRPr sz="14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Source Sans Pro"/>
                <a:ea typeface="Source Sans Pro"/>
                <a:cs typeface="Source Sans Pro"/>
                <a:sym typeface="Source Sans Pro"/>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Source Sans Pro"/>
                <a:ea typeface="Source Sans Pro"/>
                <a:cs typeface="Source Sans Pro"/>
                <a:sym typeface="Source Sans Pro"/>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Source Sans Pro"/>
                <a:ea typeface="Source Sans Pro"/>
                <a:cs typeface="Source Sans Pro"/>
                <a:sym typeface="Source Sans Pro"/>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82" name="Google Shape;82;p8"/>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a:lnSpc>
                <a:spcPct val="100000"/>
              </a:lnSpc>
              <a:spcBef>
                <a:spcPts val="300"/>
              </a:spcBef>
              <a:spcAft>
                <a:spcPts val="0"/>
              </a:spcAft>
              <a:buClr>
                <a:schemeClr val="accent3"/>
              </a:buClr>
              <a:buSzPts val="3200"/>
              <a:buFont typeface="Georgia"/>
              <a:buChar char="•"/>
              <a:defRPr sz="3200" b="0" i="0" u="none" strike="noStrike" cap="none">
                <a:solidFill>
                  <a:schemeClr val="dk1"/>
                </a:solidFill>
                <a:latin typeface="Source Sans Pro"/>
                <a:ea typeface="Source Sans Pro"/>
                <a:cs typeface="Source Sans Pro"/>
                <a:sym typeface="Source Sans Pro"/>
              </a:defRPr>
            </a:lvl1pPr>
            <a:lvl2pPr marL="914400" marR="0" lvl="1" indent="-406400" algn="l">
              <a:lnSpc>
                <a:spcPct val="100000"/>
              </a:lnSpc>
              <a:spcBef>
                <a:spcPts val="300"/>
              </a:spcBef>
              <a:spcAft>
                <a:spcPts val="0"/>
              </a:spcAft>
              <a:buClr>
                <a:schemeClr val="accent2"/>
              </a:buClr>
              <a:buSzPts val="2800"/>
              <a:buFont typeface="Georgia"/>
              <a:buChar char="▫"/>
              <a:defRPr sz="2800" b="0" i="0" u="none" strike="noStrike" cap="none">
                <a:solidFill>
                  <a:schemeClr val="accent2"/>
                </a:solidFill>
                <a:latin typeface="Source Sans Pro"/>
                <a:ea typeface="Source Sans Pro"/>
                <a:cs typeface="Source Sans Pro"/>
                <a:sym typeface="Source Sans Pro"/>
              </a:defRPr>
            </a:lvl2pPr>
            <a:lvl3pPr marL="1371600" marR="0" lvl="2" indent="-381000" algn="l">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Source Sans Pro"/>
                <a:ea typeface="Source Sans Pro"/>
                <a:cs typeface="Source Sans Pro"/>
                <a:sym typeface="Source Sans Pro"/>
              </a:defRPr>
            </a:lvl3pPr>
            <a:lvl4pPr marL="1828800" marR="0" lvl="3" indent="-355600" algn="l">
              <a:lnSpc>
                <a:spcPct val="100000"/>
              </a:lnSpc>
              <a:spcBef>
                <a:spcPts val="300"/>
              </a:spcBef>
              <a:spcAft>
                <a:spcPts val="0"/>
              </a:spcAft>
              <a:buClr>
                <a:schemeClr val="accent1"/>
              </a:buClr>
              <a:buSzPts val="2000"/>
              <a:buFont typeface="Noto Sans Symbols"/>
              <a:buChar char="⚫"/>
              <a:defRPr sz="2000" b="0" i="0" u="none" strike="noStrike" cap="none">
                <a:solidFill>
                  <a:schemeClr val="accent1"/>
                </a:solidFill>
                <a:latin typeface="Source Sans Pro"/>
                <a:ea typeface="Source Sans Pro"/>
                <a:cs typeface="Source Sans Pro"/>
                <a:sym typeface="Source Sans Pro"/>
              </a:defRPr>
            </a:lvl4pPr>
            <a:lvl5pPr marL="2286000" marR="0" lvl="4" indent="-355600" algn="l">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83" name="Google Shape;83;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5" name="Google Shape;85;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2"/>
              </a:buClr>
              <a:buSzPts val="4000"/>
              <a:buFont typeface="Source Sans Pro"/>
              <a:buNone/>
              <a:defRPr sz="40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8" name="Google Shape;88;p9"/>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9" name="Google Shape;89;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rot="-5400000">
            <a:off x="3393018" y="3156579"/>
            <a:ext cx="4681637" cy="586803"/>
          </a:xfrm>
          <a:prstGeom prst="rect">
            <a:avLst/>
          </a:prstGeom>
          <a:noFill/>
          <a:ln>
            <a:noFill/>
          </a:ln>
        </p:spPr>
        <p:txBody>
          <a:bodyPr spcFirstLastPara="1" wrap="square" lIns="45700" tIns="0" rIns="45700" bIns="45700" anchor="t" anchorCtr="0"/>
          <a:lstStyle>
            <a:lvl1pPr marR="0" lvl="0" algn="ctr">
              <a:lnSpc>
                <a:spcPct val="100000"/>
              </a:lnSpc>
              <a:spcBef>
                <a:spcPts val="0"/>
              </a:spcBef>
              <a:spcAft>
                <a:spcPts val="0"/>
              </a:spcAft>
              <a:buClr>
                <a:schemeClr val="dk2"/>
              </a:buClr>
              <a:buSzPts val="2000"/>
              <a:buFont typeface="Source Sans Pro"/>
              <a:buNone/>
              <a:defRPr sz="2000" b="1" i="0" u="none" strike="noStrike" cap="none">
                <a:solidFill>
                  <a:schemeClr val="dk2"/>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3" name="Google Shape;93;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313"/>
              </a:srgbClr>
            </a:outerShdw>
          </a:effectLst>
        </p:spPr>
        <p:txBody>
          <a:bodyPr spcFirstLastPara="1" wrap="square" lIns="91425" tIns="45700" rIns="91425" bIns="45700" anchor="t" anchorCtr="0"/>
          <a:lstStyle>
            <a:lvl1pPr marR="0" lvl="0" algn="l" rtl="0">
              <a:lnSpc>
                <a:spcPct val="100000"/>
              </a:lnSpc>
              <a:spcBef>
                <a:spcPts val="300"/>
              </a:spcBef>
              <a:spcAft>
                <a:spcPts val="0"/>
              </a:spcAft>
              <a:buClr>
                <a:schemeClr val="accent3"/>
              </a:buClr>
              <a:buSzPts val="3200"/>
              <a:buFont typeface="Georgia"/>
              <a:buNone/>
              <a:defRPr sz="3200" b="0" i="0" u="none" strike="noStrike" cap="none">
                <a:solidFill>
                  <a:schemeClr val="dk1"/>
                </a:solidFill>
                <a:latin typeface="Source Sans Pro"/>
                <a:ea typeface="Source Sans Pro"/>
                <a:cs typeface="Source Sans Pro"/>
                <a:sym typeface="Source Sans Pro"/>
              </a:defRPr>
            </a:lvl1pPr>
            <a:lvl2pPr marR="0" lvl="1"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Source Sans Pro"/>
                <a:ea typeface="Source Sans Pro"/>
                <a:cs typeface="Source Sans Pro"/>
                <a:sym typeface="Source Sans Pro"/>
              </a:defRPr>
            </a:lvl2pPr>
            <a:lvl3pPr marR="0" lvl="2"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Source Sans Pro"/>
                <a:ea typeface="Source Sans Pro"/>
                <a:cs typeface="Source Sans Pro"/>
                <a:sym typeface="Source Sans Pro"/>
              </a:defRPr>
            </a:lvl3pPr>
            <a:lvl4pPr marR="0" lvl="3"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Source Sans Pro"/>
                <a:ea typeface="Source Sans Pro"/>
                <a:cs typeface="Source Sans Pro"/>
                <a:sym typeface="Source Sans Pro"/>
              </a:defRPr>
            </a:lvl4pPr>
            <a:lvl5pPr marR="0" lvl="4"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Source Sans Pro"/>
                <a:ea typeface="Source Sans Pro"/>
                <a:cs typeface="Source Sans Pro"/>
                <a:sym typeface="Source Sans Pro"/>
              </a:defRPr>
            </a:lvl5pPr>
            <a:lvl6pPr marR="0" lvl="5"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R="0" lvl="6"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R="0" lvl="7"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R="0" lvl="8"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94" name="Google Shape;94;p10"/>
          <p:cNvSpPr txBox="1">
            <a:spLocks noGrp="1"/>
          </p:cNvSpPr>
          <p:nvPr>
            <p:ph type="body" idx="1"/>
          </p:nvPr>
        </p:nvSpPr>
        <p:spPr>
          <a:xfrm>
            <a:off x="6088443" y="3274310"/>
            <a:ext cx="2590800" cy="2516489"/>
          </a:xfrm>
          <a:prstGeom prst="rect">
            <a:avLst/>
          </a:prstGeom>
          <a:noFill/>
          <a:ln>
            <a:noFill/>
          </a:ln>
        </p:spPr>
        <p:txBody>
          <a:bodyPr spcFirstLastPara="1" wrap="square" lIns="0" tIns="0" rIns="45700" bIns="45700" anchor="t" anchorCtr="0"/>
          <a:lstStyle>
            <a:lvl1pPr marL="457200" marR="0" lvl="0" indent="-228600" algn="l">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300"/>
              </a:spcBef>
              <a:spcAft>
                <a:spcPts val="0"/>
              </a:spcAft>
              <a:buClr>
                <a:schemeClr val="accent2"/>
              </a:buClr>
              <a:buSzPts val="1200"/>
              <a:buFont typeface="Georgia"/>
              <a:buNone/>
              <a:defRPr sz="1200" b="0" i="0" u="none" strike="noStrike" cap="none">
                <a:solidFill>
                  <a:schemeClr val="accent2"/>
                </a:solidFill>
                <a:latin typeface="Source Sans Pro"/>
                <a:ea typeface="Source Sans Pro"/>
                <a:cs typeface="Source Sans Pro"/>
                <a:sym typeface="Source Sans Pro"/>
              </a:defRPr>
            </a:lvl2pPr>
            <a:lvl3pPr marL="1371600" marR="0" lvl="2" indent="-228600" algn="l">
              <a:lnSpc>
                <a:spcPct val="100000"/>
              </a:lnSpc>
              <a:spcBef>
                <a:spcPts val="300"/>
              </a:spcBef>
              <a:spcAft>
                <a:spcPts val="0"/>
              </a:spcAft>
              <a:buClr>
                <a:schemeClr val="accent1"/>
              </a:buClr>
              <a:buSzPts val="1000"/>
              <a:buFont typeface="Noto Sans Symbols"/>
              <a:buNone/>
              <a:defRPr sz="1000" b="0" i="0" u="none" strike="noStrike" cap="none">
                <a:solidFill>
                  <a:schemeClr val="accent1"/>
                </a:solidFill>
                <a:latin typeface="Source Sans Pro"/>
                <a:ea typeface="Source Sans Pro"/>
                <a:cs typeface="Source Sans Pro"/>
                <a:sym typeface="Source Sans Pro"/>
              </a:defRPr>
            </a:lvl3pPr>
            <a:lvl4pPr marL="1828800" marR="0" lvl="3" indent="-228600" algn="l">
              <a:lnSpc>
                <a:spcPct val="100000"/>
              </a:lnSpc>
              <a:spcBef>
                <a:spcPts val="300"/>
              </a:spcBef>
              <a:spcAft>
                <a:spcPts val="0"/>
              </a:spcAft>
              <a:buClr>
                <a:schemeClr val="accent1"/>
              </a:buClr>
              <a:buSzPts val="900"/>
              <a:buFont typeface="Noto Sans Symbols"/>
              <a:buNone/>
              <a:defRPr sz="900" b="0" i="0" u="none" strike="noStrike" cap="none">
                <a:solidFill>
                  <a:schemeClr val="accent1"/>
                </a:solidFill>
                <a:latin typeface="Source Sans Pro"/>
                <a:ea typeface="Source Sans Pro"/>
                <a:cs typeface="Source Sans Pro"/>
                <a:sym typeface="Source Sans Pro"/>
              </a:defRPr>
            </a:lvl4pPr>
            <a:lvl5pPr marL="2286000" marR="0" lvl="4" indent="-228600" algn="l">
              <a:lnSpc>
                <a:spcPct val="100000"/>
              </a:lnSpc>
              <a:spcBef>
                <a:spcPts val="300"/>
              </a:spcBef>
              <a:spcAft>
                <a:spcPts val="0"/>
              </a:spcAft>
              <a:buClr>
                <a:schemeClr val="accent3"/>
              </a:buClr>
              <a:buSzPts val="900"/>
              <a:buFont typeface="Georgia"/>
              <a:buNone/>
              <a:defRPr sz="900" b="0" i="0" u="none" strike="noStrike" cap="none">
                <a:solidFill>
                  <a:schemeClr val="accent3"/>
                </a:solidFill>
                <a:latin typeface="Source Sans Pro"/>
                <a:ea typeface="Source Sans Pro"/>
                <a:cs typeface="Source Sans Pro"/>
                <a:sym typeface="Source Sans Pro"/>
              </a:defRPr>
            </a:lvl5pPr>
            <a:lvl6pPr marL="2743200" marR="0" lvl="5" indent="-342900" algn="l">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a:p>
        </p:txBody>
      </p:sp>
      <p:sp>
        <p:nvSpPr>
          <p:cNvPr id="95" name="Google Shape;95;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6" name="Google Shape;96;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a:lnSpc>
                <a:spcPct val="100000"/>
              </a:lnSpc>
              <a:spcBef>
                <a:spcPts val="0"/>
              </a:spcBef>
              <a:spcAft>
                <a:spcPts val="0"/>
              </a:spcAft>
              <a:buSzPts val="1400"/>
              <a:buNone/>
              <a:defRPr sz="800" b="0" i="0" u="none" strike="noStrike" cap="none">
                <a:solidFill>
                  <a:schemeClr val="accent2"/>
                </a:solidFill>
                <a:latin typeface="Source Sans Pro"/>
                <a:ea typeface="Source Sans Pro"/>
                <a:cs typeface="Source Sans Pro"/>
                <a:sym typeface="Source Sans Pro"/>
              </a:defRPr>
            </a:lvl1pPr>
            <a:lvl2pPr marR="0" lvl="1"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7" name="Google Shape;97;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366820"/>
            <a:ext cx="9144000" cy="84407"/>
          </a:xfrm>
          <a:prstGeom prst="rect">
            <a:avLst/>
          </a:prstGeom>
          <a:solidFill>
            <a:schemeClr val="accen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2;p1"/>
          <p:cNvSpPr/>
          <p:nvPr/>
        </p:nvSpPr>
        <p:spPr>
          <a:xfrm>
            <a:off x="1" y="308278"/>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3" name="Google Shape;13;p1"/>
          <p:cNvSpPr/>
          <p:nvPr/>
        </p:nvSpPr>
        <p:spPr>
          <a:xfrm rot="10800000" flipH="1">
            <a:off x="5410183" y="360248"/>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4" name="Google Shape;14;p1"/>
          <p:cNvSpPr/>
          <p:nvPr/>
        </p:nvSpPr>
        <p:spPr>
          <a:xfrm rot="10800000" flipH="1">
            <a:off x="5410201" y="440114"/>
            <a:ext cx="3733801" cy="180035"/>
          </a:xfrm>
          <a:prstGeom prst="rect">
            <a:avLst/>
          </a:prstGeom>
          <a:solidFill>
            <a:schemeClr val="accent2">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7" name="Google Shape;17;p1"/>
          <p:cNvSpPr/>
          <p:nvPr/>
        </p:nvSpPr>
        <p:spPr>
          <a:xfrm>
            <a:off x="9084967" y="-2001"/>
            <a:ext cx="57626" cy="621792"/>
          </a:xfrm>
          <a:prstGeom prst="rect">
            <a:avLst/>
          </a:prstGeom>
          <a:solidFill>
            <a:srgbClr val="FFFF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8" name="Google Shape;18;p1"/>
          <p:cNvSpPr/>
          <p:nvPr/>
        </p:nvSpPr>
        <p:spPr>
          <a:xfrm>
            <a:off x="9044481" y="-2001"/>
            <a:ext cx="27432" cy="621792"/>
          </a:xfrm>
          <a:prstGeom prst="rect">
            <a:avLst/>
          </a:prstGeom>
          <a:solidFill>
            <a:srgbClr val="FFFFFF">
              <a:alpha val="6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22;p1"/>
          <p:cNvSpPr/>
          <p:nvPr/>
        </p:nvSpPr>
        <p:spPr>
          <a:xfrm>
            <a:off x="8873475" y="380"/>
            <a:ext cx="9144" cy="585216"/>
          </a:xfrm>
          <a:prstGeom prst="rect">
            <a:avLst/>
          </a:prstGeom>
          <a:solidFill>
            <a:srgbClr val="FFFFFF">
              <a:alpha val="2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Source Sans Pro"/>
              <a:buNone/>
              <a:defRPr sz="4000" b="1" i="0" u="none" strike="noStrike" cap="none">
                <a:solidFill>
                  <a:schemeClr val="dk2"/>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300"/>
              </a:spcBef>
              <a:spcAft>
                <a:spcPts val="0"/>
              </a:spcAft>
              <a:buClr>
                <a:schemeClr val="accent3"/>
              </a:buClr>
              <a:buSzPts val="2800"/>
              <a:buFont typeface="Georgia"/>
              <a:buChar char="•"/>
              <a:defRPr sz="2800" b="0" i="0" u="none" strike="noStrike" cap="none">
                <a:solidFill>
                  <a:schemeClr val="dk1"/>
                </a:solidFill>
                <a:latin typeface="Source Sans Pro"/>
                <a:ea typeface="Source Sans Pro"/>
                <a:cs typeface="Source Sans Pro"/>
                <a:sym typeface="Source Sans Pro"/>
              </a:defRPr>
            </a:lvl1pPr>
            <a:lvl2pPr marL="914400" marR="0" lvl="1" indent="-393700" algn="l" rtl="0">
              <a:lnSpc>
                <a:spcPct val="100000"/>
              </a:lnSpc>
              <a:spcBef>
                <a:spcPts val="300"/>
              </a:spcBef>
              <a:spcAft>
                <a:spcPts val="0"/>
              </a:spcAft>
              <a:buClr>
                <a:schemeClr val="accent2"/>
              </a:buClr>
              <a:buSzPts val="2600"/>
              <a:buFont typeface="Georgia"/>
              <a:buChar char="▫"/>
              <a:defRPr sz="2600" b="0" i="0" u="none" strike="noStrike" cap="none">
                <a:solidFill>
                  <a:schemeClr val="accent2"/>
                </a:solidFill>
                <a:latin typeface="Source Sans Pro"/>
                <a:ea typeface="Source Sans Pro"/>
                <a:cs typeface="Source Sans Pro"/>
                <a:sym typeface="Source Sans Pro"/>
              </a:defRPr>
            </a:lvl2pPr>
            <a:lvl3pPr marL="1371600" marR="0" lvl="2" indent="-381000" algn="l" rtl="0">
              <a:lnSpc>
                <a:spcPct val="100000"/>
              </a:lnSpc>
              <a:spcBef>
                <a:spcPts val="300"/>
              </a:spcBef>
              <a:spcAft>
                <a:spcPts val="0"/>
              </a:spcAft>
              <a:buClr>
                <a:schemeClr val="accent1"/>
              </a:buClr>
              <a:buSzPts val="2400"/>
              <a:buFont typeface="Noto Sans Symbols"/>
              <a:buChar char="⚫"/>
              <a:defRPr sz="2400" b="0" i="0" u="none" strike="noStrike" cap="none">
                <a:solidFill>
                  <a:schemeClr val="accent1"/>
                </a:solidFill>
                <a:latin typeface="Source Sans Pro"/>
                <a:ea typeface="Source Sans Pro"/>
                <a:cs typeface="Source Sans Pro"/>
                <a:sym typeface="Source Sans Pro"/>
              </a:defRPr>
            </a:lvl3pPr>
            <a:lvl4pPr marL="1828800" marR="0" lvl="3" indent="-368300" algn="l" rtl="0">
              <a:lnSpc>
                <a:spcPct val="100000"/>
              </a:lnSpc>
              <a:spcBef>
                <a:spcPts val="300"/>
              </a:spcBef>
              <a:spcAft>
                <a:spcPts val="0"/>
              </a:spcAft>
              <a:buClr>
                <a:schemeClr val="accent1"/>
              </a:buClr>
              <a:buSzPts val="2200"/>
              <a:buFont typeface="Noto Sans Symbols"/>
              <a:buChar char="⚫"/>
              <a:defRPr sz="2200" b="0" i="0" u="none" strike="noStrike" cap="none">
                <a:solidFill>
                  <a:schemeClr val="accent1"/>
                </a:solidFill>
                <a:latin typeface="Source Sans Pro"/>
                <a:ea typeface="Source Sans Pro"/>
                <a:cs typeface="Source Sans Pro"/>
                <a:sym typeface="Source Sans Pro"/>
              </a:defRPr>
            </a:lvl4pPr>
            <a:lvl5pPr marL="2286000" marR="0" lvl="4" indent="-355600" algn="l" rtl="0">
              <a:lnSpc>
                <a:spcPct val="100000"/>
              </a:lnSpc>
              <a:spcBef>
                <a:spcPts val="300"/>
              </a:spcBef>
              <a:spcAft>
                <a:spcPts val="0"/>
              </a:spcAft>
              <a:buClr>
                <a:schemeClr val="accent3"/>
              </a:buClr>
              <a:buSzPts val="2000"/>
              <a:buFont typeface="Georgia"/>
              <a:buChar char="▫"/>
              <a:defRPr sz="2000" b="0" i="0" u="none" strike="noStrike" cap="none">
                <a:solidFill>
                  <a:schemeClr val="accent3"/>
                </a:solidFill>
                <a:latin typeface="Source Sans Pro"/>
                <a:ea typeface="Source Sans Pro"/>
                <a:cs typeface="Source Sans Pro"/>
                <a:sym typeface="Source Sans Pro"/>
              </a:defRPr>
            </a:lvl5pPr>
            <a:lvl6pPr marL="2743200" marR="0" lvl="5" indent="-342900" algn="l" rtl="0">
              <a:lnSpc>
                <a:spcPct val="100000"/>
              </a:lnSpc>
              <a:spcBef>
                <a:spcPts val="300"/>
              </a:spcBef>
              <a:spcAft>
                <a:spcPts val="0"/>
              </a:spcAft>
              <a:buClr>
                <a:schemeClr val="accent3"/>
              </a:buClr>
              <a:buSzPts val="1800"/>
              <a:buFont typeface="Georgia"/>
              <a:buChar char="▫"/>
              <a:defRPr sz="1800" b="0" i="0" u="none" strike="noStrike" cap="none">
                <a:solidFill>
                  <a:schemeClr val="accent3"/>
                </a:solidFill>
                <a:latin typeface="Source Sans Pro"/>
                <a:ea typeface="Source Sans Pro"/>
                <a:cs typeface="Source Sans Pro"/>
                <a:sym typeface="Source Sans Pro"/>
              </a:defRPr>
            </a:lvl6pPr>
            <a:lvl7pPr marL="3200400" marR="0" lvl="6" indent="-330200" algn="l" rtl="0">
              <a:lnSpc>
                <a:spcPct val="100000"/>
              </a:lnSpc>
              <a:spcBef>
                <a:spcPts val="300"/>
              </a:spcBef>
              <a:spcAft>
                <a:spcPts val="0"/>
              </a:spcAft>
              <a:buClr>
                <a:schemeClr val="accent3"/>
              </a:buClr>
              <a:buSzPts val="1600"/>
              <a:buFont typeface="Georgia"/>
              <a:buChar char="▫"/>
              <a:defRPr sz="1600" b="0" i="0" u="none" strike="noStrike" cap="none">
                <a:solidFill>
                  <a:schemeClr val="accent3"/>
                </a:solidFill>
                <a:latin typeface="Source Sans Pro"/>
                <a:ea typeface="Source Sans Pro"/>
                <a:cs typeface="Source Sans Pro"/>
                <a:sym typeface="Source Sans Pro"/>
              </a:defRPr>
            </a:lvl7pPr>
            <a:lvl8pPr marL="3657600" marR="0" lvl="7" indent="-323850" algn="l" rtl="0">
              <a:lnSpc>
                <a:spcPct val="100000"/>
              </a:lnSpc>
              <a:spcBef>
                <a:spcPts val="300"/>
              </a:spcBef>
              <a:spcAft>
                <a:spcPts val="0"/>
              </a:spcAft>
              <a:buClr>
                <a:schemeClr val="accent3"/>
              </a:buClr>
              <a:buSzPts val="1500"/>
              <a:buFont typeface="Georgia"/>
              <a:buChar char="◦"/>
              <a:defRPr sz="1500" b="0" i="0" u="none" strike="noStrike" cap="none">
                <a:solidFill>
                  <a:schemeClr val="accent3"/>
                </a:solidFill>
                <a:latin typeface="Source Sans Pro"/>
                <a:ea typeface="Source Sans Pro"/>
                <a:cs typeface="Source Sans Pro"/>
                <a:sym typeface="Source Sans Pro"/>
              </a:defRPr>
            </a:lvl8pPr>
            <a:lvl9pPr marL="4114800" marR="0" lvl="8" indent="-317500" algn="l" rtl="0">
              <a:lnSpc>
                <a:spcPct val="100000"/>
              </a:lnSpc>
              <a:spcBef>
                <a:spcPts val="300"/>
              </a:spcBef>
              <a:spcAft>
                <a:spcPts val="0"/>
              </a:spcAft>
              <a:buClr>
                <a:schemeClr val="accent3"/>
              </a:buClr>
              <a:buSzPts val="1400"/>
              <a:buFont typeface="Georgia"/>
              <a:buChar char="◦"/>
              <a:defRPr sz="1400" b="0" i="0" u="none" strike="noStrike" cap="none">
                <a:solidFill>
                  <a:schemeClr val="accent3"/>
                </a:solidFill>
                <a:latin typeface="Source Sans Pro"/>
                <a:ea typeface="Source Sans Pro"/>
                <a:cs typeface="Source Sans Pro"/>
                <a:sym typeface="Source Sans Pro"/>
              </a:defRPr>
            </a:lvl9pPr>
          </a:lstStyle>
          <a:p>
            <a:endParaRPr dirty="0"/>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accent2"/>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tes.ed.gov/idea/files/letter-to-letter-to-kane-4-18-1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rightslaw.com/info/fape.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2.ed.gov/policy/speced/guid/idea/letters/2007-1/clarke030807disability1q2007.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policy/speced/guid/idea/memosdcltrs/12-023414-il-pergament-makeup.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bis.org/Common/Cms/files/pbisresources/NIRN-Education-TheHexagonToo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lshss.pubs.asha.org/article.aspx?articleid=1762895"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lshss.pubs.asha.org/article.aspx?articleid=179732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doe.virginia.gov/special_ed/disabilities/speech_language_impairment/professional-development/index.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languagedynamicsgroup.com/" TargetMode="External"/><Relationship Id="rId4" Type="http://schemas.openxmlformats.org/officeDocument/2006/relationships/hyperlink" Target="http://www.doe.virginia.gov/special_ed/disabilities/speech_language_impairment/index.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jslp.pubs.asha.org/article.aspx?articleid=270189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erspectives.pubs.asha.org/article.aspx?articleid=2529456&amp;resultClick=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erspectives.pubs.asha.org/article.aspx?articleid=267391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oe.virginia.gov/special_ed/disabilities/speech_language_impairment/index.s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hyperlink" Target="http://leadersproject.org/sites/default/files/PLS5-%20English-finaldraf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leadersproject.org/sites/default/files/%20CELF5%20Test%20Review-LEADERS.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seacdc.org/resourc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leadersproject.org/" TargetMode="External"/><Relationship Id="rId5" Type="http://schemas.openxmlformats.org/officeDocument/2006/relationships/hyperlink" Target="http://www.doe.virginia.gov" TargetMode="External"/><Relationship Id="rId4" Type="http://schemas.openxmlformats.org/officeDocument/2006/relationships/hyperlink" Target="http://www.omnie.ocali.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perspectives.pubs.asha.org/article.aspx?articleid=2595559&amp;resultClick=3"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asha.org/practice/multicultural/Phono/" TargetMode="External"/><Relationship Id="rId3" Type="http://schemas.openxmlformats.org/officeDocument/2006/relationships/hyperlink" Target="https://www.asha.org/Practice-Portal/Professional-Issues/Cultural-Competence/" TargetMode="External"/><Relationship Id="rId7" Type="http://schemas.openxmlformats.org/officeDocument/2006/relationships/hyperlink" Target="https://deepblue.lib.umich.edu/bitstream/handle/2027.42/83323/Phonological_features_of_child_African_American_English.pdf?sequence=1&amp;isAllowed=y" TargetMode="External"/><Relationship Id="rId12" Type="http://schemas.openxmlformats.org/officeDocument/2006/relationships/comments" Target="../comments/comment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amazon.com/Understanding-Language-Variation-Multicultural-Education/dp/0807751480" TargetMode="External"/><Relationship Id="rId11" Type="http://schemas.openxmlformats.org/officeDocument/2006/relationships/hyperlink" Target="http://leapempowers.org/?page_id=900" TargetMode="External"/><Relationship Id="rId5" Type="http://schemas.openxmlformats.org/officeDocument/2006/relationships/hyperlink" Target="https://www2.ed.gov/about/offices/list/oela/english-learner-toolkit" TargetMode="External"/><Relationship Id="rId10" Type="http://schemas.openxmlformats.org/officeDocument/2006/relationships/hyperlink" Target="https://www.asha.org/eweb/OLSDynamicPage.aspx?webcode=olsdetails&amp;title=Increasing+Oral+and+Literate+Language+Skills+of+Children+in+Poverty" TargetMode="External"/><Relationship Id="rId4" Type="http://schemas.openxmlformats.org/officeDocument/2006/relationships/hyperlink" Target="https://www2.ed.gov/programs/osepidea/618-data/LEA-racial-ethnic-disparities-tables/disproportionality-analysis-by-state-analysis-category.pdf" TargetMode="External"/><Relationship Id="rId9" Type="http://schemas.openxmlformats.org/officeDocument/2006/relationships/hyperlink" Target="http://www.ascd.org/publications/books/109074.aspx"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education.ohio.gov/Topics/Special-Education/Service-Provider-Ratio-and-Workload-Calculati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nsba.or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sha.org/uploadedFiles/Every-Student-Succeeds-Act-Key-Issu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2793530" y="623109"/>
            <a:ext cx="6350470" cy="291650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3600"/>
              <a:buFont typeface="Source Sans Pro"/>
              <a:buNone/>
            </a:pPr>
            <a:r>
              <a:rPr lang="en-US" sz="4000" b="0" i="0" u="none" strike="noStrike" cap="none" dirty="0" smtClean="0">
                <a:solidFill>
                  <a:schemeClr val="lt1"/>
                </a:solidFill>
                <a:latin typeface="Source Sans Pro"/>
                <a:ea typeface="Source Sans Pro"/>
                <a:cs typeface="Source Sans Pro"/>
                <a:sym typeface="Source Sans Pro"/>
              </a:rPr>
              <a:t>The </a:t>
            </a:r>
            <a:r>
              <a:rPr lang="en-US" sz="4000" b="0" i="0" u="none" strike="noStrike" cap="none" dirty="0">
                <a:solidFill>
                  <a:schemeClr val="lt1"/>
                </a:solidFill>
                <a:latin typeface="Source Sans Pro"/>
                <a:ea typeface="Source Sans Pro"/>
                <a:cs typeface="Source Sans Pro"/>
                <a:sym typeface="Source Sans Pro"/>
              </a:rPr>
              <a:t>Evolution of School Based Practice: Top Issues of 2018 that Revolutionize Our Work </a:t>
            </a:r>
            <a:r>
              <a:rPr lang="en-US" sz="4800" b="0" i="0" u="none" strike="noStrike" cap="none" dirty="0">
                <a:solidFill>
                  <a:schemeClr val="lt1"/>
                </a:solidFill>
                <a:latin typeface="Source Sans Pro"/>
                <a:ea typeface="Source Sans Pro"/>
                <a:cs typeface="Source Sans Pro"/>
                <a:sym typeface="Source Sans Pro"/>
              </a:rPr>
              <a:t> </a:t>
            </a:r>
            <a:endParaRPr sz="4800" dirty="0"/>
          </a:p>
        </p:txBody>
      </p:sp>
      <p:sp>
        <p:nvSpPr>
          <p:cNvPr id="115" name="Google Shape;115;p13"/>
          <p:cNvSpPr txBox="1">
            <a:spLocks noGrp="1"/>
          </p:cNvSpPr>
          <p:nvPr>
            <p:ph type="subTitle" idx="1"/>
          </p:nvPr>
        </p:nvSpPr>
        <p:spPr>
          <a:xfrm>
            <a:off x="486227" y="4339771"/>
            <a:ext cx="8309429" cy="2177144"/>
          </a:xfrm>
          <a:prstGeom prst="rect">
            <a:avLst/>
          </a:prstGeom>
          <a:noFill/>
          <a:ln>
            <a:noFill/>
          </a:ln>
        </p:spPr>
        <p:txBody>
          <a:bodyPr spcFirstLastPara="1" wrap="square" lIns="91425" tIns="45700" rIns="91425" bIns="45700" anchor="t" anchorCtr="0">
            <a:noAutofit/>
          </a:bodyPr>
          <a:lstStyle/>
          <a:p>
            <a:pPr marL="64008" marR="0" lvl="0" indent="0" algn="l" rtl="0">
              <a:lnSpc>
                <a:spcPct val="100000"/>
              </a:lnSpc>
              <a:spcBef>
                <a:spcPts val="0"/>
              </a:spcBef>
              <a:spcAft>
                <a:spcPts val="0"/>
              </a:spcAft>
              <a:buClr>
                <a:schemeClr val="accent3"/>
              </a:buClr>
              <a:buSzPts val="2000"/>
              <a:buFont typeface="Georgia"/>
              <a:buNone/>
            </a:pPr>
            <a:r>
              <a:rPr lang="en-US" sz="2000" b="0" i="0" u="none" strike="noStrike" cap="none" dirty="0">
                <a:solidFill>
                  <a:schemeClr val="dk2"/>
                </a:solidFill>
                <a:latin typeface="Source Sans Pro"/>
                <a:ea typeface="Source Sans Pro"/>
                <a:cs typeface="Source Sans Pro"/>
                <a:sym typeface="Source Sans Pro"/>
              </a:rPr>
              <a:t>Perry Flynn, Marie Ireland, Barbara Conrad, </a:t>
            </a:r>
            <a:r>
              <a:rPr lang="en-US" sz="2000" b="0" i="0" u="none" strike="noStrike" cap="none" dirty="0" smtClean="0">
                <a:solidFill>
                  <a:schemeClr val="dk2"/>
                </a:solidFill>
                <a:latin typeface="Source Sans Pro"/>
                <a:ea typeface="Source Sans Pro"/>
                <a:cs typeface="Source Sans Pro"/>
                <a:sym typeface="Source Sans Pro"/>
              </a:rPr>
              <a:t>Teresa Laney, &amp; Mary Keeney</a:t>
            </a:r>
          </a:p>
          <a:p>
            <a:pPr marL="64008" marR="0" lvl="0" indent="0" algn="l" rtl="0">
              <a:lnSpc>
                <a:spcPct val="100000"/>
              </a:lnSpc>
              <a:spcBef>
                <a:spcPts val="0"/>
              </a:spcBef>
              <a:spcAft>
                <a:spcPts val="0"/>
              </a:spcAft>
              <a:buClr>
                <a:schemeClr val="accent3"/>
              </a:buClr>
              <a:buSzPts val="2000"/>
              <a:buFont typeface="Georgia"/>
              <a:buNone/>
            </a:pPr>
            <a:endParaRPr lang="en-US" sz="2000" b="0" i="0" u="none" strike="noStrike" cap="none" dirty="0" smtClean="0">
              <a:solidFill>
                <a:schemeClr val="dk2"/>
              </a:solidFill>
              <a:latin typeface="Source Sans Pro"/>
              <a:ea typeface="Source Sans Pro"/>
              <a:cs typeface="Source Sans Pro"/>
              <a:sym typeface="Source Sans Pro"/>
            </a:endParaRPr>
          </a:p>
          <a:p>
            <a:pPr marL="64008" marR="0" lvl="0" indent="0" algn="l" rtl="0">
              <a:lnSpc>
                <a:spcPct val="100000"/>
              </a:lnSpc>
              <a:spcBef>
                <a:spcPts val="0"/>
              </a:spcBef>
              <a:spcAft>
                <a:spcPts val="0"/>
              </a:spcAft>
              <a:buClr>
                <a:schemeClr val="accent3"/>
              </a:buClr>
              <a:buSzPts val="2000"/>
              <a:buFont typeface="Georgia"/>
              <a:buNone/>
            </a:pPr>
            <a:r>
              <a:rPr lang="en-US" sz="2000" b="0" i="0" u="none" strike="noStrike" cap="none" dirty="0" smtClean="0">
                <a:solidFill>
                  <a:schemeClr val="dk2"/>
                </a:solidFill>
                <a:latin typeface="Source Sans Pro"/>
                <a:ea typeface="Source Sans Pro"/>
                <a:cs typeface="Source Sans Pro"/>
                <a:sym typeface="Source Sans Pro"/>
              </a:rPr>
              <a:t>Members </a:t>
            </a:r>
            <a:r>
              <a:rPr lang="en-US" sz="2000" b="0" i="0" u="none" strike="noStrike" cap="none" dirty="0">
                <a:solidFill>
                  <a:schemeClr val="dk2"/>
                </a:solidFill>
                <a:latin typeface="Source Sans Pro"/>
                <a:ea typeface="Source Sans Pro"/>
                <a:cs typeface="Source Sans Pro"/>
                <a:sym typeface="Source Sans Pro"/>
              </a:rPr>
              <a:t>of the State Education Agencies Communication Disabilities Council (SEACDC)</a:t>
            </a:r>
            <a:endParaRPr dirty="0"/>
          </a:p>
          <a:p>
            <a:pPr marL="64008" marR="0" lvl="0" indent="0" algn="l" rtl="0">
              <a:lnSpc>
                <a:spcPct val="100000"/>
              </a:lnSpc>
              <a:spcBef>
                <a:spcPts val="300"/>
              </a:spcBef>
              <a:spcAft>
                <a:spcPts val="0"/>
              </a:spcAft>
              <a:buClr>
                <a:schemeClr val="accent3"/>
              </a:buClr>
              <a:buSzPts val="2000"/>
              <a:buFont typeface="Georgia"/>
              <a:buNone/>
            </a:pPr>
            <a:endParaRPr sz="2000" b="0" i="0" u="none" strike="noStrike" cap="none" dirty="0">
              <a:solidFill>
                <a:schemeClr val="dk2"/>
              </a:solidFill>
              <a:latin typeface="Source Sans Pro"/>
              <a:ea typeface="Source Sans Pro"/>
              <a:cs typeface="Source Sans Pro"/>
              <a:sym typeface="Source Sans Pro"/>
            </a:endParaRPr>
          </a:p>
          <a:p>
            <a:pPr marL="64008" marR="0" lvl="0" indent="0" algn="l" rtl="0">
              <a:lnSpc>
                <a:spcPct val="100000"/>
              </a:lnSpc>
              <a:spcBef>
                <a:spcPts val="300"/>
              </a:spcBef>
              <a:spcAft>
                <a:spcPts val="0"/>
              </a:spcAft>
              <a:buClr>
                <a:schemeClr val="accent3"/>
              </a:buClr>
              <a:buSzPts val="2000"/>
              <a:buFont typeface="Georgia"/>
              <a:buNone/>
            </a:pPr>
            <a:r>
              <a:rPr lang="en-US" sz="2000" b="0" i="0" u="none" strike="noStrike" cap="none" dirty="0">
                <a:solidFill>
                  <a:schemeClr val="dk2"/>
                </a:solidFill>
                <a:latin typeface="Source Sans Pro"/>
                <a:ea typeface="Source Sans Pro"/>
                <a:cs typeface="Source Sans Pro"/>
                <a:sym typeface="Source Sans Pro"/>
              </a:rPr>
              <a:t>2018 ASHA </a:t>
            </a:r>
            <a:r>
              <a:rPr lang="en-US" sz="2000" b="0" i="0" u="none" strike="noStrike" cap="none" dirty="0" smtClean="0">
                <a:solidFill>
                  <a:schemeClr val="dk2"/>
                </a:solidFill>
                <a:latin typeface="Source Sans Pro"/>
                <a:ea typeface="Source Sans Pro"/>
                <a:cs typeface="Source Sans Pro"/>
                <a:sym typeface="Source Sans Pro"/>
              </a:rPr>
              <a:t>Convention</a:t>
            </a:r>
          </a:p>
          <a:p>
            <a:pPr marL="64008" marR="0" lvl="0" indent="0" algn="l" rtl="0">
              <a:lnSpc>
                <a:spcPct val="100000"/>
              </a:lnSpc>
              <a:spcBef>
                <a:spcPts val="300"/>
              </a:spcBef>
              <a:spcAft>
                <a:spcPts val="0"/>
              </a:spcAft>
              <a:buClr>
                <a:schemeClr val="accent3"/>
              </a:buClr>
              <a:buSzPts val="2000"/>
              <a:buFont typeface="Georgia"/>
              <a:buNone/>
            </a:pPr>
            <a:r>
              <a:rPr lang="en-US" sz="2000" b="0" i="0" u="none" strike="noStrike" cap="none" dirty="0" smtClean="0">
                <a:solidFill>
                  <a:schemeClr val="dk2"/>
                </a:solidFill>
                <a:latin typeface="Source Sans Pro"/>
                <a:ea typeface="Source Sans Pro"/>
                <a:cs typeface="Source Sans Pro"/>
                <a:sym typeface="Source Sans Pro"/>
              </a:rPr>
              <a:t>Boston, MA</a:t>
            </a:r>
            <a:endParaRPr sz="2000" b="0" i="0" u="none" strike="noStrike" cap="none" dirty="0">
              <a:solidFill>
                <a:schemeClr val="dk2"/>
              </a:solidFill>
              <a:latin typeface="Source Sans Pro"/>
              <a:ea typeface="Source Sans Pro"/>
              <a:cs typeface="Source Sans Pro"/>
              <a:sym typeface="Source Sans Pro"/>
            </a:endParaRPr>
          </a:p>
        </p:txBody>
      </p:sp>
      <p:sp>
        <p:nvSpPr>
          <p:cNvPr id="3" name="Rectangle 2"/>
          <p:cNvSpPr/>
          <p:nvPr/>
        </p:nvSpPr>
        <p:spPr>
          <a:xfrm>
            <a:off x="232304" y="85060"/>
            <a:ext cx="2200940" cy="3476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4" y="244654"/>
            <a:ext cx="1963800" cy="32033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dirty="0">
                <a:solidFill>
                  <a:schemeClr val="dk2"/>
                </a:solidFill>
                <a:sym typeface="Source Sans Pro"/>
              </a:rPr>
              <a:t>Comparing </a:t>
            </a:r>
            <a:r>
              <a:rPr lang="en-US" sz="4000" b="1" i="0" u="none" strike="noStrike" cap="none" dirty="0">
                <a:solidFill>
                  <a:schemeClr val="dk2"/>
                </a:solidFill>
                <a:latin typeface="Arial"/>
                <a:ea typeface="Arial"/>
                <a:cs typeface="Arial"/>
                <a:sym typeface="Arial"/>
              </a:rPr>
              <a:t>§</a:t>
            </a:r>
            <a:r>
              <a:rPr lang="en-US" sz="4000" b="1" i="0" u="none" strike="noStrike" cap="none" dirty="0">
                <a:solidFill>
                  <a:schemeClr val="dk2"/>
                </a:solidFill>
                <a:sym typeface="Source Sans Pro"/>
              </a:rPr>
              <a:t>504* and IDEA</a:t>
            </a:r>
            <a:endParaRPr sz="4000" b="1" i="0" u="none" strike="noStrike" cap="none" dirty="0">
              <a:solidFill>
                <a:schemeClr val="dk2"/>
              </a:solidFill>
              <a:sym typeface="Source Sans Pro"/>
            </a:endParaRPr>
          </a:p>
        </p:txBody>
      </p:sp>
      <p:sp>
        <p:nvSpPr>
          <p:cNvPr id="182" name="Google Shape;182;p22"/>
          <p:cNvSpPr txBox="1">
            <a:spLocks noGrp="1"/>
          </p:cNvSpPr>
          <p:nvPr>
            <p:ph type="body" idx="1"/>
          </p:nvPr>
        </p:nvSpPr>
        <p:spPr>
          <a:xfrm>
            <a:off x="381000" y="2244970"/>
            <a:ext cx="4041648" cy="457200"/>
          </a:xfrm>
          <a:prstGeom prst="rect">
            <a:avLst/>
          </a:prstGeom>
          <a:solidFill>
            <a:srgbClr val="AB0000">
              <a:alpha val="24313"/>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45720" marR="0" lvl="0" indent="0" algn="l" rtl="0">
              <a:lnSpc>
                <a:spcPct val="100000"/>
              </a:lnSpc>
              <a:spcBef>
                <a:spcPts val="0"/>
              </a:spcBef>
              <a:spcAft>
                <a:spcPts val="0"/>
              </a:spcAft>
              <a:buClr>
                <a:schemeClr val="accent3"/>
              </a:buClr>
              <a:buSzPts val="1900"/>
              <a:buFont typeface="Georgia"/>
              <a:buNone/>
            </a:pPr>
            <a:r>
              <a:rPr lang="en-US" sz="1900" b="1" i="0" u="none" strike="noStrike" cap="none">
                <a:solidFill>
                  <a:srgbClr val="41428C"/>
                </a:solidFill>
                <a:latin typeface="Source Sans Pro"/>
                <a:ea typeface="Source Sans Pro"/>
                <a:cs typeface="Source Sans Pro"/>
                <a:sym typeface="Source Sans Pro"/>
              </a:rPr>
              <a:t>Section 504 eligibility</a:t>
            </a:r>
            <a:endParaRPr sz="1900" b="1" i="0" u="none" strike="noStrike" cap="none">
              <a:solidFill>
                <a:srgbClr val="41428C"/>
              </a:solidFill>
              <a:latin typeface="Source Sans Pro"/>
              <a:ea typeface="Source Sans Pro"/>
              <a:cs typeface="Source Sans Pro"/>
              <a:sym typeface="Source Sans Pro"/>
            </a:endParaRPr>
          </a:p>
        </p:txBody>
      </p:sp>
      <p:sp>
        <p:nvSpPr>
          <p:cNvPr id="183" name="Google Shape;183;p22"/>
          <p:cNvSpPr txBox="1">
            <a:spLocks noGrp="1"/>
          </p:cNvSpPr>
          <p:nvPr>
            <p:ph type="body" idx="2"/>
          </p:nvPr>
        </p:nvSpPr>
        <p:spPr>
          <a:xfrm>
            <a:off x="4721226" y="2244970"/>
            <a:ext cx="4041775" cy="457200"/>
          </a:xfrm>
          <a:prstGeom prst="rect">
            <a:avLst/>
          </a:prstGeom>
          <a:solidFill>
            <a:srgbClr val="AB0000">
              <a:alpha val="24313"/>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45720" marR="0" lvl="0" indent="0" algn="l" rtl="0">
              <a:lnSpc>
                <a:spcPct val="100000"/>
              </a:lnSpc>
              <a:spcBef>
                <a:spcPts val="0"/>
              </a:spcBef>
              <a:spcAft>
                <a:spcPts val="0"/>
              </a:spcAft>
              <a:buClr>
                <a:schemeClr val="accent3"/>
              </a:buClr>
              <a:buSzPts val="1900"/>
              <a:buFont typeface="Georgia"/>
              <a:buNone/>
            </a:pPr>
            <a:r>
              <a:rPr lang="en-US" sz="1900" b="1" i="0" u="none" strike="noStrike" cap="none">
                <a:solidFill>
                  <a:srgbClr val="41428C"/>
                </a:solidFill>
                <a:latin typeface="Source Sans Pro"/>
                <a:ea typeface="Source Sans Pro"/>
                <a:cs typeface="Source Sans Pro"/>
                <a:sym typeface="Source Sans Pro"/>
              </a:rPr>
              <a:t>IDEA</a:t>
            </a:r>
            <a:endParaRPr sz="1900" b="1" i="0" u="none" strike="noStrike" cap="none">
              <a:solidFill>
                <a:srgbClr val="41428C"/>
              </a:solidFill>
              <a:latin typeface="Source Sans Pro"/>
              <a:ea typeface="Source Sans Pro"/>
              <a:cs typeface="Source Sans Pro"/>
              <a:sym typeface="Source Sans Pro"/>
            </a:endParaRPr>
          </a:p>
        </p:txBody>
      </p:sp>
      <p:sp>
        <p:nvSpPr>
          <p:cNvPr id="184" name="Google Shape;184;p22"/>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590"/>
              <a:buFont typeface="Georgia"/>
              <a:buChar char="•"/>
            </a:pPr>
            <a:r>
              <a:rPr lang="en-US" sz="2590" b="0" i="0" u="none" strike="noStrike" cap="none" dirty="0">
                <a:solidFill>
                  <a:schemeClr val="dk1"/>
                </a:solidFill>
                <a:latin typeface="Source Sans Pro"/>
                <a:ea typeface="Source Sans Pro"/>
                <a:cs typeface="Source Sans Pro"/>
                <a:sym typeface="Source Sans Pro"/>
              </a:rPr>
              <a:t>A Disability</a:t>
            </a:r>
            <a:endParaRPr dirty="0"/>
          </a:p>
          <a:p>
            <a:pPr marL="365760" marR="0" lvl="0" indent="-256032" algn="l" rtl="0">
              <a:lnSpc>
                <a:spcPct val="100000"/>
              </a:lnSpc>
              <a:spcBef>
                <a:spcPts val="300"/>
              </a:spcBef>
              <a:spcAft>
                <a:spcPts val="0"/>
              </a:spcAft>
              <a:buClr>
                <a:schemeClr val="accent3"/>
              </a:buClr>
              <a:buSzPts val="2590"/>
              <a:buFont typeface="Georgia"/>
              <a:buChar char="•"/>
            </a:pPr>
            <a:r>
              <a:rPr lang="en-US" sz="2590" b="0" i="0" u="none" strike="noStrike" cap="none" dirty="0">
                <a:solidFill>
                  <a:schemeClr val="dk1"/>
                </a:solidFill>
                <a:latin typeface="Source Sans Pro"/>
                <a:ea typeface="Source Sans Pro"/>
                <a:cs typeface="Source Sans Pro"/>
                <a:sym typeface="Source Sans Pro"/>
              </a:rPr>
              <a:t>Negative impact on any major life function (academic achievement or functional performance) </a:t>
            </a:r>
            <a:endParaRPr dirty="0"/>
          </a:p>
          <a:p>
            <a:pPr marL="365760" marR="0" lvl="0" indent="-91565" algn="l" rtl="0">
              <a:lnSpc>
                <a:spcPct val="100000"/>
              </a:lnSpc>
              <a:spcBef>
                <a:spcPts val="300"/>
              </a:spcBef>
              <a:spcAft>
                <a:spcPts val="0"/>
              </a:spcAft>
              <a:buClr>
                <a:schemeClr val="accent3"/>
              </a:buClr>
              <a:buSzPts val="2590"/>
              <a:buFont typeface="Georgia"/>
              <a:buNone/>
            </a:pPr>
            <a:endParaRPr sz="2590" b="0" i="0" u="none" strike="noStrike" cap="none" dirty="0">
              <a:solidFill>
                <a:schemeClr val="dk1"/>
              </a:solidFill>
              <a:latin typeface="Source Sans Pro"/>
              <a:ea typeface="Source Sans Pro"/>
              <a:cs typeface="Source Sans Pro"/>
              <a:sym typeface="Source Sans Pro"/>
            </a:endParaRPr>
          </a:p>
          <a:p>
            <a:pPr marL="109728" marR="0" lvl="0" indent="0" algn="l" rtl="0">
              <a:lnSpc>
                <a:spcPct val="100000"/>
              </a:lnSpc>
              <a:spcBef>
                <a:spcPts val="300"/>
              </a:spcBef>
              <a:spcAft>
                <a:spcPts val="0"/>
              </a:spcAft>
              <a:buClr>
                <a:schemeClr val="accent3"/>
              </a:buClr>
              <a:buSzPts val="2590"/>
              <a:buFont typeface="Georgia"/>
              <a:buNone/>
            </a:pPr>
            <a:r>
              <a:rPr lang="en-US" sz="2590" b="0" i="0" u="none" strike="noStrike" cap="none" dirty="0">
                <a:solidFill>
                  <a:schemeClr val="dk1"/>
                </a:solidFill>
                <a:latin typeface="Source Sans Pro"/>
                <a:ea typeface="Source Sans Pro"/>
                <a:cs typeface="Source Sans Pro"/>
                <a:sym typeface="Source Sans Pro"/>
              </a:rPr>
              <a:t>*Of the Rehabilitation Act of 1973</a:t>
            </a:r>
            <a:endParaRPr sz="2590" b="0" i="0" u="none" strike="noStrike" cap="none" dirty="0">
              <a:solidFill>
                <a:schemeClr val="dk1"/>
              </a:solidFill>
              <a:latin typeface="Source Sans Pro"/>
              <a:ea typeface="Source Sans Pro"/>
              <a:cs typeface="Source Sans Pro"/>
              <a:sym typeface="Source Sans Pro"/>
            </a:endParaRPr>
          </a:p>
        </p:txBody>
      </p:sp>
      <p:sp>
        <p:nvSpPr>
          <p:cNvPr id="185" name="Google Shape;185;p22"/>
          <p:cNvSpPr txBox="1">
            <a:spLocks noGrp="1"/>
          </p:cNvSpPr>
          <p:nvPr>
            <p:ph type="body" idx="4"/>
          </p:nvPr>
        </p:nvSpPr>
        <p:spPr>
          <a:xfrm>
            <a:off x="4718305" y="2708519"/>
            <a:ext cx="4041775" cy="38862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800"/>
              <a:buFont typeface="Georgia"/>
              <a:buChar char="•"/>
            </a:pPr>
            <a:r>
              <a:rPr lang="en-US" sz="2800" b="0" i="0" u="none" strike="noStrike" cap="none">
                <a:solidFill>
                  <a:schemeClr val="dk1"/>
                </a:solidFill>
                <a:latin typeface="Source Sans Pro"/>
                <a:ea typeface="Source Sans Pro"/>
                <a:cs typeface="Source Sans Pro"/>
                <a:sym typeface="Source Sans Pro"/>
              </a:rPr>
              <a:t>A Disability </a:t>
            </a:r>
            <a:endParaRPr/>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a:solidFill>
                  <a:schemeClr val="dk1"/>
                </a:solidFill>
                <a:latin typeface="Source Sans Pro"/>
                <a:ea typeface="Source Sans Pro"/>
                <a:cs typeface="Source Sans Pro"/>
                <a:sym typeface="Source Sans Pro"/>
              </a:rPr>
              <a:t>Negative impact on academic achievement or functional performance</a:t>
            </a:r>
            <a:endParaRPr/>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a:solidFill>
                  <a:schemeClr val="dk1"/>
                </a:solidFill>
                <a:latin typeface="Source Sans Pro"/>
                <a:ea typeface="Source Sans Pro"/>
                <a:cs typeface="Source Sans Pro"/>
                <a:sym typeface="Source Sans Pro"/>
              </a:rPr>
              <a:t>Need for specially designed instruction </a:t>
            </a:r>
            <a:endParaRPr sz="2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Supreme Court Ruling</a:t>
            </a:r>
            <a:endParaRPr sz="4000" b="1" i="0" u="none" strike="noStrike" cap="none">
              <a:solidFill>
                <a:schemeClr val="dk2"/>
              </a:solidFill>
              <a:latin typeface="Source Sans Pro"/>
              <a:ea typeface="Source Sans Pro"/>
              <a:cs typeface="Source Sans Pro"/>
              <a:sym typeface="Source Sans Pro"/>
            </a:endParaRPr>
          </a:p>
        </p:txBody>
      </p:sp>
      <p:sp>
        <p:nvSpPr>
          <p:cNvPr id="191" name="Google Shape;191;p2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800"/>
              <a:buFont typeface="Georgia"/>
              <a:buChar char="•"/>
            </a:pPr>
            <a:r>
              <a:rPr lang="en-US" sz="2800" b="0" i="0" u="none" strike="noStrike" cap="none" dirty="0" err="1">
                <a:solidFill>
                  <a:schemeClr val="dk1"/>
                </a:solidFill>
                <a:latin typeface="Source Sans Pro"/>
                <a:ea typeface="Source Sans Pro"/>
                <a:cs typeface="Source Sans Pro"/>
                <a:sym typeface="Source Sans Pro"/>
              </a:rPr>
              <a:t>Endrew</a:t>
            </a:r>
            <a:r>
              <a:rPr lang="en-US" sz="2800" b="0" i="0" u="none" strike="noStrike" cap="none" dirty="0">
                <a:solidFill>
                  <a:schemeClr val="dk1"/>
                </a:solidFill>
                <a:latin typeface="Source Sans Pro"/>
                <a:ea typeface="Source Sans Pro"/>
                <a:cs typeface="Source Sans Pro"/>
                <a:sym typeface="Source Sans Pro"/>
              </a:rPr>
              <a:t> F. v. Douglas County Schools </a:t>
            </a:r>
            <a:endParaRPr dirty="0"/>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A student with autism who made minimal or no progress</a:t>
            </a:r>
            <a:endParaRPr dirty="0"/>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IEPs must give students with disabilities more than  </a:t>
            </a:r>
            <a:r>
              <a:rPr lang="en-US" sz="2800" b="0" i="1" u="none" strike="noStrike" cap="none" dirty="0">
                <a:solidFill>
                  <a:schemeClr val="dk1"/>
                </a:solidFill>
                <a:latin typeface="Source Sans Pro"/>
                <a:ea typeface="Source Sans Pro"/>
                <a:cs typeface="Source Sans Pro"/>
                <a:sym typeface="Source Sans Pro"/>
              </a:rPr>
              <a:t>de </a:t>
            </a:r>
            <a:r>
              <a:rPr lang="en-US" sz="2800" b="0" i="1" u="none" strike="noStrike" cap="none" dirty="0" err="1">
                <a:solidFill>
                  <a:schemeClr val="dk1"/>
                </a:solidFill>
                <a:latin typeface="Source Sans Pro"/>
                <a:ea typeface="Source Sans Pro"/>
                <a:cs typeface="Source Sans Pro"/>
                <a:sym typeface="Source Sans Pro"/>
              </a:rPr>
              <a:t>minimis</a:t>
            </a:r>
            <a:r>
              <a:rPr lang="en-US" sz="2800" b="0" i="1" u="none" strike="noStrike" cap="none" dirty="0">
                <a:solidFill>
                  <a:schemeClr val="dk1"/>
                </a:solidFill>
                <a:latin typeface="Source Sans Pro"/>
                <a:ea typeface="Source Sans Pro"/>
                <a:cs typeface="Source Sans Pro"/>
                <a:sym typeface="Source Sans Pro"/>
              </a:rPr>
              <a:t> </a:t>
            </a:r>
            <a:r>
              <a:rPr lang="en-US" sz="2800" b="0" i="0" u="none" strike="noStrike" cap="none" dirty="0">
                <a:solidFill>
                  <a:schemeClr val="dk1"/>
                </a:solidFill>
                <a:latin typeface="Source Sans Pro"/>
                <a:ea typeface="Source Sans Pro"/>
                <a:cs typeface="Source Sans Pro"/>
                <a:sym typeface="Source Sans Pro"/>
              </a:rPr>
              <a:t>or minimal educational benefit</a:t>
            </a:r>
            <a:endParaRPr dirty="0"/>
          </a:p>
          <a:p>
            <a:pPr marL="365760" marR="0" lvl="0" indent="-256032" algn="l" rtl="0">
              <a:lnSpc>
                <a:spcPct val="100000"/>
              </a:lnSpc>
              <a:spcBef>
                <a:spcPts val="300"/>
              </a:spcBef>
              <a:spcAft>
                <a:spcPts val="0"/>
              </a:spcAft>
              <a:buClr>
                <a:schemeClr val="accent3"/>
              </a:buClr>
              <a:buSzPts val="2800"/>
              <a:buFont typeface="Georgia"/>
              <a:buChar char="•"/>
            </a:pPr>
            <a:endParaRPr lang="en-US" sz="2800" b="0" i="1" u="none" strike="noStrike" cap="none" dirty="0" smtClean="0">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2800"/>
              <a:buFont typeface="Georgia"/>
              <a:buChar char="•"/>
            </a:pPr>
            <a:r>
              <a:rPr lang="en-US" i="1" dirty="0" smtClean="0"/>
              <a:t>IEP teams must consider “</a:t>
            </a:r>
            <a:r>
              <a:rPr lang="en-US" sz="2800" b="0" i="1" u="none" strike="noStrike" cap="none" dirty="0" smtClean="0">
                <a:solidFill>
                  <a:schemeClr val="dk1"/>
                </a:solidFill>
                <a:latin typeface="Source Sans Pro"/>
                <a:ea typeface="Source Sans Pro"/>
                <a:cs typeface="Source Sans Pro"/>
                <a:sym typeface="Source Sans Pro"/>
              </a:rPr>
              <a:t>What constitutes</a:t>
            </a:r>
            <a:r>
              <a:rPr lang="en-US" dirty="0"/>
              <a:t> </a:t>
            </a:r>
            <a:r>
              <a:rPr lang="en-US" sz="2800" b="0" i="1" u="none" strike="noStrike" cap="none" dirty="0" smtClean="0">
                <a:solidFill>
                  <a:schemeClr val="dk1"/>
                </a:solidFill>
                <a:latin typeface="Source Sans Pro"/>
                <a:ea typeface="Source Sans Pro"/>
                <a:cs typeface="Source Sans Pro"/>
                <a:sym typeface="Source Sans Pro"/>
              </a:rPr>
              <a:t>appropriate </a:t>
            </a:r>
            <a:r>
              <a:rPr lang="en-US" sz="2800" b="0" i="1" u="none" strike="noStrike" cap="none" dirty="0">
                <a:solidFill>
                  <a:schemeClr val="dk1"/>
                </a:solidFill>
                <a:latin typeface="Source Sans Pro"/>
                <a:ea typeface="Source Sans Pro"/>
                <a:cs typeface="Source Sans Pro"/>
                <a:sym typeface="Source Sans Pro"/>
              </a:rPr>
              <a:t>progress </a:t>
            </a:r>
            <a:r>
              <a:rPr lang="en-US" sz="2800" b="0" i="0" u="none" strike="noStrike" cap="none" dirty="0" smtClean="0">
                <a:solidFill>
                  <a:schemeClr val="dk1"/>
                </a:solidFill>
                <a:latin typeface="Source Sans Pro"/>
                <a:ea typeface="Source Sans Pro"/>
                <a:cs typeface="Source Sans Pro"/>
                <a:sym typeface="Source Sans Pro"/>
              </a:rPr>
              <a:t>?”</a:t>
            </a:r>
            <a:endParaRPr dirty="0"/>
          </a:p>
          <a:p>
            <a:pPr marL="109728" marR="0" lvl="0" indent="0"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Excerpts from the Ruling</a:t>
            </a:r>
            <a:endParaRPr sz="4000" b="1" i="0" u="none" strike="noStrike" cap="none">
              <a:solidFill>
                <a:schemeClr val="dk2"/>
              </a:solidFill>
              <a:latin typeface="Source Sans Pro"/>
              <a:ea typeface="Source Sans Pro"/>
              <a:cs typeface="Source Sans Pro"/>
              <a:sym typeface="Source Sans Pro"/>
            </a:endParaRPr>
          </a:p>
        </p:txBody>
      </p:sp>
      <p:sp>
        <p:nvSpPr>
          <p:cNvPr id="198" name="Google Shape;198;p24"/>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109728" marR="0" lvl="0" indent="0" algn="l" rtl="0">
              <a:lnSpc>
                <a:spcPct val="100000"/>
              </a:lnSpc>
              <a:spcBef>
                <a:spcPts val="0"/>
              </a:spcBef>
              <a:spcAft>
                <a:spcPts val="0"/>
              </a:spcAft>
              <a:buClr>
                <a:schemeClr val="accent3"/>
              </a:buClr>
              <a:buSzPts val="2800"/>
              <a:buNone/>
            </a:pPr>
            <a:r>
              <a:rPr lang="en-US" sz="2800" b="0" i="0" u="none" strike="noStrike" cap="none" dirty="0">
                <a:solidFill>
                  <a:schemeClr val="dk1"/>
                </a:solidFill>
                <a:latin typeface="Source Sans Pro"/>
                <a:ea typeface="Source Sans Pro"/>
                <a:cs typeface="Source Sans Pro"/>
                <a:sym typeface="Source Sans Pro"/>
              </a:rPr>
              <a:t>“When all is said and done, a student offered an educational program providing “merely more than </a:t>
            </a:r>
            <a:r>
              <a:rPr lang="en-US" sz="2800" b="0" i="1" u="none" strike="noStrike" cap="none" dirty="0">
                <a:solidFill>
                  <a:schemeClr val="dk1"/>
                </a:solidFill>
                <a:latin typeface="Source Sans Pro"/>
                <a:ea typeface="Source Sans Pro"/>
                <a:cs typeface="Source Sans Pro"/>
                <a:sym typeface="Source Sans Pro"/>
              </a:rPr>
              <a:t>de </a:t>
            </a:r>
            <a:r>
              <a:rPr lang="en-US" sz="2800" b="0" i="1" u="none" strike="noStrike" cap="none" dirty="0" err="1">
                <a:solidFill>
                  <a:schemeClr val="dk1"/>
                </a:solidFill>
                <a:latin typeface="Source Sans Pro"/>
                <a:ea typeface="Source Sans Pro"/>
                <a:cs typeface="Source Sans Pro"/>
                <a:sym typeface="Source Sans Pro"/>
              </a:rPr>
              <a:t>minimis</a:t>
            </a:r>
            <a:r>
              <a:rPr lang="en-US" sz="2800" b="0" i="0" u="none" strike="noStrike" cap="none" dirty="0">
                <a:solidFill>
                  <a:schemeClr val="dk1"/>
                </a:solidFill>
                <a:latin typeface="Source Sans Pro"/>
                <a:ea typeface="Source Sans Pro"/>
                <a:cs typeface="Source Sans Pro"/>
                <a:sym typeface="Source Sans Pro"/>
              </a:rPr>
              <a:t>” progress from year to year can hardly be said to have been offered an education at all. </a:t>
            </a:r>
            <a:endParaRPr lang="en-US" sz="2800" b="0" i="0" u="none" strike="noStrike" cap="none" dirty="0" smtClean="0">
              <a:solidFill>
                <a:schemeClr val="dk1"/>
              </a:solidFill>
              <a:latin typeface="Source Sans Pro"/>
              <a:ea typeface="Source Sans Pro"/>
              <a:cs typeface="Source Sans Pro"/>
              <a:sym typeface="Source Sans Pro"/>
            </a:endParaRPr>
          </a:p>
          <a:p>
            <a:pPr marL="109728" marR="0" lvl="0" indent="0" algn="l" rtl="0">
              <a:lnSpc>
                <a:spcPct val="100000"/>
              </a:lnSpc>
              <a:spcBef>
                <a:spcPts val="0"/>
              </a:spcBef>
              <a:spcAft>
                <a:spcPts val="0"/>
              </a:spcAft>
              <a:buClr>
                <a:schemeClr val="accent3"/>
              </a:buClr>
              <a:buSzPts val="2800"/>
              <a:buNone/>
            </a:pPr>
            <a:endParaRPr sz="2800" b="0" i="0" u="none" strike="noStrike" cap="none" dirty="0">
              <a:solidFill>
                <a:schemeClr val="dk1"/>
              </a:solidFill>
              <a:latin typeface="Source Sans Pro"/>
              <a:ea typeface="Source Sans Pro"/>
              <a:cs typeface="Source Sans Pro"/>
              <a:sym typeface="Source Sans Pro"/>
            </a:endParaRPr>
          </a:p>
          <a:p>
            <a:pPr marL="109728" marR="0" lvl="0" indent="0" algn="l" rtl="0">
              <a:lnSpc>
                <a:spcPct val="100000"/>
              </a:lnSpc>
              <a:spcBef>
                <a:spcPts val="300"/>
              </a:spcBef>
              <a:spcAft>
                <a:spcPts val="0"/>
              </a:spcAft>
              <a:buClr>
                <a:schemeClr val="accent3"/>
              </a:buClr>
              <a:buSzPts val="2800"/>
              <a:buNone/>
            </a:pPr>
            <a:r>
              <a:rPr lang="en-US" sz="2800" b="0" i="0" u="none" strike="noStrike" cap="none" dirty="0">
                <a:solidFill>
                  <a:schemeClr val="dk1"/>
                </a:solidFill>
                <a:latin typeface="Source Sans Pro"/>
                <a:ea typeface="Source Sans Pro"/>
                <a:cs typeface="Source Sans Pro"/>
                <a:sym typeface="Source Sans Pro"/>
              </a:rPr>
              <a:t>For children with disabilities, receiving instruction that aims so low would be tantamount to “sitting idly ... awaiting the time when they were old enough to ‘drop out.’”</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Additional Excerpts from the Ruling</a:t>
            </a:r>
            <a:endParaRPr/>
          </a:p>
        </p:txBody>
      </p:sp>
      <p:sp>
        <p:nvSpPr>
          <p:cNvPr id="204" name="Google Shape;204;p25"/>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109728" marR="0" lvl="0" indent="0" algn="ctr" rtl="0">
              <a:lnSpc>
                <a:spcPct val="150000"/>
              </a:lnSpc>
              <a:spcBef>
                <a:spcPts val="0"/>
              </a:spcBef>
              <a:spcAft>
                <a:spcPts val="0"/>
              </a:spcAft>
              <a:buClr>
                <a:schemeClr val="accent3"/>
              </a:buClr>
              <a:buSzPts val="2800"/>
              <a:buNone/>
            </a:pPr>
            <a:r>
              <a:rPr lang="en-US" sz="2800" b="0" i="0" u="none" strike="noStrike" cap="none" dirty="0">
                <a:solidFill>
                  <a:schemeClr val="dk1"/>
                </a:solidFill>
                <a:latin typeface="Source Sans Pro"/>
                <a:ea typeface="Source Sans Pro"/>
                <a:cs typeface="Source Sans Pro"/>
                <a:sym typeface="Source Sans Pro"/>
              </a:rPr>
              <a:t>“We will not attempt to elaborate on what “appropriate” progress will look like from case to case. It is in the nature of the [special education law] and the standard we adopt to resist such an effort: The adequacy of a given IEP turns on the unique circumstances of the child for whom it was created.”</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Practical Implications</a:t>
            </a:r>
            <a:endParaRPr sz="4000" b="1" i="0" u="none" strike="noStrike" cap="none">
              <a:solidFill>
                <a:schemeClr val="dk2"/>
              </a:solidFill>
              <a:latin typeface="Source Sans Pro"/>
              <a:ea typeface="Source Sans Pro"/>
              <a:cs typeface="Source Sans Pro"/>
              <a:sym typeface="Source Sans Pro"/>
            </a:endParaRPr>
          </a:p>
        </p:txBody>
      </p:sp>
      <p:sp>
        <p:nvSpPr>
          <p:cNvPr id="210" name="Google Shape;210;p26"/>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590"/>
              <a:buFont typeface="Georgia"/>
              <a:buChar char="•"/>
            </a:pPr>
            <a:r>
              <a:rPr lang="en-US" b="0" i="0" u="none" strike="noStrike" cap="none" dirty="0">
                <a:solidFill>
                  <a:schemeClr val="dk1"/>
                </a:solidFill>
                <a:latin typeface="Source Sans Pro"/>
                <a:ea typeface="Source Sans Pro"/>
                <a:cs typeface="Source Sans Pro"/>
                <a:sym typeface="Source Sans Pro"/>
              </a:rPr>
              <a:t>Realistic, rigorous but achievable goals that represent legitimate progress should be written in the IEP</a:t>
            </a:r>
            <a:endParaRPr sz="3200" dirty="0"/>
          </a:p>
          <a:p>
            <a:pPr marL="365760" marR="0" lvl="0" indent="-256032" algn="l" rtl="0">
              <a:lnSpc>
                <a:spcPct val="100000"/>
              </a:lnSpc>
              <a:spcBef>
                <a:spcPts val="300"/>
              </a:spcBef>
              <a:spcAft>
                <a:spcPts val="0"/>
              </a:spcAft>
              <a:buClr>
                <a:schemeClr val="accent3"/>
              </a:buClr>
              <a:buSzPts val="2590"/>
              <a:buFont typeface="Georgia"/>
              <a:buChar char="•"/>
            </a:pPr>
            <a:r>
              <a:rPr lang="en-US" b="0" i="0" u="none" strike="noStrike" cap="none" dirty="0">
                <a:solidFill>
                  <a:schemeClr val="dk1"/>
                </a:solidFill>
                <a:latin typeface="Source Sans Pro"/>
                <a:ea typeface="Source Sans Pro"/>
                <a:cs typeface="Source Sans Pro"/>
                <a:sym typeface="Source Sans Pro"/>
              </a:rPr>
              <a:t>The same goals should not appear year after year </a:t>
            </a:r>
            <a:endParaRPr sz="3200" dirty="0"/>
          </a:p>
          <a:p>
            <a:pPr marL="365760" marR="0" lvl="0" indent="-256032" algn="l" rtl="0">
              <a:lnSpc>
                <a:spcPct val="100000"/>
              </a:lnSpc>
              <a:spcBef>
                <a:spcPts val="300"/>
              </a:spcBef>
              <a:spcAft>
                <a:spcPts val="0"/>
              </a:spcAft>
              <a:buClr>
                <a:schemeClr val="accent3"/>
              </a:buClr>
              <a:buSzPts val="2590"/>
              <a:buFont typeface="Georgia"/>
              <a:buChar char="•"/>
            </a:pPr>
            <a:r>
              <a:rPr lang="en-US" b="0" i="0" u="none" strike="noStrike" cap="none" dirty="0">
                <a:solidFill>
                  <a:schemeClr val="dk1"/>
                </a:solidFill>
                <a:latin typeface="Source Sans Pro"/>
                <a:ea typeface="Source Sans Pro"/>
                <a:cs typeface="Source Sans Pro"/>
                <a:sym typeface="Source Sans Pro"/>
              </a:rPr>
              <a:t>Progress should be monitored</a:t>
            </a:r>
            <a:endParaRPr sz="3200" dirty="0"/>
          </a:p>
          <a:p>
            <a:pPr marL="365760" marR="0" lvl="0" indent="-256032" algn="l" rtl="0">
              <a:lnSpc>
                <a:spcPct val="100000"/>
              </a:lnSpc>
              <a:spcBef>
                <a:spcPts val="300"/>
              </a:spcBef>
              <a:spcAft>
                <a:spcPts val="0"/>
              </a:spcAft>
              <a:buClr>
                <a:schemeClr val="accent3"/>
              </a:buClr>
              <a:buSzPts val="2590"/>
              <a:buFont typeface="Georgia"/>
              <a:buChar char="•"/>
            </a:pPr>
            <a:r>
              <a:rPr lang="en-US" b="0" i="0" u="none" strike="noStrike" cap="none" dirty="0">
                <a:solidFill>
                  <a:schemeClr val="dk1"/>
                </a:solidFill>
                <a:latin typeface="Source Sans Pro"/>
                <a:ea typeface="Source Sans Pro"/>
                <a:cs typeface="Source Sans Pro"/>
                <a:sym typeface="Source Sans Pro"/>
              </a:rPr>
              <a:t>If progress is not being made something (pro active) should be done to make progress achievable</a:t>
            </a:r>
            <a:endParaRPr sz="3200" dirty="0"/>
          </a:p>
          <a:p>
            <a:pPr marL="365760" marR="0" lvl="0" indent="-256032" algn="l" rtl="0">
              <a:lnSpc>
                <a:spcPct val="100000"/>
              </a:lnSpc>
              <a:spcBef>
                <a:spcPts val="300"/>
              </a:spcBef>
              <a:spcAft>
                <a:spcPts val="0"/>
              </a:spcAft>
              <a:buClr>
                <a:schemeClr val="accent3"/>
              </a:buClr>
              <a:buSzPts val="2590"/>
              <a:buFont typeface="Georgia"/>
              <a:buChar char="•"/>
            </a:pPr>
            <a:r>
              <a:rPr lang="en-US" b="0" i="0" u="none" strike="noStrike" cap="none" dirty="0">
                <a:solidFill>
                  <a:schemeClr val="dk1"/>
                </a:solidFill>
                <a:latin typeface="Source Sans Pro"/>
                <a:ea typeface="Source Sans Pro"/>
                <a:cs typeface="Source Sans Pro"/>
                <a:sym typeface="Source Sans Pro"/>
              </a:rPr>
              <a:t>Outcomes and progress should be documented and reported </a:t>
            </a:r>
            <a:endParaRPr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Federal Agency Letters</a:t>
            </a:r>
            <a:endParaRPr sz="4000" b="1" i="0" u="none" strike="noStrike" cap="none">
              <a:solidFill>
                <a:schemeClr val="dk2"/>
              </a:solidFill>
              <a:latin typeface="Source Sans Pro"/>
              <a:ea typeface="Source Sans Pro"/>
              <a:cs typeface="Source Sans Pro"/>
              <a:sym typeface="Source Sans Pro"/>
            </a:endParaRPr>
          </a:p>
        </p:txBody>
      </p:sp>
      <p:sp>
        <p:nvSpPr>
          <p:cNvPr id="216" name="Google Shape;216;p27"/>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Letters to explain the position of a federal agency to an individual (Letter to an individual) in response to a specific question</a:t>
            </a:r>
            <a:endParaRPr dirty="0"/>
          </a:p>
          <a:p>
            <a:pPr marL="658368" marR="0" lvl="1" indent="-246887" algn="l" rtl="0">
              <a:lnSpc>
                <a:spcPct val="100000"/>
              </a:lnSpc>
              <a:spcBef>
                <a:spcPts val="300"/>
              </a:spcBef>
              <a:spcAft>
                <a:spcPts val="0"/>
              </a:spcAft>
              <a:buClr>
                <a:schemeClr val="accent2"/>
              </a:buClr>
              <a:buSzPts val="2600"/>
              <a:buFont typeface="Georgia"/>
              <a:buChar char="▫"/>
            </a:pPr>
            <a:r>
              <a:rPr lang="en-US" sz="2600" b="0" i="0" u="none" strike="noStrike" cap="none" dirty="0">
                <a:solidFill>
                  <a:schemeClr val="accent2"/>
                </a:solidFill>
                <a:latin typeface="Source Sans Pro"/>
                <a:ea typeface="Source Sans Pro"/>
                <a:cs typeface="Source Sans Pro"/>
                <a:sym typeface="Source Sans Pro"/>
              </a:rPr>
              <a:t>Make up sessions</a:t>
            </a:r>
            <a:endParaRPr dirty="0"/>
          </a:p>
          <a:p>
            <a:pPr marL="658368" marR="0" lvl="1" indent="-246887" algn="l" rtl="0">
              <a:lnSpc>
                <a:spcPct val="100000"/>
              </a:lnSpc>
              <a:spcBef>
                <a:spcPts val="300"/>
              </a:spcBef>
              <a:spcAft>
                <a:spcPts val="0"/>
              </a:spcAft>
              <a:buClr>
                <a:schemeClr val="accent2"/>
              </a:buClr>
              <a:buSzPts val="2600"/>
              <a:buFont typeface="Georgia"/>
              <a:buChar char="▫"/>
            </a:pPr>
            <a:r>
              <a:rPr lang="en-US" sz="2600" b="0" i="0" u="none" strike="noStrike" cap="none" dirty="0">
                <a:solidFill>
                  <a:schemeClr val="accent2"/>
                </a:solidFill>
                <a:latin typeface="Source Sans Pro"/>
                <a:ea typeface="Source Sans Pro"/>
                <a:cs typeface="Source Sans Pro"/>
                <a:sym typeface="Source Sans Pro"/>
              </a:rPr>
              <a:t>State testing window</a:t>
            </a:r>
            <a:endParaRPr dirty="0"/>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Letters written to a general audience (Dear colleague letter) to address a specific topic</a:t>
            </a:r>
            <a:endParaRPr dirty="0"/>
          </a:p>
          <a:p>
            <a:pPr marL="658368" marR="0" lvl="1" indent="-246887" algn="l" rtl="0">
              <a:lnSpc>
                <a:spcPct val="100000"/>
              </a:lnSpc>
              <a:spcBef>
                <a:spcPts val="300"/>
              </a:spcBef>
              <a:spcAft>
                <a:spcPts val="0"/>
              </a:spcAft>
              <a:buClr>
                <a:schemeClr val="accent2"/>
              </a:buClr>
              <a:buSzPts val="2600"/>
              <a:buFont typeface="Georgia"/>
              <a:buChar char="▫"/>
            </a:pPr>
            <a:r>
              <a:rPr lang="en-US" sz="2600" b="0" i="0" u="none" strike="noStrike" cap="none" dirty="0">
                <a:solidFill>
                  <a:schemeClr val="accent2"/>
                </a:solidFill>
                <a:latin typeface="Source Sans Pro"/>
                <a:ea typeface="Source Sans Pro"/>
                <a:cs typeface="Source Sans Pro"/>
                <a:sym typeface="Source Sans Pro"/>
              </a:rPr>
              <a:t>Title II Effective Communication</a:t>
            </a:r>
            <a:endParaRPr dirty="0"/>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Establishes philosophy and direction for future</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a:t>Missed Services and State Testing</a:t>
            </a:r>
            <a:endParaRPr/>
          </a:p>
        </p:txBody>
      </p:sp>
      <p:sp>
        <p:nvSpPr>
          <p:cNvPr id="223" name="Google Shape;223;p28"/>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SzPts val="2800"/>
              <a:buNone/>
            </a:pPr>
            <a:r>
              <a:rPr lang="en-US" i="1"/>
              <a:t>“...Generally, a special education or related service missed due to participation in required scheduled assessments would not constitute a denial of FAPE and the LEA would not be required to make up the missed service. For a child who is absent from school on testing days due to a parent’s choice, the LEA would not be obligated to make other arrangements to make up the missed services…”</a:t>
            </a:r>
            <a:endParaRPr i="1"/>
          </a:p>
          <a:p>
            <a:pPr marL="0" lvl="0" indent="0" algn="r" rtl="0">
              <a:lnSpc>
                <a:spcPct val="100000"/>
              </a:lnSpc>
              <a:spcBef>
                <a:spcPts val="300"/>
              </a:spcBef>
              <a:spcAft>
                <a:spcPts val="0"/>
              </a:spcAft>
              <a:buSzPts val="2800"/>
              <a:buNone/>
            </a:pPr>
            <a:r>
              <a:rPr lang="en-US" u="sng">
                <a:solidFill>
                  <a:schemeClr val="hlink"/>
                </a:solidFill>
                <a:hlinkClick r:id="rId3"/>
              </a:rPr>
              <a:t>Excerpt from Letter to Kane, April 2018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394570" y="491647"/>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A Letter about Make Up Services</a:t>
            </a:r>
            <a:endParaRPr sz="4000" b="1" i="0" u="none" strike="noStrike" cap="none">
              <a:solidFill>
                <a:schemeClr val="dk2"/>
              </a:solidFill>
              <a:latin typeface="Source Sans Pro"/>
              <a:ea typeface="Source Sans Pro"/>
              <a:cs typeface="Source Sans Pro"/>
              <a:sym typeface="Source Sans Pro"/>
            </a:endParaRPr>
          </a:p>
        </p:txBody>
      </p:sp>
      <p:sp>
        <p:nvSpPr>
          <p:cNvPr id="229" name="Google Shape;229;p29"/>
          <p:cNvSpPr txBox="1">
            <a:spLocks noGrp="1"/>
          </p:cNvSpPr>
          <p:nvPr>
            <p:ph type="body" idx="1"/>
          </p:nvPr>
        </p:nvSpPr>
        <p:spPr>
          <a:xfrm>
            <a:off x="212942" y="1515649"/>
            <a:ext cx="8727858" cy="50730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2800"/>
              <a:buFont typeface="Georgia"/>
              <a:buNone/>
            </a:pPr>
            <a:r>
              <a:rPr lang="en-US" sz="3200" i="0" u="none" strike="noStrike" cap="none" dirty="0">
                <a:solidFill>
                  <a:schemeClr val="dk1"/>
                </a:solidFill>
                <a:sym typeface="Source Sans Pro"/>
              </a:rPr>
              <a:t>“ …encourage [schools] to </a:t>
            </a:r>
            <a:r>
              <a:rPr lang="en-US" sz="3200" i="0" u="sng" strike="noStrike" cap="none" dirty="0">
                <a:solidFill>
                  <a:schemeClr val="dk1"/>
                </a:solidFill>
                <a:sym typeface="Source Sans Pro"/>
              </a:rPr>
              <a:t>consider the impact</a:t>
            </a:r>
            <a:r>
              <a:rPr lang="en-US" sz="3200" i="0" u="none" strike="noStrike" cap="none" dirty="0">
                <a:solidFill>
                  <a:schemeClr val="dk1"/>
                </a:solidFill>
                <a:sym typeface="Source Sans Pro"/>
              </a:rPr>
              <a:t> of a provider’s absence or a child’s absence on the child’s progress and performance and determine how to ensure the continued provision of </a:t>
            </a:r>
            <a:r>
              <a:rPr lang="en-US" sz="3200" i="0" u="sng" strike="noStrike" cap="none" dirty="0">
                <a:solidFill>
                  <a:schemeClr val="hlink"/>
                </a:solidFill>
                <a:sym typeface="Source Sans Pro"/>
                <a:hlinkClick r:id="rId3"/>
              </a:rPr>
              <a:t>FAPE</a:t>
            </a:r>
            <a:r>
              <a:rPr lang="en-US" sz="3200" i="0" u="none" strike="noStrike" cap="none" dirty="0">
                <a:solidFill>
                  <a:schemeClr val="dk1"/>
                </a:solidFill>
                <a:sym typeface="Source Sans Pro"/>
              </a:rPr>
              <a:t> in order for the child to continue to progress and meet the annual goals in his or her IEP. Whether an interruption in services constitutes a denial of FAPE is an individual determination that must be </a:t>
            </a:r>
            <a:r>
              <a:rPr lang="en-US" sz="3200" i="0" u="sng" strike="noStrike" cap="none" dirty="0">
                <a:solidFill>
                  <a:schemeClr val="dk1"/>
                </a:solidFill>
                <a:sym typeface="Source Sans Pro"/>
              </a:rPr>
              <a:t>made on a case-by-case basis</a:t>
            </a:r>
            <a:r>
              <a:rPr lang="en-US" sz="3200" i="0" u="none" strike="noStrike" cap="none" dirty="0">
                <a:solidFill>
                  <a:schemeClr val="dk1"/>
                </a:solidFill>
                <a:sym typeface="Source Sans Pro"/>
              </a:rPr>
              <a:t>.”</a:t>
            </a:r>
            <a:endParaRPr sz="3200" dirty="0"/>
          </a:p>
          <a:p>
            <a:pPr marL="334963" marR="0" lvl="0" indent="0" algn="ctr" rtl="0">
              <a:lnSpc>
                <a:spcPct val="9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a:p>
            <a:pPr marL="109728" marR="0" lvl="0" indent="0" algn="r" rtl="0">
              <a:lnSpc>
                <a:spcPct val="90000"/>
              </a:lnSpc>
              <a:spcBef>
                <a:spcPts val="300"/>
              </a:spcBef>
              <a:spcAft>
                <a:spcPts val="0"/>
              </a:spcAft>
              <a:buClr>
                <a:schemeClr val="accent3"/>
              </a:buClr>
              <a:buSzPts val="2400"/>
              <a:buFont typeface="Georgia"/>
              <a:buNone/>
            </a:pPr>
            <a:r>
              <a:rPr lang="en-US" sz="2400" u="sng" dirty="0">
                <a:solidFill>
                  <a:schemeClr val="hlink"/>
                </a:solidFill>
                <a:hlinkClick r:id="rId4"/>
              </a:rPr>
              <a:t>Excerpt from Letter to Clark</a:t>
            </a:r>
            <a:endParaRPr sz="2400" dirty="0"/>
          </a:p>
          <a:p>
            <a:pPr marL="109728" marR="0" lvl="0" indent="0" algn="l" rtl="0">
              <a:lnSpc>
                <a:spcPct val="90000"/>
              </a:lnSpc>
              <a:spcBef>
                <a:spcPts val="300"/>
              </a:spcBef>
              <a:spcAft>
                <a:spcPts val="0"/>
              </a:spcAft>
              <a:buClr>
                <a:schemeClr val="accent3"/>
              </a:buClr>
              <a:buSzPts val="2400"/>
              <a:buFont typeface="Georgia"/>
              <a:buNone/>
            </a:pPr>
            <a:r>
              <a:rPr lang="en-US" sz="2400" b="0" i="0" u="none" strike="noStrike" cap="none" dirty="0">
                <a:solidFill>
                  <a:schemeClr val="dk1"/>
                </a:solidFill>
                <a:latin typeface="Source Sans Pro"/>
                <a:ea typeface="Source Sans Pro"/>
                <a:cs typeface="Source Sans Pro"/>
                <a:sym typeface="Source Sans Pro"/>
              </a:rPr>
              <a:t> </a:t>
            </a:r>
            <a:endParaRPr sz="2600" b="0" i="0" u="none" strike="noStrike" cap="none" dirty="0">
              <a:solidFill>
                <a:schemeClr val="accent2"/>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Another Letter on Make Up Services</a:t>
            </a:r>
            <a:endParaRPr sz="3600" b="1" i="0" u="none" strike="noStrike" cap="none">
              <a:solidFill>
                <a:schemeClr val="dk2"/>
              </a:solidFill>
              <a:latin typeface="Source Sans Pro"/>
              <a:ea typeface="Source Sans Pro"/>
              <a:cs typeface="Source Sans Pro"/>
              <a:sym typeface="Source Sans Pro"/>
            </a:endParaRPr>
          </a:p>
        </p:txBody>
      </p:sp>
      <p:sp>
        <p:nvSpPr>
          <p:cNvPr id="235" name="Google Shape;235;p30"/>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34963" marR="0" lvl="0" indent="0" algn="ctr" rtl="0">
              <a:lnSpc>
                <a:spcPct val="100000"/>
              </a:lnSpc>
              <a:spcBef>
                <a:spcPts val="0"/>
              </a:spcBef>
              <a:spcAft>
                <a:spcPts val="0"/>
              </a:spcAft>
              <a:buClr>
                <a:schemeClr val="accent3"/>
              </a:buClr>
              <a:buSzPts val="2800"/>
              <a:buFont typeface="Georgia"/>
              <a:buNone/>
            </a:pPr>
            <a:r>
              <a:rPr lang="en-US" sz="3000" b="0" u="none" strike="noStrike" cap="none" dirty="0">
                <a:solidFill>
                  <a:schemeClr val="dk1"/>
                </a:solidFill>
                <a:sym typeface="Source Sans Pro"/>
              </a:rPr>
              <a:t>“…the IEP Team must determine whether the child was denied educational benefit because of the disruption in educational services and whether compensatory education is needed to “make up” for the denial including addressing any skills that may have been lost…”</a:t>
            </a:r>
            <a:endParaRPr sz="3000" dirty="0"/>
          </a:p>
          <a:p>
            <a:pPr marL="334963" marR="0" lvl="0" indent="0" algn="ctr"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a:p>
            <a:pPr marL="109728" marR="0" lvl="0" indent="0" algn="r" rtl="0">
              <a:lnSpc>
                <a:spcPct val="100000"/>
              </a:lnSpc>
              <a:spcBef>
                <a:spcPts val="300"/>
              </a:spcBef>
              <a:spcAft>
                <a:spcPts val="0"/>
              </a:spcAft>
              <a:buClr>
                <a:schemeClr val="accent3"/>
              </a:buClr>
              <a:buSzPts val="2000"/>
              <a:buFont typeface="Georgia"/>
              <a:buNone/>
            </a:pPr>
            <a:r>
              <a:rPr lang="en-US" sz="2800" b="0" i="0" u="sng" strike="noStrike" cap="none" dirty="0">
                <a:solidFill>
                  <a:schemeClr val="hlink"/>
                </a:solidFill>
                <a:latin typeface="Source Sans Pro"/>
                <a:ea typeface="Source Sans Pro"/>
                <a:cs typeface="Source Sans Pro"/>
                <a:sym typeface="Source Sans Pro"/>
                <a:hlinkClick r:id="rId3"/>
              </a:rPr>
              <a:t>Excerpt from Letter to </a:t>
            </a:r>
            <a:r>
              <a:rPr lang="en-US" sz="2800" b="0" i="0" u="sng" strike="noStrike" cap="none" dirty="0" err="1">
                <a:solidFill>
                  <a:schemeClr val="hlink"/>
                </a:solidFill>
                <a:latin typeface="Source Sans Pro"/>
                <a:ea typeface="Source Sans Pro"/>
                <a:cs typeface="Source Sans Pro"/>
                <a:sym typeface="Source Sans Pro"/>
                <a:hlinkClick r:id="rId3"/>
              </a:rPr>
              <a:t>Pergament</a:t>
            </a:r>
            <a:r>
              <a:rPr lang="en-US" sz="2800" b="0" i="0" u="sng" strike="noStrike" cap="none" dirty="0">
                <a:solidFill>
                  <a:schemeClr val="hlink"/>
                </a:solidFill>
                <a:latin typeface="Source Sans Pro"/>
                <a:ea typeface="Source Sans Pro"/>
                <a:cs typeface="Source Sans Pro"/>
                <a:sym typeface="Source Sans Pro"/>
                <a:hlinkClick r:id="rId3"/>
              </a:rPr>
              <a:t> </a:t>
            </a:r>
            <a:endParaRPr sz="2000" b="0" i="0" u="none" strike="noStrike" cap="none" dirty="0">
              <a:solidFill>
                <a:schemeClr val="dk1"/>
              </a:solidFill>
              <a:latin typeface="Source Sans Pro"/>
              <a:ea typeface="Source Sans Pro"/>
              <a:cs typeface="Source Sans Pro"/>
              <a:sym typeface="Source Sans Pro"/>
            </a:endParaRPr>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407096" y="754694"/>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Make Up Services</a:t>
            </a:r>
            <a:endParaRPr sz="4000" b="1" i="0" u="none" strike="noStrike" cap="none">
              <a:solidFill>
                <a:schemeClr val="dk2"/>
              </a:solidFill>
              <a:latin typeface="Source Sans Pro"/>
              <a:ea typeface="Source Sans Pro"/>
              <a:cs typeface="Source Sans Pro"/>
              <a:sym typeface="Source Sans Pro"/>
            </a:endParaRPr>
          </a:p>
        </p:txBody>
      </p:sp>
      <p:sp>
        <p:nvSpPr>
          <p:cNvPr id="241" name="Google Shape;241;p31"/>
          <p:cNvSpPr txBox="1">
            <a:spLocks noGrp="1"/>
          </p:cNvSpPr>
          <p:nvPr>
            <p:ph type="body" idx="1"/>
          </p:nvPr>
        </p:nvSpPr>
        <p:spPr>
          <a:xfrm>
            <a:off x="457200" y="1778696"/>
            <a:ext cx="8229600" cy="479584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600"/>
              <a:buFont typeface="Georgia"/>
              <a:buChar char="•"/>
            </a:pPr>
            <a:r>
              <a:rPr lang="en-US" sz="3600" b="0" i="0" u="none" strike="noStrike" cap="none">
                <a:solidFill>
                  <a:schemeClr val="dk1"/>
                </a:solidFill>
                <a:latin typeface="Source Sans Pro"/>
                <a:ea typeface="Source Sans Pro"/>
                <a:cs typeface="Source Sans Pro"/>
                <a:sym typeface="Source Sans Pro"/>
              </a:rPr>
              <a:t>State Perspective</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Provision of FAPE (Free and appropriate public education) </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In accordance with the IEP</a:t>
            </a:r>
            <a:endParaRPr/>
          </a:p>
          <a:p>
            <a:pPr marL="365760" marR="0" lvl="0" indent="-256032" algn="l" rtl="0">
              <a:lnSpc>
                <a:spcPct val="100000"/>
              </a:lnSpc>
              <a:spcBef>
                <a:spcPts val="300"/>
              </a:spcBef>
              <a:spcAft>
                <a:spcPts val="0"/>
              </a:spcAft>
              <a:buClr>
                <a:schemeClr val="accent3"/>
              </a:buClr>
              <a:buSzPts val="3600"/>
              <a:buFont typeface="Georgia"/>
              <a:buChar char="•"/>
            </a:pPr>
            <a:r>
              <a:rPr lang="en-US" sz="3600" b="0" i="0" u="none" strike="noStrike" cap="none">
                <a:solidFill>
                  <a:schemeClr val="dk1"/>
                </a:solidFill>
                <a:latin typeface="Source Sans Pro"/>
                <a:ea typeface="Source Sans Pro"/>
                <a:cs typeface="Source Sans Pro"/>
                <a:sym typeface="Source Sans Pro"/>
              </a:rPr>
              <a:t>Local Perspective</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Risk Tolerance of LEA</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Banking time in advance</a:t>
            </a:r>
            <a:endParaRPr/>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428171" y="751114"/>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Disclaimer Slide</a:t>
            </a:r>
            <a:endParaRPr sz="4000" b="1" i="0" u="none" strike="noStrike" cap="none">
              <a:solidFill>
                <a:schemeClr val="dk2"/>
              </a:solidFill>
              <a:latin typeface="Source Sans Pro"/>
              <a:ea typeface="Source Sans Pro"/>
              <a:cs typeface="Source Sans Pro"/>
              <a:sym typeface="Source Sans Pro"/>
            </a:endParaRPr>
          </a:p>
        </p:txBody>
      </p:sp>
      <p:sp>
        <p:nvSpPr>
          <p:cNvPr id="122" name="Google Shape;122;p14"/>
          <p:cNvSpPr txBox="1">
            <a:spLocks noGrp="1"/>
          </p:cNvSpPr>
          <p:nvPr>
            <p:ph type="body" idx="1"/>
          </p:nvPr>
        </p:nvSpPr>
        <p:spPr>
          <a:xfrm>
            <a:off x="457200" y="1590675"/>
            <a:ext cx="8229600" cy="4983861"/>
          </a:xfrm>
          <a:prstGeom prst="rect">
            <a:avLst/>
          </a:prstGeom>
          <a:noFill/>
          <a:ln>
            <a:noFill/>
          </a:ln>
        </p:spPr>
        <p:txBody>
          <a:bodyPr spcFirstLastPara="1" wrap="square" lIns="91425" tIns="45700" rIns="91425" bIns="45700" anchor="t" anchorCtr="0">
            <a:noAutofit/>
          </a:bodyPr>
          <a:lstStyle/>
          <a:p>
            <a:pPr marL="1588" marR="0" lvl="0" indent="17463" algn="l" rtl="0">
              <a:lnSpc>
                <a:spcPct val="200000"/>
              </a:lnSpc>
              <a:spcBef>
                <a:spcPts val="0"/>
              </a:spcBef>
              <a:spcAft>
                <a:spcPts val="0"/>
              </a:spcAft>
              <a:buClr>
                <a:schemeClr val="accent3"/>
              </a:buClr>
              <a:buSzPts val="2000"/>
              <a:buFont typeface="Noto Sans Symbols"/>
              <a:buNone/>
            </a:pPr>
            <a:r>
              <a:rPr lang="en-US" sz="2000" b="0" i="0" u="none" strike="noStrike" cap="none" dirty="0">
                <a:solidFill>
                  <a:schemeClr val="dk1"/>
                </a:solidFill>
                <a:latin typeface="Source Sans Pro"/>
                <a:ea typeface="Source Sans Pro"/>
                <a:cs typeface="Source Sans Pro"/>
                <a:sym typeface="Source Sans Pro"/>
              </a:rPr>
              <a:t>The presenters have no relevant financial relationship(s) within the products or services described, reviewed, evaluated or compared in this presentation.</a:t>
            </a:r>
            <a:endParaRPr dirty="0"/>
          </a:p>
          <a:p>
            <a:pPr marL="1588" marR="0" lvl="0" indent="17463" algn="l" rtl="0">
              <a:lnSpc>
                <a:spcPct val="200000"/>
              </a:lnSpc>
              <a:spcBef>
                <a:spcPts val="300"/>
              </a:spcBef>
              <a:spcAft>
                <a:spcPts val="0"/>
              </a:spcAft>
              <a:buClr>
                <a:schemeClr val="accent3"/>
              </a:buClr>
              <a:buSzPts val="2000"/>
              <a:buFont typeface="Noto Sans Symbols"/>
              <a:buNone/>
            </a:pPr>
            <a:r>
              <a:rPr lang="en-US" sz="2000" b="0" i="0" u="none" strike="noStrike" cap="none" dirty="0">
                <a:solidFill>
                  <a:schemeClr val="dk1"/>
                </a:solidFill>
                <a:latin typeface="Source Sans Pro"/>
                <a:ea typeface="Source Sans Pro"/>
                <a:cs typeface="Source Sans Pro"/>
                <a:sym typeface="Source Sans Pro"/>
              </a:rPr>
              <a:t>The presenters have nonfinancial relationships to disclose as members of the SEACDC. Perry Flynn and Marie Ireland serve on the ASHA BOD. </a:t>
            </a:r>
            <a:endParaRPr sz="20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780370" y="2344059"/>
            <a:ext cx="7772400" cy="13620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5400"/>
              <a:buFont typeface="Source Sans Pro"/>
              <a:buNone/>
            </a:pPr>
            <a:r>
              <a:rPr lang="en-US" sz="5400" b="1" i="0" u="none" strike="noStrike" cap="none">
                <a:solidFill>
                  <a:srgbClr val="FFFFFF"/>
                </a:solidFill>
                <a:latin typeface="Source Sans Pro"/>
                <a:ea typeface="Source Sans Pro"/>
                <a:cs typeface="Source Sans Pro"/>
                <a:sym typeface="Source Sans Pro"/>
              </a:rPr>
              <a:t>Issue #2 Evidence Based Practices (EBP) and Assessment</a:t>
            </a:r>
            <a:endParaRPr sz="5400" b="1" i="0" u="none" strike="noStrike" cap="none">
              <a:solidFill>
                <a:srgbClr val="FFFFFF"/>
              </a:solidFill>
              <a:latin typeface="Source Sans Pro"/>
              <a:ea typeface="Source Sans Pro"/>
              <a:cs typeface="Source Sans Pro"/>
              <a:sym typeface="Source Sans Pro"/>
            </a:endParaRPr>
          </a:p>
        </p:txBody>
      </p:sp>
      <p:sp>
        <p:nvSpPr>
          <p:cNvPr id="247" name="Google Shape;247;p32"/>
          <p:cNvSpPr txBox="1">
            <a:spLocks noGrp="1"/>
          </p:cNvSpPr>
          <p:nvPr>
            <p:ph type="body" idx="1"/>
          </p:nvPr>
        </p:nvSpPr>
        <p:spPr>
          <a:xfrm>
            <a:off x="635227" y="4325031"/>
            <a:ext cx="7772400" cy="1509712"/>
          </a:xfrm>
          <a:prstGeom prst="rect">
            <a:avLst/>
          </a:prstGeom>
          <a:noFill/>
          <a:ln>
            <a:noFill/>
          </a:ln>
        </p:spPr>
        <p:txBody>
          <a:bodyPr spcFirstLastPara="1" wrap="square" lIns="91425" tIns="45700" rIns="91425" bIns="45700" anchor="t" anchorCtr="0">
            <a:noAutofit/>
          </a:bodyPr>
          <a:lstStyle/>
          <a:p>
            <a:pPr marL="45720" marR="0" lvl="0" indent="0" algn="l" rtl="0">
              <a:lnSpc>
                <a:spcPct val="100000"/>
              </a:lnSpc>
              <a:spcBef>
                <a:spcPts val="0"/>
              </a:spcBef>
              <a:spcAft>
                <a:spcPts val="0"/>
              </a:spcAft>
              <a:buClr>
                <a:schemeClr val="accent3"/>
              </a:buClr>
              <a:buSzPts val="3600"/>
              <a:buFont typeface="Georgia"/>
              <a:buNone/>
            </a:pPr>
            <a:r>
              <a:rPr lang="en-US" sz="3600" b="0" i="0" u="none" strike="noStrike" cap="none">
                <a:solidFill>
                  <a:schemeClr val="lt1"/>
                </a:solidFill>
                <a:latin typeface="Source Sans Pro"/>
                <a:ea typeface="Source Sans Pro"/>
                <a:cs typeface="Source Sans Pro"/>
                <a:sym typeface="Source Sans Pro"/>
              </a:rPr>
              <a:t>Using “research based interventions to the extent practicable”</a:t>
            </a:r>
            <a:endParaRPr/>
          </a:p>
          <a:p>
            <a:pPr marL="45720" marR="0" lvl="0" indent="0" algn="l" rtl="0">
              <a:lnSpc>
                <a:spcPct val="100000"/>
              </a:lnSpc>
              <a:spcBef>
                <a:spcPts val="300"/>
              </a:spcBef>
              <a:spcAft>
                <a:spcPts val="0"/>
              </a:spcAft>
              <a:buClr>
                <a:schemeClr val="accent3"/>
              </a:buClr>
              <a:buSzPts val="2100"/>
              <a:buFont typeface="Georgia"/>
              <a:buNone/>
            </a:pPr>
            <a:endParaRPr sz="2100" b="0" i="0" u="none" strike="noStrike" cap="none">
              <a:solidFill>
                <a:schemeClr val="dk2"/>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3"/>
          <p:cNvPicPr preferRelativeResize="0"/>
          <p:nvPr/>
        </p:nvPicPr>
        <p:blipFill rotWithShape="1">
          <a:blip r:embed="rId3">
            <a:alphaModFix/>
          </a:blip>
          <a:srcRect/>
          <a:stretch/>
        </p:blipFill>
        <p:spPr>
          <a:xfrm>
            <a:off x="0" y="-174173"/>
            <a:ext cx="9144000" cy="74419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457200" y="635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Evidence Based Practices</a:t>
            </a:r>
            <a:endParaRPr sz="4000" b="1" i="0" u="none" strike="noStrike" cap="none">
              <a:solidFill>
                <a:schemeClr val="dk2"/>
              </a:solidFill>
              <a:latin typeface="Source Sans Pro"/>
              <a:ea typeface="Source Sans Pro"/>
              <a:cs typeface="Source Sans Pro"/>
              <a:sym typeface="Source Sans Pro"/>
            </a:endParaRPr>
          </a:p>
        </p:txBody>
      </p:sp>
      <p:pic>
        <p:nvPicPr>
          <p:cNvPr id="258" name="Google Shape;258;p34"/>
          <p:cNvPicPr preferRelativeResize="0">
            <a:picLocks noGrp="1"/>
          </p:cNvPicPr>
          <p:nvPr>
            <p:ph type="body" idx="1"/>
          </p:nvPr>
        </p:nvPicPr>
        <p:blipFill rotWithShape="1">
          <a:blip r:embed="rId3">
            <a:alphaModFix/>
          </a:blip>
          <a:srcRect/>
          <a:stretch/>
        </p:blipFill>
        <p:spPr>
          <a:xfrm>
            <a:off x="2148114" y="1772427"/>
            <a:ext cx="5065486" cy="45122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5"/>
          <p:cNvPicPr preferRelativeResize="0"/>
          <p:nvPr/>
        </p:nvPicPr>
        <p:blipFill rotWithShape="1">
          <a:blip r:embed="rId3">
            <a:alphaModFix/>
          </a:blip>
          <a:srcRect/>
          <a:stretch/>
        </p:blipFill>
        <p:spPr>
          <a:xfrm>
            <a:off x="0" y="0"/>
            <a:ext cx="9144000" cy="66448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6"/>
          <p:cNvPicPr preferRelativeResize="0"/>
          <p:nvPr/>
        </p:nvPicPr>
        <p:blipFill rotWithShape="1">
          <a:blip r:embed="rId3">
            <a:alphaModFix/>
          </a:blip>
          <a:srcRect/>
          <a:stretch/>
        </p:blipFill>
        <p:spPr>
          <a:xfrm>
            <a:off x="0" y="826632"/>
            <a:ext cx="9144000" cy="603136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dirty="0"/>
              <a:t>Social Media</a:t>
            </a:r>
            <a:endParaRPr dirty="0"/>
          </a:p>
        </p:txBody>
      </p:sp>
      <p:sp>
        <p:nvSpPr>
          <p:cNvPr id="276" name="Google Shape;276;p37"/>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Autofit/>
          </a:bodyPr>
          <a:lstStyle/>
          <a:p>
            <a:pPr marL="568325" indent="-457200">
              <a:lnSpc>
                <a:spcPct val="120000"/>
              </a:lnSpc>
              <a:spcBef>
                <a:spcPts val="0"/>
              </a:spcBef>
              <a:buClr>
                <a:schemeClr val="tx1"/>
              </a:buClr>
              <a:buSzPts val="2450"/>
              <a:buFont typeface="Arial" panose="020B0604020202020204" pitchFamily="34" charset="0"/>
              <a:buChar char="•"/>
            </a:pPr>
            <a:r>
              <a:rPr lang="en-US" sz="3200" dirty="0">
                <a:solidFill>
                  <a:schemeClr val="tx1"/>
                </a:solidFill>
                <a:latin typeface="Source Sans Pro" panose="020B0503030403020204" pitchFamily="34" charset="0"/>
                <a:ea typeface="Noto Sans Symbols"/>
                <a:cs typeface="Noto Sans Symbols"/>
                <a:sym typeface="Noto Sans Symbols"/>
              </a:rPr>
              <a:t>Facebook (Informed SLP, SLPs for EBP, etc.)</a:t>
            </a:r>
            <a:endParaRPr sz="3200" dirty="0">
              <a:solidFill>
                <a:schemeClr val="tx1"/>
              </a:solidFill>
              <a:latin typeface="Source Sans Pro" panose="020B0503030403020204" pitchFamily="34" charset="0"/>
              <a:ea typeface="Noto Sans Symbols"/>
              <a:cs typeface="Noto Sans Symbols"/>
              <a:sym typeface="Noto Sans Symbols"/>
            </a:endParaRPr>
          </a:p>
          <a:p>
            <a:pPr marL="568325" indent="-457200">
              <a:lnSpc>
                <a:spcPct val="120000"/>
              </a:lnSpc>
              <a:spcBef>
                <a:spcPts val="0"/>
              </a:spcBef>
              <a:buClr>
                <a:schemeClr val="tx1"/>
              </a:buClr>
              <a:buSzPts val="2450"/>
              <a:buFont typeface="Arial" panose="020B0604020202020204" pitchFamily="34" charset="0"/>
              <a:buChar char="•"/>
            </a:pPr>
            <a:r>
              <a:rPr lang="en-US" sz="3200" dirty="0">
                <a:solidFill>
                  <a:schemeClr val="tx1"/>
                </a:solidFill>
                <a:latin typeface="Source Sans Pro" panose="020B0503030403020204" pitchFamily="34" charset="0"/>
                <a:ea typeface="Noto Sans Symbols"/>
                <a:cs typeface="Noto Sans Symbols"/>
                <a:sym typeface="Noto Sans Symbols"/>
              </a:rPr>
              <a:t>Twitter (</a:t>
            </a:r>
            <a:r>
              <a:rPr lang="en-US" sz="3200" dirty="0" err="1">
                <a:solidFill>
                  <a:schemeClr val="tx1"/>
                </a:solidFill>
                <a:latin typeface="Source Sans Pro" panose="020B0503030403020204" pitchFamily="34" charset="0"/>
                <a:ea typeface="Noto Sans Symbols"/>
                <a:cs typeface="Noto Sans Symbols"/>
                <a:sym typeface="Noto Sans Symbols"/>
              </a:rPr>
              <a:t>WeSpeechies</a:t>
            </a:r>
            <a:r>
              <a:rPr lang="en-US" sz="3200" dirty="0">
                <a:solidFill>
                  <a:schemeClr val="tx1"/>
                </a:solidFill>
                <a:latin typeface="Source Sans Pro" panose="020B0503030403020204" pitchFamily="34" charset="0"/>
                <a:ea typeface="Noto Sans Symbols"/>
                <a:cs typeface="Noto Sans Symbols"/>
                <a:sym typeface="Noto Sans Symbols"/>
              </a:rPr>
              <a:t>, </a:t>
            </a:r>
            <a:r>
              <a:rPr lang="en-US" sz="3200" dirty="0" err="1">
                <a:solidFill>
                  <a:schemeClr val="tx1"/>
                </a:solidFill>
                <a:latin typeface="Source Sans Pro" panose="020B0503030403020204" pitchFamily="34" charset="0"/>
                <a:ea typeface="Noto Sans Symbols"/>
                <a:cs typeface="Noto Sans Symbols"/>
                <a:sym typeface="Noto Sans Symbols"/>
              </a:rPr>
              <a:t>Slpeeps</a:t>
            </a:r>
            <a:endParaRPr sz="3200" dirty="0">
              <a:solidFill>
                <a:schemeClr val="tx1"/>
              </a:solidFill>
              <a:latin typeface="Source Sans Pro" panose="020B0503030403020204" pitchFamily="34" charset="0"/>
              <a:ea typeface="Noto Sans Symbols"/>
              <a:cs typeface="Noto Sans Symbols"/>
              <a:sym typeface="Noto Sans Symbols"/>
            </a:endParaRPr>
          </a:p>
          <a:p>
            <a:pPr marL="568325" indent="-457200">
              <a:lnSpc>
                <a:spcPct val="120000"/>
              </a:lnSpc>
              <a:spcBef>
                <a:spcPts val="0"/>
              </a:spcBef>
              <a:buClr>
                <a:schemeClr val="tx1"/>
              </a:buClr>
              <a:buSzPts val="2450"/>
              <a:buFont typeface="Arial" panose="020B0604020202020204" pitchFamily="34" charset="0"/>
              <a:buChar char="•"/>
            </a:pPr>
            <a:r>
              <a:rPr lang="en-US" sz="3200" dirty="0">
                <a:solidFill>
                  <a:schemeClr val="tx1"/>
                </a:solidFill>
                <a:latin typeface="Source Sans Pro" panose="020B0503030403020204" pitchFamily="34" charset="0"/>
                <a:ea typeface="Noto Sans Symbols"/>
                <a:cs typeface="Noto Sans Symbols"/>
                <a:sym typeface="Noto Sans Symbols"/>
              </a:rPr>
              <a:t>Pinterest (ASHA journals, School Based SLPs, etc.)</a:t>
            </a:r>
            <a:endParaRPr sz="3200" dirty="0">
              <a:solidFill>
                <a:schemeClr val="tx1"/>
              </a:solidFill>
              <a:latin typeface="Source Sans Pro" panose="020B0503030403020204" pitchFamily="34" charset="0"/>
              <a:ea typeface="Noto Sans Symbols"/>
              <a:cs typeface="Noto Sans Symbols"/>
              <a:sym typeface="Noto Sans Symbols"/>
            </a:endParaRPr>
          </a:p>
          <a:p>
            <a:pPr indent="-457200">
              <a:lnSpc>
                <a:spcPct val="115000"/>
              </a:lnSpc>
              <a:spcBef>
                <a:spcPts val="0"/>
              </a:spcBef>
            </a:pPr>
            <a:endParaRPr sz="3200" dirty="0">
              <a:solidFill>
                <a:schemeClr val="tx1"/>
              </a:solidFill>
              <a:latin typeface="Noto Sans Symbols"/>
              <a:ea typeface="Noto Sans Symbols"/>
              <a:cs typeface="Noto Sans Symbols"/>
              <a:sym typeface="Noto Sans Symbols"/>
            </a:endParaRPr>
          </a:p>
          <a:p>
            <a:pPr marL="571500" indent="-457200">
              <a:lnSpc>
                <a:spcPct val="120000"/>
              </a:lnSpc>
              <a:spcBef>
                <a:spcPts val="600"/>
              </a:spcBef>
            </a:pPr>
            <a:r>
              <a:rPr lang="en-US" sz="3200" b="1" dirty="0">
                <a:solidFill>
                  <a:schemeClr val="tx1"/>
                </a:solidFill>
                <a:latin typeface="Arial"/>
                <a:ea typeface="Arial"/>
                <a:cs typeface="Arial"/>
                <a:sym typeface="Arial"/>
              </a:rPr>
              <a:t>What is the authority/evidence?</a:t>
            </a:r>
            <a:endParaRPr sz="3200" b="1" dirty="0">
              <a:solidFill>
                <a:schemeClr val="tx1"/>
              </a:solidFill>
              <a:latin typeface="Arial"/>
              <a:ea typeface="Arial"/>
              <a:cs typeface="Arial"/>
              <a:sym typeface="Arial"/>
            </a:endParaRPr>
          </a:p>
          <a:p>
            <a:pPr marL="0" lvl="0" indent="0" algn="l" rtl="0">
              <a:lnSpc>
                <a:spcPct val="115000"/>
              </a:lnSpc>
              <a:spcBef>
                <a:spcPts val="0"/>
              </a:spcBef>
              <a:spcAft>
                <a:spcPts val="0"/>
              </a:spcAft>
              <a:buSzPts val="2800"/>
              <a:buNone/>
            </a:pPr>
            <a:endParaRPr sz="3200" b="1" dirty="0">
              <a:solidFill>
                <a:srgbClr val="895D1D"/>
              </a:solidFill>
              <a:latin typeface="Arial"/>
              <a:ea typeface="Arial"/>
              <a:cs typeface="Arial"/>
              <a:sym typeface="Arial"/>
            </a:endParaRPr>
          </a:p>
          <a:p>
            <a:pPr marL="0" lvl="0" indent="0" algn="l" rtl="0">
              <a:lnSpc>
                <a:spcPct val="100000"/>
              </a:lnSpc>
              <a:spcBef>
                <a:spcPts val="300"/>
              </a:spcBef>
              <a:spcAft>
                <a:spcPts val="0"/>
              </a:spcAft>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a:t>Review the Evidence</a:t>
            </a:r>
            <a:endParaRPr/>
          </a:p>
        </p:txBody>
      </p:sp>
      <p:sp>
        <p:nvSpPr>
          <p:cNvPr id="283" name="Google Shape;283;p3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lnSpc>
                <a:spcPct val="120000"/>
              </a:lnSpc>
              <a:spcBef>
                <a:spcPts val="0"/>
              </a:spcBef>
              <a:buClr>
                <a:schemeClr val="tx1"/>
              </a:buClr>
              <a:buSzPts val="2450"/>
              <a:buNone/>
            </a:pPr>
            <a:r>
              <a:rPr lang="en-US" sz="3200" dirty="0">
                <a:solidFill>
                  <a:schemeClr val="tx1"/>
                </a:solidFill>
                <a:latin typeface="Source Sans Pro" panose="020B0503030403020204" pitchFamily="34" charset="0"/>
                <a:ea typeface="Noto Sans Symbols"/>
                <a:cs typeface="Noto Sans Symbols"/>
                <a:sym typeface="Noto Sans Symbols"/>
              </a:rPr>
              <a:t>SLPs should consider</a:t>
            </a:r>
            <a:endParaRPr sz="3200" dirty="0">
              <a:solidFill>
                <a:schemeClr val="tx1"/>
              </a:solidFill>
              <a:latin typeface="Source Sans Pro" panose="020B0503030403020204" pitchFamily="34" charset="0"/>
              <a:ea typeface="Noto Sans Symbols"/>
              <a:cs typeface="Noto Sans Symbols"/>
              <a:sym typeface="Noto Sans Symbols"/>
            </a:endParaRPr>
          </a:p>
          <a:p>
            <a:pPr marL="396875" indent="-457200">
              <a:lnSpc>
                <a:spcPct val="120000"/>
              </a:lnSpc>
              <a:spcBef>
                <a:spcPts val="0"/>
              </a:spcBef>
              <a:buSzPts val="2150"/>
            </a:pPr>
            <a:r>
              <a:rPr lang="en-US" sz="3000" dirty="0">
                <a:solidFill>
                  <a:schemeClr val="tx1"/>
                </a:solidFill>
                <a:latin typeface="Source Sans Pro" panose="020B0503030403020204" pitchFamily="34" charset="0"/>
                <a:ea typeface="Noto Sans Symbols"/>
                <a:cs typeface="Noto Sans Symbols"/>
                <a:sym typeface="Noto Sans Symbols"/>
              </a:rPr>
              <a:t>Source of the information</a:t>
            </a:r>
            <a:endParaRPr sz="3000" dirty="0">
              <a:solidFill>
                <a:schemeClr val="tx1"/>
              </a:solidFill>
              <a:latin typeface="Source Sans Pro" panose="020B0503030403020204" pitchFamily="34" charset="0"/>
              <a:ea typeface="Noto Sans Symbols"/>
              <a:cs typeface="Noto Sans Symbols"/>
              <a:sym typeface="Noto Sans Symbols"/>
            </a:endParaRPr>
          </a:p>
          <a:p>
            <a:pPr marL="663575" lvl="1" indent="-457200">
              <a:lnSpc>
                <a:spcPct val="120000"/>
              </a:lnSpc>
              <a:spcBef>
                <a:spcPts val="0"/>
              </a:spcBef>
              <a:buClr>
                <a:schemeClr val="accent1">
                  <a:lumMod val="75000"/>
                </a:schemeClr>
              </a:buClr>
              <a:buSzPts val="2150"/>
              <a:buFont typeface="Arial" panose="020B0604020202020204" pitchFamily="34" charset="0"/>
              <a:buChar char="•"/>
            </a:pPr>
            <a:r>
              <a:rPr lang="en-US" sz="3000" dirty="0">
                <a:solidFill>
                  <a:schemeClr val="accent1">
                    <a:lumMod val="75000"/>
                  </a:schemeClr>
                </a:solidFill>
                <a:latin typeface="Source Sans Pro" panose="020B0503030403020204" pitchFamily="34" charset="0"/>
                <a:ea typeface="Noto Sans Symbols"/>
                <a:cs typeface="Noto Sans Symbols"/>
                <a:sym typeface="Noto Sans Symbols"/>
              </a:rPr>
              <a:t>Journal</a:t>
            </a:r>
            <a:endParaRPr sz="3000" dirty="0">
              <a:solidFill>
                <a:schemeClr val="accent1">
                  <a:lumMod val="75000"/>
                </a:schemeClr>
              </a:solidFill>
              <a:latin typeface="Source Sans Pro" panose="020B0503030403020204" pitchFamily="34" charset="0"/>
              <a:ea typeface="Noto Sans Symbols"/>
              <a:cs typeface="Noto Sans Symbols"/>
              <a:sym typeface="Noto Sans Symbols"/>
            </a:endParaRPr>
          </a:p>
          <a:p>
            <a:pPr marL="663575" lvl="1" indent="-457200">
              <a:lnSpc>
                <a:spcPct val="120000"/>
              </a:lnSpc>
              <a:spcBef>
                <a:spcPts val="0"/>
              </a:spcBef>
              <a:buClr>
                <a:schemeClr val="accent1">
                  <a:lumMod val="75000"/>
                </a:schemeClr>
              </a:buClr>
              <a:buSzPts val="2150"/>
              <a:buFont typeface="Arial" panose="020B0604020202020204" pitchFamily="34" charset="0"/>
              <a:buChar char="•"/>
            </a:pPr>
            <a:r>
              <a:rPr lang="en-US" sz="3000" dirty="0">
                <a:solidFill>
                  <a:schemeClr val="accent1">
                    <a:lumMod val="75000"/>
                  </a:schemeClr>
                </a:solidFill>
                <a:latin typeface="Source Sans Pro" panose="020B0503030403020204" pitchFamily="34" charset="0"/>
                <a:ea typeface="Noto Sans Symbols"/>
                <a:cs typeface="Noto Sans Symbols"/>
                <a:sym typeface="Noto Sans Symbols"/>
              </a:rPr>
              <a:t>Website</a:t>
            </a:r>
            <a:endParaRPr sz="3000" dirty="0">
              <a:solidFill>
                <a:schemeClr val="accent1">
                  <a:lumMod val="75000"/>
                </a:schemeClr>
              </a:solidFill>
              <a:latin typeface="Source Sans Pro" panose="020B0503030403020204" pitchFamily="34" charset="0"/>
              <a:ea typeface="Noto Sans Symbols"/>
              <a:cs typeface="Noto Sans Symbols"/>
              <a:sym typeface="Noto Sans Symbols"/>
            </a:endParaRPr>
          </a:p>
          <a:p>
            <a:pPr marL="663575" lvl="1" indent="-457200">
              <a:lnSpc>
                <a:spcPct val="120000"/>
              </a:lnSpc>
              <a:spcBef>
                <a:spcPts val="0"/>
              </a:spcBef>
              <a:buClr>
                <a:schemeClr val="accent1">
                  <a:lumMod val="75000"/>
                </a:schemeClr>
              </a:buClr>
              <a:buSzPts val="2150"/>
              <a:buFont typeface="Arial" panose="020B0604020202020204" pitchFamily="34" charset="0"/>
              <a:buChar char="•"/>
            </a:pPr>
            <a:r>
              <a:rPr lang="en-US" sz="3000" dirty="0">
                <a:solidFill>
                  <a:schemeClr val="accent1">
                    <a:lumMod val="75000"/>
                  </a:schemeClr>
                </a:solidFill>
                <a:latin typeface="Source Sans Pro" panose="020B0503030403020204" pitchFamily="34" charset="0"/>
                <a:ea typeface="Noto Sans Symbols"/>
                <a:cs typeface="Noto Sans Symbols"/>
                <a:sym typeface="Noto Sans Symbols"/>
              </a:rPr>
              <a:t>Other publication</a:t>
            </a:r>
            <a:endParaRPr sz="3000" dirty="0">
              <a:solidFill>
                <a:schemeClr val="accent1">
                  <a:lumMod val="75000"/>
                </a:schemeClr>
              </a:solidFill>
              <a:latin typeface="Source Sans Pro" panose="020B0503030403020204" pitchFamily="34" charset="0"/>
              <a:ea typeface="Noto Sans Symbols"/>
              <a:cs typeface="Noto Sans Symbols"/>
              <a:sym typeface="Noto Sans Symbols"/>
            </a:endParaRPr>
          </a:p>
          <a:p>
            <a:pPr marL="396875" indent="-457200">
              <a:lnSpc>
                <a:spcPct val="120000"/>
              </a:lnSpc>
              <a:spcBef>
                <a:spcPts val="0"/>
              </a:spcBef>
              <a:buSzPts val="2150"/>
            </a:pPr>
            <a:r>
              <a:rPr lang="en-US" sz="3000" dirty="0">
                <a:solidFill>
                  <a:schemeClr val="tx1"/>
                </a:solidFill>
                <a:latin typeface="Source Sans Pro" panose="020B0503030403020204" pitchFamily="34" charset="0"/>
                <a:ea typeface="Noto Sans Symbols"/>
                <a:cs typeface="Noto Sans Symbols"/>
                <a:sym typeface="Noto Sans Symbols"/>
              </a:rPr>
              <a:t>Authority</a:t>
            </a:r>
            <a:endParaRPr sz="3000" dirty="0">
              <a:solidFill>
                <a:schemeClr val="tx1"/>
              </a:solidFill>
              <a:latin typeface="Source Sans Pro" panose="020B0503030403020204" pitchFamily="34" charset="0"/>
              <a:ea typeface="Noto Sans Symbols"/>
              <a:cs typeface="Noto Sans Symbols"/>
              <a:sym typeface="Noto Sans Symbols"/>
            </a:endParaRPr>
          </a:p>
          <a:p>
            <a:pPr marL="396875" indent="-457200">
              <a:lnSpc>
                <a:spcPct val="120000"/>
              </a:lnSpc>
              <a:spcBef>
                <a:spcPts val="0"/>
              </a:spcBef>
              <a:buSzPts val="2150"/>
            </a:pPr>
            <a:r>
              <a:rPr lang="en-US" sz="3000" dirty="0">
                <a:solidFill>
                  <a:schemeClr val="tx1"/>
                </a:solidFill>
                <a:latin typeface="Source Sans Pro" panose="020B0503030403020204" pitchFamily="34" charset="0"/>
                <a:ea typeface="Noto Sans Symbols"/>
                <a:cs typeface="Noto Sans Symbols"/>
                <a:sym typeface="Noto Sans Symbols"/>
              </a:rPr>
              <a:t>Current or dated</a:t>
            </a:r>
            <a:endParaRPr dirty="0">
              <a:solidFill>
                <a:schemeClr val="tx1"/>
              </a:solidFill>
              <a:latin typeface="Source Sans Pro" panose="020B0503030403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dirty="0"/>
              <a:t>Hexagon </a:t>
            </a:r>
            <a:r>
              <a:rPr lang="en-US" dirty="0" smtClean="0"/>
              <a:t>Tool for Implementation</a:t>
            </a:r>
            <a:endParaRPr dirty="0"/>
          </a:p>
        </p:txBody>
      </p:sp>
      <p:sp>
        <p:nvSpPr>
          <p:cNvPr id="290" name="Google Shape;290;p39"/>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Autofit/>
          </a:bodyPr>
          <a:lstStyle/>
          <a:p>
            <a:pPr marL="530225" indent="-457200">
              <a:lnSpc>
                <a:spcPct val="120000"/>
              </a:lnSpc>
              <a:spcBef>
                <a:spcPts val="0"/>
              </a:spcBef>
              <a:buSzPts val="2450"/>
            </a:pPr>
            <a:r>
              <a:rPr lang="en-US" sz="3200" dirty="0">
                <a:solidFill>
                  <a:schemeClr val="tx1"/>
                </a:solidFill>
                <a:latin typeface="Noto Sans Symbols"/>
                <a:ea typeface="Noto Sans Symbols"/>
                <a:cs typeface="Noto Sans Symbols"/>
                <a:sym typeface="Noto Sans Symbols"/>
              </a:rPr>
              <a:t>Needs of students</a:t>
            </a:r>
            <a:endParaRPr sz="3200" dirty="0">
              <a:solidFill>
                <a:schemeClr val="tx1"/>
              </a:solidFill>
              <a:latin typeface="Noto Sans Symbols"/>
              <a:ea typeface="Noto Sans Symbols"/>
              <a:cs typeface="Noto Sans Symbols"/>
              <a:sym typeface="Noto Sans Symbols"/>
            </a:endParaRPr>
          </a:p>
          <a:p>
            <a:pPr marL="530225" indent="-457200">
              <a:lnSpc>
                <a:spcPct val="120000"/>
              </a:lnSpc>
              <a:spcBef>
                <a:spcPts val="0"/>
              </a:spcBef>
              <a:buSzPts val="2450"/>
            </a:pPr>
            <a:r>
              <a:rPr lang="en-US" sz="3200" dirty="0">
                <a:solidFill>
                  <a:schemeClr val="tx1"/>
                </a:solidFill>
                <a:latin typeface="Noto Sans Symbols"/>
                <a:ea typeface="Noto Sans Symbols"/>
                <a:cs typeface="Noto Sans Symbols"/>
                <a:sym typeface="Noto Sans Symbols"/>
              </a:rPr>
              <a:t>Fit</a:t>
            </a:r>
            <a:endParaRPr sz="3200" dirty="0">
              <a:solidFill>
                <a:schemeClr val="tx1"/>
              </a:solidFill>
              <a:latin typeface="Noto Sans Symbols"/>
              <a:ea typeface="Noto Sans Symbols"/>
              <a:cs typeface="Noto Sans Symbols"/>
              <a:sym typeface="Noto Sans Symbols"/>
            </a:endParaRPr>
          </a:p>
          <a:p>
            <a:pPr marL="530225" indent="-457200">
              <a:lnSpc>
                <a:spcPct val="120000"/>
              </a:lnSpc>
              <a:spcBef>
                <a:spcPts val="0"/>
              </a:spcBef>
              <a:buSzPts val="2450"/>
            </a:pPr>
            <a:r>
              <a:rPr lang="en-US" sz="3200" dirty="0">
                <a:solidFill>
                  <a:schemeClr val="tx1"/>
                </a:solidFill>
                <a:latin typeface="Noto Sans Symbols"/>
                <a:ea typeface="Noto Sans Symbols"/>
                <a:cs typeface="Noto Sans Symbols"/>
                <a:sym typeface="Noto Sans Symbols"/>
              </a:rPr>
              <a:t>Resource Availability</a:t>
            </a:r>
            <a:endParaRPr sz="3200" dirty="0">
              <a:solidFill>
                <a:schemeClr val="tx1"/>
              </a:solidFill>
              <a:latin typeface="Noto Sans Symbols"/>
              <a:ea typeface="Noto Sans Symbols"/>
              <a:cs typeface="Noto Sans Symbols"/>
              <a:sym typeface="Noto Sans Symbols"/>
            </a:endParaRPr>
          </a:p>
          <a:p>
            <a:pPr marL="530225" indent="-457200">
              <a:lnSpc>
                <a:spcPct val="120000"/>
              </a:lnSpc>
              <a:spcBef>
                <a:spcPts val="0"/>
              </a:spcBef>
              <a:buSzPts val="2450"/>
            </a:pPr>
            <a:r>
              <a:rPr lang="en-US" sz="3200" dirty="0">
                <a:solidFill>
                  <a:schemeClr val="tx1"/>
                </a:solidFill>
                <a:latin typeface="Noto Sans Symbols"/>
                <a:ea typeface="Noto Sans Symbols"/>
                <a:cs typeface="Noto Sans Symbols"/>
                <a:sym typeface="Noto Sans Symbols"/>
              </a:rPr>
              <a:t>Evidence</a:t>
            </a:r>
            <a:endParaRPr sz="3200" dirty="0">
              <a:solidFill>
                <a:schemeClr val="tx1"/>
              </a:solidFill>
              <a:latin typeface="Noto Sans Symbols"/>
              <a:ea typeface="Noto Sans Symbols"/>
              <a:cs typeface="Noto Sans Symbols"/>
              <a:sym typeface="Noto Sans Symbols"/>
            </a:endParaRPr>
          </a:p>
          <a:p>
            <a:pPr marL="530225" indent="-457200">
              <a:lnSpc>
                <a:spcPct val="120000"/>
              </a:lnSpc>
              <a:spcBef>
                <a:spcPts val="0"/>
              </a:spcBef>
              <a:buSzPts val="2450"/>
            </a:pPr>
            <a:r>
              <a:rPr lang="en-US" sz="3200" dirty="0">
                <a:solidFill>
                  <a:schemeClr val="tx1"/>
                </a:solidFill>
                <a:latin typeface="Noto Sans Symbols"/>
                <a:ea typeface="Noto Sans Symbols"/>
                <a:cs typeface="Noto Sans Symbols"/>
                <a:sym typeface="Noto Sans Symbols"/>
              </a:rPr>
              <a:t>Readiness for Replication</a:t>
            </a:r>
            <a:endParaRPr sz="3200" dirty="0">
              <a:solidFill>
                <a:schemeClr val="tx1"/>
              </a:solidFill>
              <a:latin typeface="Noto Sans Symbols"/>
              <a:ea typeface="Noto Sans Symbols"/>
              <a:cs typeface="Noto Sans Symbols"/>
              <a:sym typeface="Noto Sans Symbols"/>
            </a:endParaRPr>
          </a:p>
          <a:p>
            <a:pPr marL="530225" indent="-457200">
              <a:lnSpc>
                <a:spcPct val="120000"/>
              </a:lnSpc>
              <a:spcBef>
                <a:spcPts val="0"/>
              </a:spcBef>
              <a:buSzPts val="2450"/>
            </a:pPr>
            <a:r>
              <a:rPr lang="en-US" sz="3200" dirty="0">
                <a:solidFill>
                  <a:schemeClr val="tx1"/>
                </a:solidFill>
                <a:latin typeface="Noto Sans Symbols"/>
                <a:ea typeface="Noto Sans Symbols"/>
                <a:cs typeface="Noto Sans Symbols"/>
                <a:sym typeface="Noto Sans Symbols"/>
              </a:rPr>
              <a:t>Capacity to Implement</a:t>
            </a:r>
            <a:endParaRPr dirty="0">
              <a:solidFill>
                <a:schemeClr val="tx1"/>
              </a:solidFill>
            </a:endParaRPr>
          </a:p>
          <a:p>
            <a:pPr marL="0" lvl="0" indent="0" algn="r" rtl="0">
              <a:lnSpc>
                <a:spcPct val="100000"/>
              </a:lnSpc>
              <a:spcBef>
                <a:spcPts val="300"/>
              </a:spcBef>
              <a:spcAft>
                <a:spcPts val="0"/>
              </a:spcAft>
              <a:buSzPts val="2800"/>
              <a:buNone/>
            </a:pPr>
            <a:r>
              <a:rPr lang="en-US" dirty="0"/>
              <a:t>From </a:t>
            </a:r>
            <a:r>
              <a:rPr lang="en-US" u="sng" dirty="0">
                <a:solidFill>
                  <a:schemeClr val="hlink"/>
                </a:solidFill>
                <a:hlinkClick r:id="rId3"/>
              </a:rPr>
              <a:t>The Hexagon </a:t>
            </a:r>
            <a:r>
              <a:rPr lang="en-US" u="sng" dirty="0" err="1">
                <a:solidFill>
                  <a:schemeClr val="hlink"/>
                </a:solidFill>
                <a:hlinkClick r:id="rId3"/>
              </a:rPr>
              <a:t>Tool:Exploring</a:t>
            </a:r>
            <a:r>
              <a:rPr lang="en-US" u="sng" dirty="0">
                <a:solidFill>
                  <a:schemeClr val="hlink"/>
                </a:solidFill>
                <a:hlinkClick r:id="rId3"/>
              </a:rPr>
              <a:t> Context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0"/>
          <p:cNvPicPr preferRelativeResize="0"/>
          <p:nvPr/>
        </p:nvPicPr>
        <p:blipFill rotWithShape="1">
          <a:blip r:embed="rId3">
            <a:alphaModFix/>
          </a:blip>
          <a:srcRect/>
          <a:stretch/>
        </p:blipFill>
        <p:spPr>
          <a:xfrm>
            <a:off x="0" y="0"/>
            <a:ext cx="9144000" cy="67048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Psychometric Properties of Language Assessments for Children Aged 4–12 Years: A Systematic Review</a:t>
            </a:r>
            <a:endParaRPr sz="3600" b="1" i="0" u="none" strike="noStrike" cap="none">
              <a:solidFill>
                <a:schemeClr val="dk2"/>
              </a:solidFill>
              <a:latin typeface="Source Sans Pro"/>
              <a:ea typeface="Source Sans Pro"/>
              <a:cs typeface="Source Sans Pro"/>
              <a:sym typeface="Source Sans Pro"/>
            </a:endParaRPr>
          </a:p>
        </p:txBody>
      </p:sp>
      <p:sp>
        <p:nvSpPr>
          <p:cNvPr id="302" name="Google Shape;302;p41"/>
          <p:cNvSpPr txBox="1">
            <a:spLocks noGrp="1"/>
          </p:cNvSpPr>
          <p:nvPr>
            <p:ph type="body" idx="1"/>
          </p:nvPr>
        </p:nvSpPr>
        <p:spPr>
          <a:xfrm>
            <a:off x="457200" y="3018971"/>
            <a:ext cx="8229600" cy="3555564"/>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Fifteen assessments were evaluated. </a:t>
            </a:r>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No assessments presented with evidence of structural validity, internal consistency or error measurement. </a:t>
            </a:r>
            <a:endParaRPr sz="2590" b="0" i="0" u="none" strike="noStrike" cap="none">
              <a:solidFill>
                <a:schemeClr val="dk1"/>
              </a:solidFill>
              <a:latin typeface="Source Sans Pro"/>
              <a:ea typeface="Source Sans Pro"/>
              <a:cs typeface="Source Sans Pro"/>
              <a:sym typeface="Source Sans Pro"/>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Overall, all assessments were identified as having limitations with regards to evidence of psychometric quality.</a:t>
            </a:r>
            <a:endParaRPr sz="2590" b="0" i="0" u="none" strike="noStrike" cap="none">
              <a:solidFill>
                <a:schemeClr val="dk1"/>
              </a:solidFill>
              <a:latin typeface="Source Sans Pro"/>
              <a:ea typeface="Source Sans Pro"/>
              <a:cs typeface="Source Sans Pro"/>
              <a:sym typeface="Source Sans Pro"/>
            </a:endParaRPr>
          </a:p>
          <a:p>
            <a:pPr marL="365760" marR="0" lvl="0" indent="-91565" algn="l" rtl="0">
              <a:lnSpc>
                <a:spcPct val="80000"/>
              </a:lnSpc>
              <a:spcBef>
                <a:spcPts val="300"/>
              </a:spcBef>
              <a:spcAft>
                <a:spcPts val="0"/>
              </a:spcAft>
              <a:buClr>
                <a:schemeClr val="accent3"/>
              </a:buClr>
              <a:buSzPts val="2590"/>
              <a:buFont typeface="Georgia"/>
              <a:buNone/>
            </a:pPr>
            <a:endParaRPr sz="2590" b="0" i="0" u="none" strike="noStrike" cap="none">
              <a:solidFill>
                <a:schemeClr val="dk1"/>
              </a:solidFill>
              <a:latin typeface="Source Sans Pro"/>
              <a:ea typeface="Source Sans Pro"/>
              <a:cs typeface="Source Sans Pro"/>
              <a:sym typeface="Source Sans Pro"/>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https://www.frontiersin.org/articles/10.3389/fpsyg.2017.01515/full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SEACDC</a:t>
            </a:r>
            <a:endParaRPr sz="4000" b="1" i="0" u="none" strike="noStrike" cap="none">
              <a:solidFill>
                <a:schemeClr val="dk2"/>
              </a:solidFill>
              <a:latin typeface="Source Sans Pro"/>
              <a:ea typeface="Source Sans Pro"/>
              <a:cs typeface="Source Sans Pro"/>
              <a:sym typeface="Source Sans Pro"/>
            </a:endParaRPr>
          </a:p>
        </p:txBody>
      </p:sp>
      <p:sp>
        <p:nvSpPr>
          <p:cNvPr id="129" name="Google Shape;129;p15"/>
          <p:cNvSpPr txBox="1">
            <a:spLocks noGrp="1"/>
          </p:cNvSpPr>
          <p:nvPr>
            <p:ph type="body" idx="1"/>
          </p:nvPr>
        </p:nvSpPr>
        <p:spPr>
          <a:xfrm>
            <a:off x="563899" y="2165143"/>
            <a:ext cx="7892512" cy="3318936"/>
          </a:xfrm>
          <a:prstGeom prst="rect">
            <a:avLst/>
          </a:prstGeom>
          <a:noFill/>
          <a:ln>
            <a:noFill/>
          </a:ln>
        </p:spPr>
        <p:txBody>
          <a:bodyPr spcFirstLastPara="1" wrap="square" lIns="91425" tIns="45700" rIns="91425" bIns="45700" anchor="t" anchorCtr="0">
            <a:noAutofit/>
          </a:bodyPr>
          <a:lstStyle/>
          <a:p>
            <a:pPr marL="365760" marR="0" lvl="0" indent="-256032" algn="l" rtl="0">
              <a:lnSpc>
                <a:spcPct val="150000"/>
              </a:lnSpc>
              <a:spcBef>
                <a:spcPts val="0"/>
              </a:spcBef>
              <a:spcAft>
                <a:spcPts val="0"/>
              </a:spcAft>
              <a:buClr>
                <a:schemeClr val="accent3"/>
              </a:buClr>
              <a:buSzPts val="2400"/>
              <a:buFont typeface="Georgia"/>
              <a:buChar char="•"/>
            </a:pPr>
            <a:r>
              <a:rPr lang="en-US" sz="2400" b="0" i="0" u="none" strike="noStrike" cap="none" dirty="0">
                <a:solidFill>
                  <a:schemeClr val="dk1"/>
                </a:solidFill>
                <a:latin typeface="Source Sans Pro"/>
                <a:ea typeface="Source Sans Pro"/>
                <a:cs typeface="Source Sans Pro"/>
                <a:sym typeface="Source Sans Pro"/>
              </a:rPr>
              <a:t>Consultants working to support speech-language and hearing professionals in schools since ~1939</a:t>
            </a:r>
            <a:endParaRPr dirty="0"/>
          </a:p>
          <a:p>
            <a:pPr marL="365760" marR="0" lvl="0" indent="-256032" algn="l" rtl="0">
              <a:lnSpc>
                <a:spcPct val="150000"/>
              </a:lnSpc>
              <a:spcBef>
                <a:spcPts val="0"/>
              </a:spcBef>
              <a:spcAft>
                <a:spcPts val="0"/>
              </a:spcAft>
              <a:buClr>
                <a:schemeClr val="accent3"/>
              </a:buClr>
              <a:buSzPts val="2400"/>
              <a:buFont typeface="Georgia"/>
              <a:buChar char="•"/>
            </a:pPr>
            <a:r>
              <a:rPr lang="en-US" sz="2400" b="0" i="0" u="none" strike="noStrike" cap="none" dirty="0">
                <a:solidFill>
                  <a:schemeClr val="dk1"/>
                </a:solidFill>
                <a:latin typeface="Source Sans Pro"/>
                <a:ea typeface="Source Sans Pro"/>
                <a:cs typeface="Source Sans Pro"/>
                <a:sym typeface="Source Sans Pro"/>
              </a:rPr>
              <a:t>Members from across the USA</a:t>
            </a:r>
            <a:endParaRPr dirty="0"/>
          </a:p>
          <a:p>
            <a:pPr marL="365760" marR="0" lvl="0" indent="-256032" algn="l" rtl="0">
              <a:lnSpc>
                <a:spcPct val="150000"/>
              </a:lnSpc>
              <a:spcBef>
                <a:spcPts val="0"/>
              </a:spcBef>
              <a:spcAft>
                <a:spcPts val="0"/>
              </a:spcAft>
              <a:buClr>
                <a:schemeClr val="accent3"/>
              </a:buClr>
              <a:buSzPts val="2400"/>
              <a:buFont typeface="Georgia"/>
              <a:buChar char="•"/>
            </a:pPr>
            <a:r>
              <a:rPr lang="en-US" sz="2400" b="0" i="0" u="none" strike="noStrike" cap="none" dirty="0">
                <a:solidFill>
                  <a:schemeClr val="dk1"/>
                </a:solidFill>
                <a:latin typeface="Source Sans Pro"/>
                <a:ea typeface="Source Sans Pro"/>
                <a:cs typeface="Source Sans Pro"/>
                <a:sym typeface="Source Sans Pro"/>
              </a:rPr>
              <a:t>Share information and network to improve services</a:t>
            </a:r>
            <a:endParaRPr dirty="0"/>
          </a:p>
          <a:p>
            <a:pPr marL="365760" marR="0" lvl="0" indent="-256032" algn="l" rtl="0">
              <a:lnSpc>
                <a:spcPct val="150000"/>
              </a:lnSpc>
              <a:spcBef>
                <a:spcPts val="0"/>
              </a:spcBef>
              <a:spcAft>
                <a:spcPts val="0"/>
              </a:spcAft>
              <a:buClr>
                <a:schemeClr val="accent3"/>
              </a:buClr>
              <a:buSzPts val="2400"/>
              <a:buFont typeface="Georgia"/>
              <a:buChar char="•"/>
            </a:pPr>
            <a:r>
              <a:rPr lang="en-US" sz="2400" b="0" i="0" u="none" strike="noStrike" cap="none" dirty="0">
                <a:solidFill>
                  <a:schemeClr val="dk1"/>
                </a:solidFill>
                <a:latin typeface="Source Sans Pro"/>
                <a:ea typeface="Source Sans Pro"/>
                <a:cs typeface="Source Sans Pro"/>
                <a:sym typeface="Source Sans Pro"/>
              </a:rPr>
              <a:t>Collaborate with ASHA to address needs in school settings</a:t>
            </a:r>
            <a:endParaRPr dirty="0"/>
          </a:p>
          <a:p>
            <a:pPr marL="365760" marR="0" lvl="0" indent="-256032" algn="l" rtl="0">
              <a:lnSpc>
                <a:spcPct val="100000"/>
              </a:lnSpc>
              <a:spcBef>
                <a:spcPts val="0"/>
              </a:spcBef>
              <a:spcAft>
                <a:spcPts val="0"/>
              </a:spcAft>
              <a:buClr>
                <a:schemeClr val="accent3"/>
              </a:buClr>
              <a:buSzPts val="2400"/>
              <a:buFont typeface="Georgia"/>
              <a:buChar char="•"/>
            </a:pPr>
            <a:r>
              <a:rPr lang="en-US" sz="2400" b="0" i="0" u="none" strike="noStrike" cap="none" dirty="0">
                <a:solidFill>
                  <a:schemeClr val="dk1"/>
                </a:solidFill>
                <a:latin typeface="Source Sans Pro"/>
                <a:ea typeface="Source Sans Pro"/>
                <a:cs typeface="Source Sans Pro"/>
                <a:sym typeface="Source Sans Pro"/>
              </a:rPr>
              <a:t>Website provides links to regulations and guidance</a:t>
            </a:r>
            <a:endParaRPr dirty="0"/>
          </a:p>
          <a:p>
            <a:pPr marL="365760" marR="0" lvl="0" indent="-141732" algn="l" rtl="0">
              <a:lnSpc>
                <a:spcPct val="100000"/>
              </a:lnSpc>
              <a:spcBef>
                <a:spcPts val="300"/>
              </a:spcBef>
              <a:spcAft>
                <a:spcPts val="0"/>
              </a:spcAft>
              <a:buClr>
                <a:schemeClr val="accent3"/>
              </a:buClr>
              <a:buSzPts val="1800"/>
              <a:buFont typeface="Georgia"/>
              <a:buNone/>
            </a:pPr>
            <a:endParaRPr sz="1800" b="0" i="0" u="none" strike="noStrike" cap="none" dirty="0">
              <a:solidFill>
                <a:schemeClr val="dk1"/>
              </a:solidFill>
              <a:latin typeface="Source Sans Pro"/>
              <a:ea typeface="Source Sans Pro"/>
              <a:cs typeface="Source Sans Pro"/>
              <a:sym typeface="Source Sans Pro"/>
            </a:endParaRPr>
          </a:p>
        </p:txBody>
      </p:sp>
      <p:sp>
        <p:nvSpPr>
          <p:cNvPr id="130" name="Google Shape;130;p15"/>
          <p:cNvSpPr/>
          <p:nvPr/>
        </p:nvSpPr>
        <p:spPr>
          <a:xfrm>
            <a:off x="4931748" y="866653"/>
            <a:ext cx="3850084" cy="945397"/>
          </a:xfrm>
          <a:prstGeom prst="roundRect">
            <a:avLst>
              <a:gd name="adj" fmla="val 16667"/>
            </a:avLst>
          </a:prstGeom>
          <a:solidFill>
            <a:schemeClr val="accent1">
              <a:alpha val="88235"/>
            </a:schemeClr>
          </a:solidFill>
          <a:ln w="9525" cap="flat" cmpd="sng">
            <a:solidFill>
              <a:schemeClr val="accent2"/>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Source Sans Pro"/>
                <a:ea typeface="Source Sans Pro"/>
                <a:cs typeface="Source Sans Pro"/>
                <a:sym typeface="Source Sans Pro"/>
              </a:rPr>
              <a:t>http://www.seacdc.org/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474298" y="651703"/>
            <a:ext cx="8446968"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Diagnostic Accuracy: Vital Research</a:t>
            </a:r>
            <a:endParaRPr sz="3600" b="1" i="0" u="none" strike="noStrike" cap="none">
              <a:solidFill>
                <a:schemeClr val="dk2"/>
              </a:solidFill>
              <a:latin typeface="Source Sans Pro"/>
              <a:ea typeface="Source Sans Pro"/>
              <a:cs typeface="Source Sans Pro"/>
              <a:sym typeface="Source Sans Pro"/>
            </a:endParaRPr>
          </a:p>
        </p:txBody>
      </p:sp>
      <p:sp>
        <p:nvSpPr>
          <p:cNvPr id="308" name="Google Shape;308;p42"/>
          <p:cNvSpPr txBox="1">
            <a:spLocks noGrp="1"/>
          </p:cNvSpPr>
          <p:nvPr>
            <p:ph type="body" idx="1"/>
          </p:nvPr>
        </p:nvSpPr>
        <p:spPr>
          <a:xfrm>
            <a:off x="457200" y="1814286"/>
            <a:ext cx="8229600" cy="4760249"/>
          </a:xfrm>
          <a:prstGeom prst="rect">
            <a:avLst/>
          </a:prstGeom>
          <a:noFill/>
          <a:ln>
            <a:noFill/>
          </a:ln>
        </p:spPr>
        <p:txBody>
          <a:bodyPr spcFirstLastPara="1" wrap="square" lIns="91425" tIns="45700" rIns="91425" bIns="45700" anchor="t" anchorCtr="0">
            <a:noAutofit/>
          </a:bodyPr>
          <a:lstStyle/>
          <a:p>
            <a:pPr marL="109728" marR="0" lvl="0" indent="0" algn="l" rtl="0">
              <a:lnSpc>
                <a:spcPct val="80000"/>
              </a:lnSpc>
              <a:spcBef>
                <a:spcPts val="0"/>
              </a:spcBef>
              <a:spcAft>
                <a:spcPts val="0"/>
              </a:spcAft>
              <a:buClr>
                <a:schemeClr val="accent3"/>
              </a:buClr>
              <a:buSzPts val="2590"/>
              <a:buFont typeface="Georgia"/>
              <a:buNone/>
            </a:pPr>
            <a:r>
              <a:rPr lang="en-US" sz="2590" b="0" i="0" u="none" strike="noStrike" cap="none">
                <a:solidFill>
                  <a:schemeClr val="dk1"/>
                </a:solidFill>
                <a:latin typeface="Source Sans Pro"/>
                <a:ea typeface="Source Sans Pro"/>
                <a:cs typeface="Source Sans Pro"/>
                <a:sym typeface="Source Sans Pro"/>
              </a:rPr>
              <a:t>Eligibility Criteria for Language Impairment – Is the Low End of Normal Always Appropriate?</a:t>
            </a:r>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Of the 43 tests, acceptable accuracy (80% or better) was reported for only 5.</a:t>
            </a:r>
            <a:endParaRPr/>
          </a:p>
          <a:p>
            <a:pPr marL="411480" marR="0" lvl="1" indent="0" algn="l" rtl="0">
              <a:lnSpc>
                <a:spcPct val="80000"/>
              </a:lnSpc>
              <a:spcBef>
                <a:spcPts val="300"/>
              </a:spcBef>
              <a:spcAft>
                <a:spcPts val="0"/>
              </a:spcAft>
              <a:buClr>
                <a:schemeClr val="accent2"/>
              </a:buClr>
              <a:buSzPts val="1850"/>
              <a:buFont typeface="Georgia"/>
              <a:buNone/>
            </a:pPr>
            <a:r>
              <a:rPr lang="en-US" sz="1850" b="0" i="0" u="none" strike="noStrike" cap="none">
                <a:solidFill>
                  <a:schemeClr val="accent2"/>
                </a:solidFill>
                <a:latin typeface="Source Sans Pro"/>
                <a:ea typeface="Source Sans Pro"/>
                <a:cs typeface="Source Sans Pro"/>
                <a:sym typeface="Source Sans Pro"/>
              </a:rPr>
              <a:t>Spaulding, T. Plante, E. &amp; Farinella, K. (2006) </a:t>
            </a:r>
            <a:r>
              <a:rPr lang="en-US" sz="1850" b="0" i="0" u="sng" strike="noStrike" cap="none">
                <a:solidFill>
                  <a:schemeClr val="hlink"/>
                </a:solidFill>
                <a:latin typeface="Source Sans Pro"/>
                <a:ea typeface="Source Sans Pro"/>
                <a:cs typeface="Source Sans Pro"/>
                <a:sym typeface="Source Sans Pro"/>
                <a:hlinkClick r:id="rId3"/>
              </a:rPr>
              <a:t>http://lshss.pubs.asha.org/article.aspx?articleid=1762895</a:t>
            </a:r>
            <a:endParaRPr sz="1850" b="0" i="0" u="none" strike="noStrike" cap="none">
              <a:solidFill>
                <a:schemeClr val="accent2"/>
              </a:solidFill>
              <a:latin typeface="Source Sans Pro"/>
              <a:ea typeface="Source Sans Pro"/>
              <a:cs typeface="Source Sans Pro"/>
              <a:sym typeface="Source Sans Pro"/>
            </a:endParaRPr>
          </a:p>
          <a:p>
            <a:pPr marL="411480" marR="0" lvl="1" indent="0" algn="l" rtl="0">
              <a:lnSpc>
                <a:spcPct val="80000"/>
              </a:lnSpc>
              <a:spcBef>
                <a:spcPts val="300"/>
              </a:spcBef>
              <a:spcAft>
                <a:spcPts val="0"/>
              </a:spcAft>
              <a:buClr>
                <a:schemeClr val="accent2"/>
              </a:buClr>
              <a:buSzPts val="1850"/>
              <a:buFont typeface="Georgia"/>
              <a:buNone/>
            </a:pPr>
            <a:endParaRPr sz="1850" b="0" i="0" u="none" strike="noStrike" cap="none">
              <a:solidFill>
                <a:schemeClr val="accent2"/>
              </a:solidFill>
              <a:latin typeface="Source Sans Pro"/>
              <a:ea typeface="Source Sans Pro"/>
              <a:cs typeface="Source Sans Pro"/>
              <a:sym typeface="Source Sans Pro"/>
            </a:endParaRPr>
          </a:p>
          <a:p>
            <a:pPr marL="109728" marR="0" lvl="0" indent="0" algn="l" rtl="0">
              <a:lnSpc>
                <a:spcPct val="80000"/>
              </a:lnSpc>
              <a:spcBef>
                <a:spcPts val="300"/>
              </a:spcBef>
              <a:spcAft>
                <a:spcPts val="0"/>
              </a:spcAft>
              <a:buClr>
                <a:schemeClr val="accent3"/>
              </a:buClr>
              <a:buSzPts val="2590"/>
              <a:buFont typeface="Georgia"/>
              <a:buNone/>
            </a:pPr>
            <a:r>
              <a:rPr lang="en-US" sz="2590" b="0" i="0" u="none" strike="noStrike" cap="none">
                <a:solidFill>
                  <a:schemeClr val="dk1"/>
                </a:solidFill>
                <a:latin typeface="Source Sans Pro"/>
                <a:ea typeface="Source Sans Pro"/>
                <a:cs typeface="Source Sans Pro"/>
                <a:sym typeface="Source Sans Pro"/>
              </a:rPr>
              <a:t>Factors Influencing the Selection of Standardized Tests for the Diagnosis of Specific Language Impairment. </a:t>
            </a:r>
            <a:endParaRPr sz="2590" b="0" i="0" u="none" strike="noStrike" cap="none">
              <a:solidFill>
                <a:schemeClr val="dk1"/>
              </a:solidFill>
              <a:latin typeface="Source Sans Pro"/>
              <a:ea typeface="Source Sans Pro"/>
              <a:cs typeface="Source Sans Pro"/>
              <a:sym typeface="Source Sans Pro"/>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The quality of a standardized test, as measured by the test's psychometric properties, does not appear to influence how frequently a test is used.</a:t>
            </a:r>
            <a:endParaRPr/>
          </a:p>
          <a:p>
            <a:pPr marL="411480" marR="0" lvl="1" indent="0" algn="l" rtl="0">
              <a:lnSpc>
                <a:spcPct val="80000"/>
              </a:lnSpc>
              <a:spcBef>
                <a:spcPts val="300"/>
              </a:spcBef>
              <a:spcAft>
                <a:spcPts val="0"/>
              </a:spcAft>
              <a:buClr>
                <a:schemeClr val="accent2"/>
              </a:buClr>
              <a:buSzPts val="1850"/>
              <a:buFont typeface="Georgia"/>
              <a:buNone/>
            </a:pPr>
            <a:r>
              <a:rPr lang="en-US" sz="1850" b="0" i="0" u="none" strike="noStrike" cap="none">
                <a:solidFill>
                  <a:schemeClr val="accent2"/>
                </a:solidFill>
                <a:latin typeface="Source Sans Pro"/>
                <a:ea typeface="Source Sans Pro"/>
                <a:cs typeface="Source Sans Pro"/>
                <a:sym typeface="Source Sans Pro"/>
              </a:rPr>
              <a:t>Betz, S.K., Eickhoff, J.R., &amp; Sullivan, S.F. (2013). </a:t>
            </a:r>
            <a:r>
              <a:rPr lang="en-US" sz="1850" b="0" i="0" u="sng" strike="noStrike" cap="none">
                <a:solidFill>
                  <a:schemeClr val="hlink"/>
                </a:solidFill>
                <a:latin typeface="Source Sans Pro"/>
                <a:ea typeface="Source Sans Pro"/>
                <a:cs typeface="Source Sans Pro"/>
                <a:sym typeface="Source Sans Pro"/>
                <a:hlinkClick r:id="rId4"/>
              </a:rPr>
              <a:t>http://lshss.pubs.asha.org/article.aspx?articleid=1797328</a:t>
            </a:r>
            <a:endParaRPr sz="1850" b="0" i="0" u="none" strike="noStrike" cap="none">
              <a:solidFill>
                <a:schemeClr val="accent2"/>
              </a:solidFill>
              <a:latin typeface="Source Sans Pro"/>
              <a:ea typeface="Source Sans Pro"/>
              <a:cs typeface="Source Sans Pro"/>
              <a:sym typeface="Source Sans Pro"/>
            </a:endParaRPr>
          </a:p>
          <a:p>
            <a:pPr marL="411480" marR="0" lvl="1" indent="0" algn="r" rtl="0">
              <a:lnSpc>
                <a:spcPct val="80000"/>
              </a:lnSpc>
              <a:spcBef>
                <a:spcPts val="300"/>
              </a:spcBef>
              <a:spcAft>
                <a:spcPts val="0"/>
              </a:spcAft>
              <a:buClr>
                <a:schemeClr val="accent2"/>
              </a:buClr>
              <a:buSzPts val="2405"/>
              <a:buFont typeface="Georgia"/>
              <a:buNone/>
            </a:pPr>
            <a:endParaRPr sz="2405" b="0" i="0" u="none" strike="noStrike" cap="none">
              <a:solidFill>
                <a:schemeClr val="accent2"/>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9"/>
          <p:cNvSpPr txBox="1">
            <a:spLocks noGrp="1"/>
          </p:cNvSpPr>
          <p:nvPr>
            <p:ph type="title"/>
          </p:nvPr>
        </p:nvSpPr>
        <p:spPr>
          <a:xfrm>
            <a:off x="382044" y="754694"/>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0" i="0" u="none" strike="noStrike" cap="none" dirty="0">
                <a:solidFill>
                  <a:schemeClr val="dk2"/>
                </a:solidFill>
                <a:latin typeface="Source Sans Pro"/>
                <a:ea typeface="Source Sans Pro"/>
                <a:cs typeface="Source Sans Pro"/>
                <a:sym typeface="Source Sans Pro"/>
              </a:rPr>
              <a:t>Comprehensive Assessment Reference Card</a:t>
            </a:r>
            <a:endParaRPr sz="3600" b="0" i="0" u="none" strike="noStrike" cap="none" dirty="0">
              <a:solidFill>
                <a:schemeClr val="dk2"/>
              </a:solidFill>
              <a:latin typeface="Source Sans Pro"/>
              <a:ea typeface="Source Sans Pro"/>
              <a:cs typeface="Source Sans Pro"/>
              <a:sym typeface="Source Sans Pro"/>
            </a:endParaRPr>
          </a:p>
        </p:txBody>
      </p:sp>
      <p:sp>
        <p:nvSpPr>
          <p:cNvPr id="350" name="Google Shape;350;p49"/>
          <p:cNvSpPr txBox="1">
            <a:spLocks noGrp="1"/>
          </p:cNvSpPr>
          <p:nvPr>
            <p:ph type="body" idx="1"/>
          </p:nvPr>
        </p:nvSpPr>
        <p:spPr>
          <a:xfrm>
            <a:off x="457200" y="2249426"/>
            <a:ext cx="4038600"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Reviews comprehensive assessment process</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Reviews data from </a:t>
            </a:r>
            <a:r>
              <a:rPr lang="en-US" sz="3200" b="0" i="0" u="none" strike="noStrike" cap="none" dirty="0" smtClean="0">
                <a:solidFill>
                  <a:schemeClr val="dk1"/>
                </a:solidFill>
                <a:latin typeface="Source Sans Pro"/>
                <a:ea typeface="Source Sans Pro"/>
                <a:cs typeface="Source Sans Pro"/>
                <a:sym typeface="Source Sans Pro"/>
              </a:rPr>
              <a:t>18 tests (5 new tests added)</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Provides research references</a:t>
            </a:r>
            <a:endParaRPr dirty="0"/>
          </a:p>
          <a:p>
            <a:pPr marL="365760" marR="0" lvl="0" indent="-129032" algn="l" rtl="0">
              <a:lnSpc>
                <a:spcPct val="100000"/>
              </a:lnSpc>
              <a:spcBef>
                <a:spcPts val="300"/>
              </a:spcBef>
              <a:spcAft>
                <a:spcPts val="0"/>
              </a:spcAft>
              <a:buClr>
                <a:schemeClr val="accent3"/>
              </a:buClr>
              <a:buSzPts val="2000"/>
              <a:buFont typeface="Georgia"/>
              <a:buNone/>
            </a:pPr>
            <a:endParaRPr sz="2000" b="0" i="0" u="none" strike="noStrike" cap="none" dirty="0">
              <a:solidFill>
                <a:schemeClr val="dk1"/>
              </a:solidFill>
              <a:latin typeface="Source Sans Pro"/>
              <a:ea typeface="Source Sans Pro"/>
              <a:cs typeface="Source Sans Pro"/>
              <a:sym typeface="Source Sans Pro"/>
            </a:endParaRPr>
          </a:p>
        </p:txBody>
      </p:sp>
      <p:pic>
        <p:nvPicPr>
          <p:cNvPr id="351" name="Google Shape;351;p49" descr="Screen Shot 2016-11-02 at 2.59.03 PM.png"/>
          <p:cNvPicPr preferRelativeResize="0">
            <a:picLocks noGrp="1"/>
          </p:cNvPicPr>
          <p:nvPr>
            <p:ph type="body" idx="2"/>
          </p:nvPr>
        </p:nvPicPr>
        <p:blipFill rotWithShape="1">
          <a:blip r:embed="rId3">
            <a:alphaModFix/>
          </a:blip>
          <a:srcRect l="59803" t="19217" r="17807" b="16008"/>
          <a:stretch/>
        </p:blipFill>
        <p:spPr>
          <a:xfrm rot="464260">
            <a:off x="5422705" y="1586282"/>
            <a:ext cx="2746204" cy="49654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Research Shows Valuable Methods</a:t>
            </a:r>
            <a:endParaRPr sz="3600" b="1" i="0" u="none" strike="noStrike" cap="none">
              <a:solidFill>
                <a:schemeClr val="dk2"/>
              </a:solidFill>
              <a:latin typeface="Source Sans Pro"/>
              <a:ea typeface="Source Sans Pro"/>
              <a:cs typeface="Source Sans Pro"/>
              <a:sym typeface="Source Sans Pro"/>
            </a:endParaRPr>
          </a:p>
        </p:txBody>
      </p:sp>
      <p:sp>
        <p:nvSpPr>
          <p:cNvPr id="363" name="Google Shape;363;p5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Language Sample Analysis</a:t>
            </a:r>
            <a:endParaRPr/>
          </a:p>
          <a:p>
            <a:pPr marL="658368" marR="0" lvl="1" indent="-246887" algn="l" rtl="0">
              <a:lnSpc>
                <a:spcPct val="90000"/>
              </a:lnSpc>
              <a:spcBef>
                <a:spcPts val="300"/>
              </a:spcBef>
              <a:spcAft>
                <a:spcPts val="0"/>
              </a:spcAft>
              <a:buClr>
                <a:schemeClr val="accent2"/>
              </a:buClr>
              <a:buSzPts val="2405"/>
              <a:buFont typeface="Georgia"/>
              <a:buChar char="▫"/>
            </a:pPr>
            <a:r>
              <a:rPr lang="en-US" sz="2405" b="0" i="0" u="sng" strike="noStrike" cap="none">
                <a:solidFill>
                  <a:schemeClr val="hlink"/>
                </a:solidFill>
                <a:latin typeface="Source Sans Pro"/>
                <a:ea typeface="Source Sans Pro"/>
                <a:cs typeface="Source Sans Pro"/>
                <a:sym typeface="Source Sans Pro"/>
                <a:hlinkClick r:id="rId3"/>
              </a:rPr>
              <a:t>Sampling Utterances Grammatical Analysis Revisited (SUGAR)</a:t>
            </a:r>
            <a:endParaRPr sz="2405" b="0" i="0" u="none" strike="noStrike" cap="none">
              <a:solidFill>
                <a:schemeClr val="accent2"/>
              </a:solidFill>
              <a:latin typeface="Source Sans Pro"/>
              <a:ea typeface="Source Sans Pro"/>
              <a:cs typeface="Source Sans Pro"/>
              <a:sym typeface="Source Sans Pro"/>
            </a:endParaRPr>
          </a:p>
          <a:p>
            <a:pPr marL="365760" marR="0" lvl="0" indent="-256032" algn="l" rtl="0">
              <a:lnSpc>
                <a:spcPct val="9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Narrative Sampling</a:t>
            </a:r>
            <a:endParaRPr/>
          </a:p>
          <a:p>
            <a:pPr marL="658368" marR="0" lvl="1" indent="-246887" algn="l" rtl="0">
              <a:lnSpc>
                <a:spcPct val="90000"/>
              </a:lnSpc>
              <a:spcBef>
                <a:spcPts val="300"/>
              </a:spcBef>
              <a:spcAft>
                <a:spcPts val="0"/>
              </a:spcAft>
              <a:buClr>
                <a:schemeClr val="accent2"/>
              </a:buClr>
              <a:buSzPts val="2405"/>
              <a:buFont typeface="Georgia"/>
              <a:buChar char="▫"/>
            </a:pPr>
            <a:r>
              <a:rPr lang="en-US" sz="2405" b="0" i="0" u="sng" strike="noStrike" cap="none">
                <a:solidFill>
                  <a:schemeClr val="hlink"/>
                </a:solidFill>
                <a:latin typeface="Source Sans Pro"/>
                <a:ea typeface="Source Sans Pro"/>
                <a:cs typeface="Source Sans Pro"/>
                <a:sym typeface="Source Sans Pro"/>
                <a:hlinkClick r:id="rId4"/>
              </a:rPr>
              <a:t>SLAM Cards</a:t>
            </a:r>
            <a:endParaRPr/>
          </a:p>
          <a:p>
            <a:pPr marL="658368" marR="0" lvl="1" indent="-246887" algn="l" rtl="0">
              <a:lnSpc>
                <a:spcPct val="90000"/>
              </a:lnSpc>
              <a:spcBef>
                <a:spcPts val="300"/>
              </a:spcBef>
              <a:spcAft>
                <a:spcPts val="0"/>
              </a:spcAft>
              <a:buClr>
                <a:schemeClr val="accent2"/>
              </a:buClr>
              <a:buSzPts val="2405"/>
              <a:buFont typeface="Georgia"/>
              <a:buChar char="▫"/>
            </a:pPr>
            <a:r>
              <a:rPr lang="en-US" sz="2405" b="0" i="0" u="sng" strike="noStrike" cap="none">
                <a:solidFill>
                  <a:schemeClr val="hlink"/>
                </a:solidFill>
                <a:latin typeface="Source Sans Pro"/>
                <a:ea typeface="Source Sans Pro"/>
                <a:cs typeface="Source Sans Pro"/>
                <a:sym typeface="Source Sans Pro"/>
                <a:hlinkClick r:id="rId4"/>
              </a:rPr>
              <a:t>Narrative Protocol for Picture Prompted Stories</a:t>
            </a:r>
            <a:endParaRPr sz="2405" b="0" i="0" u="none" strike="noStrike" cap="none">
              <a:solidFill>
                <a:schemeClr val="accent2"/>
              </a:solidFill>
              <a:latin typeface="Source Sans Pro"/>
              <a:ea typeface="Source Sans Pro"/>
              <a:cs typeface="Source Sans Pro"/>
              <a:sym typeface="Source Sans Pro"/>
            </a:endParaRPr>
          </a:p>
          <a:p>
            <a:pPr marL="365760" marR="0" lvl="0" indent="-256032" algn="l" rtl="0">
              <a:lnSpc>
                <a:spcPct val="9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Dynamic Assessment</a:t>
            </a:r>
            <a:endParaRPr/>
          </a:p>
          <a:p>
            <a:pPr marL="658368" marR="0" lvl="1" indent="-246887" algn="l" rtl="0">
              <a:lnSpc>
                <a:spcPct val="90000"/>
              </a:lnSpc>
              <a:spcBef>
                <a:spcPts val="300"/>
              </a:spcBef>
              <a:spcAft>
                <a:spcPts val="0"/>
              </a:spcAft>
              <a:buClr>
                <a:schemeClr val="accent2"/>
              </a:buClr>
              <a:buSzPts val="2405"/>
              <a:buFont typeface="Georgia"/>
              <a:buChar char="▫"/>
            </a:pPr>
            <a:r>
              <a:rPr lang="en-US" sz="2405" b="0" i="0" u="sng" strike="noStrike" cap="none">
                <a:solidFill>
                  <a:schemeClr val="hlink"/>
                </a:solidFill>
                <a:latin typeface="Source Sans Pro"/>
                <a:ea typeface="Source Sans Pro"/>
                <a:cs typeface="Source Sans Pro"/>
                <a:sym typeface="Source Sans Pro"/>
                <a:hlinkClick r:id="rId5"/>
              </a:rPr>
              <a:t>Story Champs</a:t>
            </a:r>
            <a:endParaRPr/>
          </a:p>
          <a:p>
            <a:pPr marL="658368" marR="0" lvl="1" indent="-246887" algn="l" rtl="0">
              <a:lnSpc>
                <a:spcPct val="90000"/>
              </a:lnSpc>
              <a:spcBef>
                <a:spcPts val="300"/>
              </a:spcBef>
              <a:spcAft>
                <a:spcPts val="0"/>
              </a:spcAft>
              <a:buClr>
                <a:schemeClr val="accent2"/>
              </a:buClr>
              <a:buSzPts val="2405"/>
              <a:buFont typeface="Georgia"/>
              <a:buChar char="▫"/>
            </a:pPr>
            <a:r>
              <a:rPr lang="en-US" sz="2405" b="0" i="0" u="sng" strike="noStrike" cap="none">
                <a:solidFill>
                  <a:schemeClr val="hlink"/>
                </a:solidFill>
                <a:latin typeface="Source Sans Pro"/>
                <a:ea typeface="Source Sans Pro"/>
                <a:cs typeface="Source Sans Pro"/>
                <a:sym typeface="Source Sans Pro"/>
                <a:hlinkClick r:id="rId5"/>
              </a:rPr>
              <a:t>Predictive Early Assessment of Reading and Language (PEARL)</a:t>
            </a:r>
            <a:endParaRPr/>
          </a:p>
          <a:p>
            <a:pPr marL="658368" marR="0" lvl="1" indent="-246887" algn="l" rtl="0">
              <a:lnSpc>
                <a:spcPct val="90000"/>
              </a:lnSpc>
              <a:spcBef>
                <a:spcPts val="300"/>
              </a:spcBef>
              <a:spcAft>
                <a:spcPts val="0"/>
              </a:spcAft>
              <a:buClr>
                <a:schemeClr val="accent2"/>
              </a:buClr>
              <a:buSzPts val="2405"/>
              <a:buFont typeface="Georgia"/>
              <a:buChar char="▫"/>
            </a:pPr>
            <a:r>
              <a:rPr lang="en-US" sz="2405" b="0" i="0" u="sng" strike="noStrike" cap="none">
                <a:solidFill>
                  <a:schemeClr val="hlink"/>
                </a:solidFill>
                <a:latin typeface="Source Sans Pro"/>
                <a:ea typeface="Source Sans Pro"/>
                <a:cs typeface="Source Sans Pro"/>
                <a:sym typeface="Source Sans Pro"/>
                <a:hlinkClick r:id="rId5"/>
              </a:rPr>
              <a:t>NLM</a:t>
            </a:r>
            <a:r>
              <a:rPr lang="en-US" sz="2405" b="0" i="0" u="sng" strike="noStrike" cap="none" baseline="30000">
                <a:solidFill>
                  <a:schemeClr val="hlink"/>
                </a:solidFill>
                <a:latin typeface="Source Sans Pro"/>
                <a:ea typeface="Source Sans Pro"/>
                <a:cs typeface="Source Sans Pro"/>
                <a:sym typeface="Source Sans Pro"/>
                <a:hlinkClick r:id="rId5"/>
              </a:rPr>
              <a:t>3</a:t>
            </a:r>
            <a:endParaRPr sz="2405" b="0" i="0" u="none" strike="noStrike" cap="none" baseline="30000">
              <a:solidFill>
                <a:schemeClr val="accent2"/>
              </a:solidFill>
              <a:latin typeface="Source Sans Pro"/>
              <a:ea typeface="Source Sans Pro"/>
              <a:cs typeface="Source Sans Pro"/>
              <a:sym typeface="Source Sans Pro"/>
            </a:endParaRPr>
          </a:p>
          <a:p>
            <a:pPr marL="365760" marR="0" lvl="0" indent="-91565" algn="l" rtl="0">
              <a:lnSpc>
                <a:spcPct val="90000"/>
              </a:lnSpc>
              <a:spcBef>
                <a:spcPts val="300"/>
              </a:spcBef>
              <a:spcAft>
                <a:spcPts val="0"/>
              </a:spcAft>
              <a:buClr>
                <a:schemeClr val="accent3"/>
              </a:buClr>
              <a:buSzPts val="2590"/>
              <a:buFont typeface="Georgia"/>
              <a:buNone/>
            </a:pPr>
            <a:endParaRPr sz="259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2"/>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Dynamic Assessment</a:t>
            </a:r>
            <a:br>
              <a:rPr lang="en-US" sz="3600" b="1" i="0" u="none" strike="noStrike" cap="none">
                <a:solidFill>
                  <a:schemeClr val="dk2"/>
                </a:solidFill>
                <a:latin typeface="Source Sans Pro"/>
                <a:ea typeface="Source Sans Pro"/>
                <a:cs typeface="Source Sans Pro"/>
                <a:sym typeface="Source Sans Pro"/>
              </a:rPr>
            </a:br>
            <a:r>
              <a:rPr lang="en-US" sz="3240" b="1" i="0" u="none" strike="noStrike" cap="none">
                <a:solidFill>
                  <a:schemeClr val="dk2"/>
                </a:solidFill>
                <a:latin typeface="Source Sans Pro"/>
                <a:ea typeface="Source Sans Pro"/>
                <a:cs typeface="Source Sans Pro"/>
                <a:sym typeface="Source Sans Pro"/>
              </a:rPr>
              <a:t>Examine Learning Potential and Outcomes</a:t>
            </a:r>
            <a:endParaRPr/>
          </a:p>
        </p:txBody>
      </p:sp>
      <p:graphicFrame>
        <p:nvGraphicFramePr>
          <p:cNvPr id="369" name="Google Shape;369;p52"/>
          <p:cNvGraphicFramePr/>
          <p:nvPr/>
        </p:nvGraphicFramePr>
        <p:xfrm>
          <a:off x="2383116" y="2581071"/>
          <a:ext cx="4591050" cy="3538575"/>
        </p:xfrm>
        <a:graphic>
          <a:graphicData uri="http://schemas.openxmlformats.org/drawingml/2006/table">
            <a:tbl>
              <a:tblPr firstRow="1" bandRow="1">
                <a:noFill/>
                <a:tableStyleId>{7905DB4C-33BD-479F-A5D2-0D3B5BE634E3}</a:tableStyleId>
              </a:tblPr>
              <a:tblGrid>
                <a:gridCol w="1530350"/>
                <a:gridCol w="1530350"/>
                <a:gridCol w="1530350"/>
              </a:tblGrid>
              <a:tr h="11795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r>
              <a:tr h="11795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r>
              <a:tr h="11795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68575" marR="68575" marT="45725" marB="45725"/>
                </a:tc>
              </a:tr>
            </a:tbl>
          </a:graphicData>
        </a:graphic>
      </p:graphicFrame>
      <p:sp>
        <p:nvSpPr>
          <p:cNvPr id="370" name="Google Shape;370;p52"/>
          <p:cNvSpPr txBox="1"/>
          <p:nvPr/>
        </p:nvSpPr>
        <p:spPr>
          <a:xfrm>
            <a:off x="2306306" y="6273800"/>
            <a:ext cx="462915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Source Sans Pro"/>
                <a:ea typeface="Source Sans Pro"/>
                <a:cs typeface="Source Sans Pro"/>
                <a:sym typeface="Source Sans Pro"/>
              </a:rPr>
              <a:t>Student Performance</a:t>
            </a:r>
            <a:endParaRPr sz="1400" b="0" i="0" u="none" strike="noStrike" cap="none">
              <a:solidFill>
                <a:srgbClr val="000000"/>
              </a:solidFill>
              <a:latin typeface="Arial"/>
              <a:ea typeface="Arial"/>
              <a:cs typeface="Arial"/>
              <a:sym typeface="Arial"/>
            </a:endParaRPr>
          </a:p>
        </p:txBody>
      </p:sp>
      <p:sp>
        <p:nvSpPr>
          <p:cNvPr id="371" name="Google Shape;371;p52"/>
          <p:cNvSpPr txBox="1"/>
          <p:nvPr/>
        </p:nvSpPr>
        <p:spPr>
          <a:xfrm rot="-5400000">
            <a:off x="-25495" y="4137967"/>
            <a:ext cx="3505200" cy="5847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Source Sans Pro"/>
                <a:ea typeface="Source Sans Pro"/>
                <a:cs typeface="Source Sans Pro"/>
                <a:sym typeface="Source Sans Pro"/>
              </a:rPr>
              <a:t>Student Effort</a:t>
            </a:r>
            <a:r>
              <a:rPr lang="en-US" sz="1800" b="0" i="0" u="none" strike="noStrike" cap="none">
                <a:solidFill>
                  <a:schemeClr val="dk1"/>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p:txBody>
      </p:sp>
      <p:sp>
        <p:nvSpPr>
          <p:cNvPr id="372" name="Google Shape;372;p52"/>
          <p:cNvSpPr/>
          <p:nvPr/>
        </p:nvSpPr>
        <p:spPr>
          <a:xfrm>
            <a:off x="2611716" y="5552869"/>
            <a:ext cx="353060" cy="391724"/>
          </a:xfrm>
          <a:prstGeom prst="star5">
            <a:avLst>
              <a:gd name="adj" fmla="val 19098"/>
              <a:gd name="hf" fmla="val 105146"/>
              <a:gd name="vf" fmla="val 110557"/>
            </a:avLst>
          </a:prstGeom>
          <a:gradFill>
            <a:gsLst>
              <a:gs pos="0">
                <a:srgbClr val="E0BFBF"/>
              </a:gs>
              <a:gs pos="55000">
                <a:srgbClr val="C16060"/>
              </a:gs>
              <a:gs pos="100000">
                <a:srgbClr val="8E0000"/>
              </a:gs>
            </a:gsLst>
            <a:path path="circle">
              <a:fillToRect r="100000" b="100000"/>
            </a:path>
            <a:tileRect l="-100000" t="-100000"/>
          </a:gradFill>
          <a:ln w="9525" cap="flat" cmpd="sng">
            <a:solidFill>
              <a:srgbClr val="720000"/>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73" name="Google Shape;373;p52"/>
          <p:cNvSpPr/>
          <p:nvPr/>
        </p:nvSpPr>
        <p:spPr>
          <a:xfrm>
            <a:off x="6440766" y="5552869"/>
            <a:ext cx="353060" cy="391724"/>
          </a:xfrm>
          <a:prstGeom prst="star5">
            <a:avLst>
              <a:gd name="adj" fmla="val 19098"/>
              <a:gd name="hf" fmla="val 105146"/>
              <a:gd name="vf" fmla="val 110557"/>
            </a:avLst>
          </a:prstGeom>
          <a:gradFill>
            <a:gsLst>
              <a:gs pos="0">
                <a:srgbClr val="C9DBC0"/>
              </a:gs>
              <a:gs pos="55000">
                <a:srgbClr val="81B363"/>
              </a:gs>
              <a:gs pos="100000">
                <a:srgbClr val="4C8001"/>
              </a:gs>
            </a:gsLst>
            <a:path path="circle">
              <a:fillToRect r="100000" b="100000"/>
            </a:path>
            <a:tileRect l="-100000" t="-100000"/>
          </a:gradFill>
          <a:ln w="9525" cap="flat" cmpd="sng">
            <a:solidFill>
              <a:srgbClr val="3D6701"/>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74" name="Google Shape;374;p52"/>
          <p:cNvSpPr/>
          <p:nvPr/>
        </p:nvSpPr>
        <p:spPr>
          <a:xfrm>
            <a:off x="2611716" y="3190669"/>
            <a:ext cx="353060" cy="391724"/>
          </a:xfrm>
          <a:prstGeom prst="star5">
            <a:avLst>
              <a:gd name="adj" fmla="val 19098"/>
              <a:gd name="hf" fmla="val 105146"/>
              <a:gd name="vf" fmla="val 110557"/>
            </a:avLst>
          </a:prstGeom>
          <a:gradFill>
            <a:gsLst>
              <a:gs pos="0">
                <a:srgbClr val="DAF7B9"/>
              </a:gs>
              <a:gs pos="55000">
                <a:srgbClr val="B6F156"/>
              </a:gs>
              <a:gs pos="100000">
                <a:srgbClr val="8EBD00"/>
              </a:gs>
            </a:gsLst>
            <a:path path="circle">
              <a:fillToRect r="100000" b="100000"/>
            </a:path>
            <a:tileRect l="-100000" t="-100000"/>
          </a:gradFill>
          <a:ln w="9525" cap="flat" cmpd="sng">
            <a:solidFill>
              <a:srgbClr val="729900"/>
            </a:solidFill>
            <a:prstDash val="solid"/>
            <a:round/>
            <a:headEnd type="none" w="sm" len="sm"/>
            <a:tailEnd type="none" w="sm" len="sm"/>
          </a:ln>
          <a:effectLst>
            <a:outerShdw blurRad="50800" dist="25400" dir="5400000"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75" name="Google Shape;375;p52"/>
          <p:cNvSpPr/>
          <p:nvPr/>
        </p:nvSpPr>
        <p:spPr>
          <a:xfrm>
            <a:off x="2800877" y="4638469"/>
            <a:ext cx="3862472" cy="914400"/>
          </a:xfrm>
          <a:prstGeom prst="curvedDownArrow">
            <a:avLst>
              <a:gd name="adj1" fmla="val 25000"/>
              <a:gd name="adj2" fmla="val 50000"/>
              <a:gd name="adj3" fmla="val 25000"/>
            </a:avLst>
          </a:prstGeom>
          <a:solidFill>
            <a:schemeClr val="accent5"/>
          </a:solidFill>
          <a:ln w="19050" cap="flat" cmpd="sng">
            <a:solidFill>
              <a:srgbClr val="3B64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76" name="Google Shape;376;p52"/>
          <p:cNvSpPr/>
          <p:nvPr/>
        </p:nvSpPr>
        <p:spPr>
          <a:xfrm rot="-5400000">
            <a:off x="1201740" y="4162221"/>
            <a:ext cx="2324650" cy="495299"/>
          </a:xfrm>
          <a:prstGeom prst="curvedDownArrow">
            <a:avLst>
              <a:gd name="adj1" fmla="val 25000"/>
              <a:gd name="adj2" fmla="val 50000"/>
              <a:gd name="adj3" fmla="val 25000"/>
            </a:avLst>
          </a:prstGeom>
          <a:solidFill>
            <a:schemeClr val="accent4"/>
          </a:solidFill>
          <a:ln w="19050" cap="flat" cmpd="sng">
            <a:solidFill>
              <a:srgbClr val="6F94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Children's Consonant Acquisition in 27 Languages: A Cross-Linguistic Review</a:t>
            </a:r>
            <a:endParaRPr lang="en-US" dirty="0"/>
          </a:p>
        </p:txBody>
      </p:sp>
      <p:sp>
        <p:nvSpPr>
          <p:cNvPr id="3" name="Text Placeholder 2"/>
          <p:cNvSpPr>
            <a:spLocks noGrp="1"/>
          </p:cNvSpPr>
          <p:nvPr>
            <p:ph type="body" idx="1"/>
          </p:nvPr>
        </p:nvSpPr>
        <p:spPr>
          <a:xfrm>
            <a:off x="457200" y="2913320"/>
            <a:ext cx="8229600" cy="3661215"/>
          </a:xfrm>
        </p:spPr>
        <p:txBody>
          <a:bodyPr/>
          <a:lstStyle/>
          <a:p>
            <a:r>
              <a:rPr lang="en-US" dirty="0" smtClean="0"/>
              <a:t>Review of 64 studies of children’s speech sound acquisition</a:t>
            </a:r>
          </a:p>
          <a:p>
            <a:r>
              <a:rPr lang="en-US" dirty="0" smtClean="0"/>
              <a:t>Ages of acquisition may vary from commonly used norms</a:t>
            </a:r>
            <a:endParaRPr lang="en-US" dirty="0" smtClean="0"/>
          </a:p>
          <a:p>
            <a:r>
              <a:rPr lang="en-US" dirty="0">
                <a:hlinkClick r:id="rId2"/>
              </a:rPr>
              <a:t>McLeod, S. &amp; Crowe, K. (2018). Children's Consonant Acquisition in 27 Languages: A Cross-Linguistic Review. </a:t>
            </a:r>
            <a:r>
              <a:rPr lang="en-US" i="1" dirty="0">
                <a:hlinkClick r:id="rId2"/>
              </a:rPr>
              <a:t>Am J Speech Lang </a:t>
            </a:r>
            <a:r>
              <a:rPr lang="en-US" i="1" dirty="0" err="1">
                <a:hlinkClick r:id="rId2"/>
              </a:rPr>
              <a:t>Pathol</a:t>
            </a:r>
            <a:r>
              <a:rPr lang="en-US" dirty="0">
                <a:hlinkClick r:id="rId2"/>
              </a:rPr>
              <a:t>, [Advance online publication], 1-26</a:t>
            </a:r>
            <a:r>
              <a:rPr lang="en-US" dirty="0" smtClean="0">
                <a:hlinkClick r:id="rId2"/>
              </a:rPr>
              <a:t>.</a:t>
            </a:r>
            <a:endParaRPr lang="en-US" dirty="0"/>
          </a:p>
        </p:txBody>
      </p:sp>
    </p:spTree>
    <p:extLst>
      <p:ext uri="{BB962C8B-B14F-4D97-AF65-F5344CB8AC3E}">
        <p14:creationId xmlns:p14="http://schemas.microsoft.com/office/powerpoint/2010/main" val="3673814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b="0" i="0" u="none" strike="noStrike" cap="none" dirty="0">
                <a:solidFill>
                  <a:schemeClr val="dk2"/>
                </a:solidFill>
                <a:latin typeface="Source Sans Pro"/>
                <a:ea typeface="Source Sans Pro"/>
                <a:cs typeface="Source Sans Pro"/>
                <a:sym typeface="Source Sans Pro"/>
              </a:rPr>
              <a:t>Comprehensive Assessment of Speech Sound Production in Preschool Children</a:t>
            </a:r>
            <a:endParaRPr b="0" i="0" u="none" strike="noStrike" cap="none" dirty="0">
              <a:solidFill>
                <a:schemeClr val="dk2"/>
              </a:solidFill>
              <a:latin typeface="Source Sans Pro"/>
              <a:ea typeface="Source Sans Pro"/>
              <a:cs typeface="Source Sans Pro"/>
              <a:sym typeface="Source Sans Pro"/>
            </a:endParaRPr>
          </a:p>
        </p:txBody>
      </p:sp>
      <p:sp>
        <p:nvSpPr>
          <p:cNvPr id="338" name="Google Shape;338;p47"/>
          <p:cNvSpPr txBox="1">
            <a:spLocks noGrp="1"/>
          </p:cNvSpPr>
          <p:nvPr>
            <p:ph type="body" idx="1"/>
          </p:nvPr>
        </p:nvSpPr>
        <p:spPr>
          <a:xfrm>
            <a:off x="457199" y="2786742"/>
            <a:ext cx="8556171" cy="3787793"/>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3"/>
              </a:buClr>
              <a:buSzPts val="2590"/>
              <a:buFont typeface="Georgia"/>
              <a:buChar char="•"/>
            </a:pPr>
            <a:r>
              <a:rPr lang="en-US" sz="2590" b="0" i="0" u="none" strike="noStrike" cap="none" dirty="0">
                <a:solidFill>
                  <a:schemeClr val="dk1"/>
                </a:solidFill>
                <a:latin typeface="Source Sans Pro"/>
                <a:ea typeface="Source Sans Pro"/>
                <a:cs typeface="Source Sans Pro"/>
                <a:sym typeface="Source Sans Pro"/>
              </a:rPr>
              <a:t>Details on comprehensive speech sound assessment:</a:t>
            </a:r>
            <a:endParaRPr dirty="0"/>
          </a:p>
          <a:p>
            <a:pPr marL="754381" marR="0" lvl="1" indent="-342900" algn="l" rtl="0">
              <a:lnSpc>
                <a:spcPct val="80000"/>
              </a:lnSpc>
              <a:spcBef>
                <a:spcPts val="300"/>
              </a:spcBef>
              <a:spcAft>
                <a:spcPts val="0"/>
              </a:spcAft>
              <a:buClr>
                <a:schemeClr val="accent2"/>
              </a:buClr>
              <a:buSzPts val="2405"/>
              <a:buFont typeface="Arial" panose="020B0604020202020204" pitchFamily="34" charset="0"/>
              <a:buChar char="•"/>
            </a:pPr>
            <a:r>
              <a:rPr lang="en-US" sz="2405" b="0" i="0" u="none" strike="noStrike" cap="none" dirty="0">
                <a:solidFill>
                  <a:schemeClr val="accent2"/>
                </a:solidFill>
                <a:latin typeface="Source Sans Pro"/>
                <a:ea typeface="Source Sans Pro"/>
                <a:cs typeface="Source Sans Pro"/>
                <a:sym typeface="Source Sans Pro"/>
              </a:rPr>
              <a:t>standardized single-word testing</a:t>
            </a:r>
            <a:endParaRPr dirty="0"/>
          </a:p>
          <a:p>
            <a:pPr marL="754381" marR="0" lvl="1" indent="-342900" algn="l" rtl="0">
              <a:lnSpc>
                <a:spcPct val="80000"/>
              </a:lnSpc>
              <a:spcBef>
                <a:spcPts val="300"/>
              </a:spcBef>
              <a:spcAft>
                <a:spcPts val="0"/>
              </a:spcAft>
              <a:buClr>
                <a:schemeClr val="accent2"/>
              </a:buClr>
              <a:buSzPts val="2405"/>
              <a:buFont typeface="Arial" panose="020B0604020202020204" pitchFamily="34" charset="0"/>
              <a:buChar char="•"/>
            </a:pPr>
            <a:r>
              <a:rPr lang="en-US" sz="2405" b="0" i="0" u="none" strike="noStrike" cap="none" dirty="0">
                <a:solidFill>
                  <a:schemeClr val="accent2"/>
                </a:solidFill>
                <a:latin typeface="Source Sans Pro"/>
                <a:ea typeface="Source Sans Pro"/>
                <a:cs typeface="Source Sans Pro"/>
                <a:sym typeface="Source Sans Pro"/>
              </a:rPr>
              <a:t>additional single-word testing</a:t>
            </a:r>
            <a:endParaRPr dirty="0"/>
          </a:p>
          <a:p>
            <a:pPr marL="754381" marR="0" lvl="1" indent="-342900" algn="l" rtl="0">
              <a:lnSpc>
                <a:spcPct val="80000"/>
              </a:lnSpc>
              <a:spcBef>
                <a:spcPts val="300"/>
              </a:spcBef>
              <a:spcAft>
                <a:spcPts val="0"/>
              </a:spcAft>
              <a:buClr>
                <a:schemeClr val="accent2"/>
              </a:buClr>
              <a:buSzPts val="2405"/>
              <a:buFont typeface="Arial" panose="020B0604020202020204" pitchFamily="34" charset="0"/>
              <a:buChar char="•"/>
            </a:pPr>
            <a:r>
              <a:rPr lang="en-US" sz="2405" b="0" i="0" u="none" strike="noStrike" cap="none" dirty="0">
                <a:solidFill>
                  <a:schemeClr val="accent2"/>
                </a:solidFill>
                <a:latin typeface="Source Sans Pro"/>
                <a:ea typeface="Source Sans Pro"/>
                <a:cs typeface="Source Sans Pro"/>
                <a:sym typeface="Source Sans Pro"/>
              </a:rPr>
              <a:t>connected speech sampling</a:t>
            </a:r>
            <a:endParaRPr dirty="0"/>
          </a:p>
          <a:p>
            <a:pPr marL="754381" marR="0" lvl="1" indent="-342900" algn="l" rtl="0">
              <a:lnSpc>
                <a:spcPct val="80000"/>
              </a:lnSpc>
              <a:spcBef>
                <a:spcPts val="300"/>
              </a:spcBef>
              <a:spcAft>
                <a:spcPts val="0"/>
              </a:spcAft>
              <a:buClr>
                <a:schemeClr val="accent2"/>
              </a:buClr>
              <a:buSzPts val="2405"/>
              <a:buFont typeface="Arial" panose="020B0604020202020204" pitchFamily="34" charset="0"/>
              <a:buChar char="•"/>
            </a:pPr>
            <a:r>
              <a:rPr lang="en-US" sz="2405" b="0" i="0" u="none" strike="noStrike" cap="none" dirty="0">
                <a:solidFill>
                  <a:schemeClr val="accent2"/>
                </a:solidFill>
                <a:latin typeface="Source Sans Pro"/>
                <a:ea typeface="Source Sans Pro"/>
                <a:cs typeface="Source Sans Pro"/>
                <a:sym typeface="Source Sans Pro"/>
              </a:rPr>
              <a:t>phonological analyses</a:t>
            </a:r>
            <a:endParaRPr sz="2405" b="0" i="0" u="none" strike="noStrike" cap="none" dirty="0">
              <a:solidFill>
                <a:schemeClr val="accent2"/>
              </a:solidFill>
              <a:latin typeface="Source Sans Pro"/>
              <a:ea typeface="Source Sans Pro"/>
              <a:cs typeface="Source Sans Pro"/>
              <a:sym typeface="Source Sans Pro"/>
            </a:endParaRPr>
          </a:p>
          <a:p>
            <a:pPr marL="754381" marR="0" lvl="1" indent="-342900" algn="l" rtl="0">
              <a:lnSpc>
                <a:spcPct val="80000"/>
              </a:lnSpc>
              <a:spcBef>
                <a:spcPts val="300"/>
              </a:spcBef>
              <a:spcAft>
                <a:spcPts val="0"/>
              </a:spcAft>
              <a:buClr>
                <a:schemeClr val="accent2"/>
              </a:buClr>
              <a:buSzPts val="2405"/>
              <a:buFont typeface="Arial" panose="020B0604020202020204" pitchFamily="34" charset="0"/>
              <a:buChar char="•"/>
            </a:pPr>
            <a:r>
              <a:rPr lang="en-US" sz="2405" b="0" i="0" u="none" strike="noStrike" cap="none" dirty="0" err="1">
                <a:solidFill>
                  <a:schemeClr val="accent2"/>
                </a:solidFill>
                <a:latin typeface="Source Sans Pro"/>
                <a:ea typeface="Source Sans Pro"/>
                <a:cs typeface="Source Sans Pro"/>
                <a:sym typeface="Source Sans Pro"/>
              </a:rPr>
              <a:t>stimulability</a:t>
            </a:r>
            <a:r>
              <a:rPr lang="en-US" sz="2405" b="0" i="0" u="none" strike="noStrike" cap="none" dirty="0">
                <a:solidFill>
                  <a:schemeClr val="accent2"/>
                </a:solidFill>
                <a:latin typeface="Source Sans Pro"/>
                <a:ea typeface="Source Sans Pro"/>
                <a:cs typeface="Source Sans Pro"/>
                <a:sym typeface="Source Sans Pro"/>
              </a:rPr>
              <a:t> testing</a:t>
            </a:r>
            <a:endParaRPr dirty="0"/>
          </a:p>
          <a:p>
            <a:pPr marL="754381" marR="0" lvl="1" indent="-342900" algn="l" rtl="0">
              <a:lnSpc>
                <a:spcPct val="80000"/>
              </a:lnSpc>
              <a:spcBef>
                <a:spcPts val="300"/>
              </a:spcBef>
              <a:spcAft>
                <a:spcPts val="0"/>
              </a:spcAft>
              <a:buClr>
                <a:schemeClr val="accent2"/>
              </a:buClr>
              <a:buSzPts val="2405"/>
              <a:buFont typeface="Arial" panose="020B0604020202020204" pitchFamily="34" charset="0"/>
              <a:buChar char="•"/>
            </a:pPr>
            <a:r>
              <a:rPr lang="en-US" sz="2405" b="0" i="0" u="none" strike="noStrike" cap="none" dirty="0">
                <a:solidFill>
                  <a:schemeClr val="accent2"/>
                </a:solidFill>
                <a:latin typeface="Source Sans Pro"/>
                <a:ea typeface="Source Sans Pro"/>
                <a:cs typeface="Source Sans Pro"/>
                <a:sym typeface="Source Sans Pro"/>
              </a:rPr>
              <a:t>may include inconsistency testing</a:t>
            </a:r>
            <a:endParaRPr dirty="0"/>
          </a:p>
          <a:p>
            <a:pPr marL="658368" marR="0" lvl="1" indent="-94169" algn="l" rtl="0">
              <a:lnSpc>
                <a:spcPct val="80000"/>
              </a:lnSpc>
              <a:spcBef>
                <a:spcPts val="300"/>
              </a:spcBef>
              <a:spcAft>
                <a:spcPts val="0"/>
              </a:spcAft>
              <a:buClr>
                <a:schemeClr val="accent2"/>
              </a:buClr>
              <a:buSzPts val="2405"/>
              <a:buFont typeface="Georgia"/>
              <a:buNone/>
            </a:pPr>
            <a:endParaRPr sz="2405" b="0" i="0" u="none" strike="noStrike" cap="none" dirty="0">
              <a:solidFill>
                <a:schemeClr val="accent2"/>
              </a:solidFill>
              <a:latin typeface="Source Sans Pro"/>
              <a:ea typeface="Source Sans Pro"/>
              <a:cs typeface="Source Sans Pro"/>
              <a:sym typeface="Source Sans Pro"/>
            </a:endParaRPr>
          </a:p>
          <a:p>
            <a:pPr marL="411480" marR="0" lvl="1" indent="0" algn="l" rtl="0">
              <a:lnSpc>
                <a:spcPct val="80000"/>
              </a:lnSpc>
              <a:spcBef>
                <a:spcPts val="300"/>
              </a:spcBef>
              <a:spcAft>
                <a:spcPts val="0"/>
              </a:spcAft>
              <a:buClr>
                <a:schemeClr val="accent2"/>
              </a:buClr>
              <a:buSzPts val="2405"/>
              <a:buFont typeface="Georgia"/>
              <a:buNone/>
            </a:pPr>
            <a:r>
              <a:rPr lang="en-US" sz="2405" b="0" i="0" u="sng" strike="noStrike" cap="none" dirty="0" err="1">
                <a:solidFill>
                  <a:schemeClr val="hlink"/>
                </a:solidFill>
                <a:latin typeface="Source Sans Pro"/>
                <a:ea typeface="Source Sans Pro"/>
                <a:cs typeface="Source Sans Pro"/>
                <a:sym typeface="Source Sans Pro"/>
                <a:hlinkClick r:id="rId3"/>
              </a:rPr>
              <a:t>Macrea</a:t>
            </a:r>
            <a:r>
              <a:rPr lang="en-US" sz="2405" b="0" i="0" u="sng" strike="noStrike" cap="none" dirty="0">
                <a:solidFill>
                  <a:schemeClr val="hlink"/>
                </a:solidFill>
                <a:latin typeface="Source Sans Pro"/>
                <a:ea typeface="Source Sans Pro"/>
                <a:cs typeface="Source Sans Pro"/>
                <a:sym typeface="Source Sans Pro"/>
                <a:hlinkClick r:id="rId3"/>
              </a:rPr>
              <a:t> (2016) http://perspectives.pubs.asha.org/article.aspx?articleid=2529456&amp;resultClick=1</a:t>
            </a:r>
            <a:endParaRPr sz="2405" b="0" i="0" u="none" strike="noStrike" cap="none" dirty="0">
              <a:solidFill>
                <a:schemeClr val="accent2"/>
              </a:solidFill>
              <a:latin typeface="Source Sans Pro"/>
              <a:ea typeface="Source Sans Pro"/>
              <a:cs typeface="Source Sans Pro"/>
              <a:sym typeface="Source Sans Pro"/>
            </a:endParaRPr>
          </a:p>
          <a:p>
            <a:pPr marL="365760" marR="0" lvl="0" indent="-91565" algn="l" rtl="0">
              <a:lnSpc>
                <a:spcPct val="80000"/>
              </a:lnSpc>
              <a:spcBef>
                <a:spcPts val="300"/>
              </a:spcBef>
              <a:spcAft>
                <a:spcPts val="0"/>
              </a:spcAft>
              <a:buClr>
                <a:schemeClr val="accent3"/>
              </a:buClr>
              <a:buSzPts val="2590"/>
              <a:buFont typeface="Georgia"/>
              <a:buNone/>
            </a:pPr>
            <a:endParaRPr sz="259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Using Language Sample Analysis to Assess Pragmatic Skills in School-Age Children and Adolescents</a:t>
            </a:r>
            <a:endParaRPr lang="en-US" dirty="0"/>
          </a:p>
        </p:txBody>
      </p:sp>
      <p:sp>
        <p:nvSpPr>
          <p:cNvPr id="3" name="Text Placeholder 2"/>
          <p:cNvSpPr>
            <a:spLocks noGrp="1"/>
          </p:cNvSpPr>
          <p:nvPr>
            <p:ph type="body" idx="1"/>
          </p:nvPr>
        </p:nvSpPr>
        <p:spPr>
          <a:xfrm>
            <a:off x="457200" y="3009014"/>
            <a:ext cx="8229600" cy="3565522"/>
          </a:xfrm>
        </p:spPr>
        <p:txBody>
          <a:bodyPr/>
          <a:lstStyle/>
          <a:p>
            <a:r>
              <a:rPr lang="en-US" dirty="0" smtClean="0"/>
              <a:t>Includes diagnostic criteria for social pragmatic communication disorder</a:t>
            </a:r>
          </a:p>
          <a:p>
            <a:r>
              <a:rPr lang="en-US" dirty="0" smtClean="0"/>
              <a:t>Strategies for language sample collection and analysis</a:t>
            </a:r>
            <a:endParaRPr lang="en-US" dirty="0" smtClean="0">
              <a:hlinkClick r:id="rId2"/>
            </a:endParaRPr>
          </a:p>
          <a:p>
            <a:r>
              <a:rPr lang="en-US" dirty="0" smtClean="0">
                <a:hlinkClick r:id="rId2"/>
              </a:rPr>
              <a:t>Timler</a:t>
            </a:r>
            <a:r>
              <a:rPr lang="en-US" dirty="0">
                <a:hlinkClick r:id="rId2"/>
              </a:rPr>
              <a:t>, G. R. (2018). Using Language Sample Analysis to Assess Pragmatic Skills in School-Age Children and Adolescents. </a:t>
            </a:r>
            <a:r>
              <a:rPr lang="en-US" i="1" dirty="0" err="1">
                <a:hlinkClick r:id="rId2"/>
              </a:rPr>
              <a:t>Perspect</a:t>
            </a:r>
            <a:r>
              <a:rPr lang="en-US" i="1" dirty="0">
                <a:hlinkClick r:id="rId2"/>
              </a:rPr>
              <a:t> ASHA SIGs, 3</a:t>
            </a:r>
            <a:r>
              <a:rPr lang="en-US" dirty="0">
                <a:hlinkClick r:id="rId2"/>
              </a:rPr>
              <a:t> (SIG 1), 23–35. </a:t>
            </a:r>
            <a:r>
              <a:rPr lang="en-US" dirty="0" err="1">
                <a:hlinkClick r:id="rId2"/>
              </a:rPr>
              <a:t>doi</a:t>
            </a:r>
            <a:r>
              <a:rPr lang="en-US" dirty="0">
                <a:hlinkClick r:id="rId2"/>
              </a:rPr>
              <a:t>: </a:t>
            </a:r>
            <a:r>
              <a:rPr lang="en-US" dirty="0" smtClean="0">
                <a:hlinkClick r:id="rId2"/>
              </a:rPr>
              <a:t>10.1044/persp3.SIG1.23</a:t>
            </a:r>
            <a:endParaRPr lang="en-US" dirty="0"/>
          </a:p>
        </p:txBody>
      </p:sp>
    </p:spTree>
    <p:extLst>
      <p:ext uri="{BB962C8B-B14F-4D97-AF65-F5344CB8AC3E}">
        <p14:creationId xmlns:p14="http://schemas.microsoft.com/office/powerpoint/2010/main" val="1649708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Talking EBP</a:t>
            </a:r>
            <a:endParaRPr sz="4000" b="1" i="0" u="none" strike="noStrike" cap="none">
              <a:solidFill>
                <a:schemeClr val="dk2"/>
              </a:solidFill>
              <a:latin typeface="Source Sans Pro"/>
              <a:ea typeface="Source Sans Pro"/>
              <a:cs typeface="Source Sans Pro"/>
              <a:sym typeface="Source Sans Pro"/>
            </a:endParaRPr>
          </a:p>
        </p:txBody>
      </p:sp>
      <p:sp>
        <p:nvSpPr>
          <p:cNvPr id="388" name="Google Shape;388;p54"/>
          <p:cNvSpPr txBox="1">
            <a:spLocks noGrp="1"/>
          </p:cNvSpPr>
          <p:nvPr>
            <p:ph type="body" idx="1"/>
          </p:nvPr>
        </p:nvSpPr>
        <p:spPr>
          <a:xfrm>
            <a:off x="202675" y="2249426"/>
            <a:ext cx="4293125"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400"/>
              <a:buFont typeface="Georgia"/>
              <a:buChar char="•"/>
            </a:pPr>
            <a:r>
              <a:rPr lang="en-US" sz="2400" b="0" i="0" u="sng" strike="noStrike" cap="none" dirty="0">
                <a:solidFill>
                  <a:schemeClr val="tx1"/>
                </a:solidFill>
                <a:sym typeface="Source Sans Pro"/>
                <a:hlinkClick r:id="rId3"/>
              </a:rPr>
              <a:t>Free Newsletter</a:t>
            </a:r>
            <a:endParaRPr dirty="0">
              <a:solidFill>
                <a:schemeClr val="tx1"/>
              </a:solidFill>
            </a:endParaRPr>
          </a:p>
          <a:p>
            <a:pPr marL="365760" marR="0" lvl="0" indent="-256032" algn="l" rtl="0">
              <a:lnSpc>
                <a:spcPct val="100000"/>
              </a:lnSpc>
              <a:spcBef>
                <a:spcPts val="300"/>
              </a:spcBef>
              <a:spcAft>
                <a:spcPts val="0"/>
              </a:spcAft>
              <a:buClr>
                <a:schemeClr val="accent3"/>
              </a:buClr>
              <a:buSzPts val="2400"/>
              <a:buFont typeface="Georgia"/>
              <a:buChar char="•"/>
            </a:pPr>
            <a:r>
              <a:rPr lang="en-US" sz="2400" b="0" i="0" u="sng" strike="noStrike" cap="none" dirty="0">
                <a:solidFill>
                  <a:schemeClr val="tx1"/>
                </a:solidFill>
                <a:latin typeface="Source Sans Pro"/>
                <a:ea typeface="Source Sans Pro"/>
                <a:cs typeface="Source Sans Pro"/>
                <a:sym typeface="Source Sans Pro"/>
                <a:hlinkClick r:id="rId3"/>
              </a:rPr>
              <a:t>2x per year</a:t>
            </a:r>
            <a:endParaRPr sz="2400" b="0" i="0" u="none" strike="noStrike" cap="none" dirty="0">
              <a:solidFill>
                <a:schemeClr val="tx1"/>
              </a:solidFill>
              <a:latin typeface="Source Sans Pro"/>
              <a:ea typeface="Source Sans Pro"/>
              <a:cs typeface="Source Sans Pro"/>
              <a:sym typeface="Source Sans Pro"/>
            </a:endParaRPr>
          </a:p>
          <a:p>
            <a:pPr marL="365760" marR="0" lvl="0" indent="-103632" algn="l" rtl="0">
              <a:lnSpc>
                <a:spcPct val="100000"/>
              </a:lnSpc>
              <a:spcBef>
                <a:spcPts val="300"/>
              </a:spcBef>
              <a:spcAft>
                <a:spcPts val="0"/>
              </a:spcAft>
              <a:buClr>
                <a:schemeClr val="accent3"/>
              </a:buClr>
              <a:buSzPts val="2400"/>
              <a:buFont typeface="Georgia"/>
              <a:buNone/>
            </a:pPr>
            <a:endParaRPr sz="2400" b="0" i="0" u="none" strike="noStrike" cap="none" dirty="0">
              <a:solidFill>
                <a:schemeClr val="dk1"/>
              </a:solidFill>
              <a:latin typeface="Source Sans Pro"/>
              <a:ea typeface="Source Sans Pro"/>
              <a:cs typeface="Source Sans Pro"/>
              <a:sym typeface="Source Sans Pro"/>
            </a:endParaRPr>
          </a:p>
          <a:p>
            <a:pPr marL="566928" marR="0" lvl="0" indent="-457200" algn="l" rtl="0">
              <a:lnSpc>
                <a:spcPct val="100000"/>
              </a:lnSpc>
              <a:spcBef>
                <a:spcPts val="300"/>
              </a:spcBef>
              <a:spcAft>
                <a:spcPts val="0"/>
              </a:spcAft>
              <a:buClr>
                <a:schemeClr val="accent3"/>
              </a:buClr>
              <a:buSzPts val="2400"/>
              <a:buFont typeface="Source Sans Pro"/>
              <a:buAutoNum type="arabicPeriod"/>
            </a:pPr>
            <a:r>
              <a:rPr lang="en-US" sz="2400" b="0" i="0" u="none" strike="noStrike" cap="none" dirty="0">
                <a:solidFill>
                  <a:schemeClr val="dk1"/>
                </a:solidFill>
                <a:latin typeface="Source Sans Pro"/>
                <a:ea typeface="Source Sans Pro"/>
                <a:cs typeface="Source Sans Pro"/>
                <a:sym typeface="Source Sans Pro"/>
              </a:rPr>
              <a:t>Need to Know</a:t>
            </a:r>
            <a:endParaRPr dirty="0"/>
          </a:p>
          <a:p>
            <a:pPr marL="566928" marR="0" lvl="0" indent="-457200" algn="l" rtl="0">
              <a:lnSpc>
                <a:spcPct val="100000"/>
              </a:lnSpc>
              <a:spcBef>
                <a:spcPts val="300"/>
              </a:spcBef>
              <a:spcAft>
                <a:spcPts val="0"/>
              </a:spcAft>
              <a:buClr>
                <a:schemeClr val="accent3"/>
              </a:buClr>
              <a:buSzPts val="2400"/>
              <a:buFont typeface="Source Sans Pro"/>
              <a:buAutoNum type="arabicPeriod"/>
            </a:pPr>
            <a:r>
              <a:rPr lang="en-US" sz="2400" b="0" i="0" u="none" strike="noStrike" cap="none" dirty="0">
                <a:solidFill>
                  <a:schemeClr val="dk1"/>
                </a:solidFill>
                <a:latin typeface="Source Sans Pro"/>
                <a:ea typeface="Source Sans Pro"/>
                <a:cs typeface="Source Sans Pro"/>
                <a:sym typeface="Source Sans Pro"/>
              </a:rPr>
              <a:t>Test Your Knowledge</a:t>
            </a:r>
            <a:endParaRPr dirty="0"/>
          </a:p>
          <a:p>
            <a:pPr marL="566928" marR="0" lvl="0" indent="-457200" algn="l" rtl="0">
              <a:lnSpc>
                <a:spcPct val="100000"/>
              </a:lnSpc>
              <a:spcBef>
                <a:spcPts val="300"/>
              </a:spcBef>
              <a:spcAft>
                <a:spcPts val="0"/>
              </a:spcAft>
              <a:buClr>
                <a:schemeClr val="accent3"/>
              </a:buClr>
              <a:buSzPts val="2400"/>
              <a:buFont typeface="Source Sans Pro"/>
              <a:buAutoNum type="arabicPeriod"/>
            </a:pPr>
            <a:r>
              <a:rPr lang="en-US" sz="2400" b="0" i="0" u="none" strike="noStrike" cap="none" dirty="0">
                <a:solidFill>
                  <a:schemeClr val="dk1"/>
                </a:solidFill>
                <a:latin typeface="Source Sans Pro"/>
                <a:ea typeface="Source Sans Pro"/>
                <a:cs typeface="Source Sans Pro"/>
                <a:sym typeface="Source Sans Pro"/>
              </a:rPr>
              <a:t>Practically Speaking</a:t>
            </a:r>
            <a:endParaRPr dirty="0"/>
          </a:p>
          <a:p>
            <a:pPr marL="566928" marR="0" lvl="0" indent="-457200" algn="l" rtl="0">
              <a:lnSpc>
                <a:spcPct val="100000"/>
              </a:lnSpc>
              <a:spcBef>
                <a:spcPts val="300"/>
              </a:spcBef>
              <a:spcAft>
                <a:spcPts val="0"/>
              </a:spcAft>
              <a:buClr>
                <a:schemeClr val="accent3"/>
              </a:buClr>
              <a:buSzPts val="2400"/>
              <a:buFont typeface="Source Sans Pro"/>
              <a:buAutoNum type="arabicPeriod"/>
            </a:pPr>
            <a:r>
              <a:rPr lang="en-US" sz="2400" b="0" i="0" u="none" strike="noStrike" cap="none" dirty="0">
                <a:solidFill>
                  <a:schemeClr val="dk1"/>
                </a:solidFill>
                <a:latin typeface="Source Sans Pro"/>
                <a:ea typeface="Source Sans Pro"/>
                <a:cs typeface="Source Sans Pro"/>
                <a:sym typeface="Source Sans Pro"/>
              </a:rPr>
              <a:t>Working with Data</a:t>
            </a:r>
            <a:endParaRPr dirty="0"/>
          </a:p>
          <a:p>
            <a:pPr marL="566928" marR="0" lvl="0" indent="-457200" algn="l" rtl="0">
              <a:lnSpc>
                <a:spcPct val="100000"/>
              </a:lnSpc>
              <a:spcBef>
                <a:spcPts val="300"/>
              </a:spcBef>
              <a:spcAft>
                <a:spcPts val="0"/>
              </a:spcAft>
              <a:buClr>
                <a:schemeClr val="accent3"/>
              </a:buClr>
              <a:buSzPts val="2400"/>
              <a:buFont typeface="Source Sans Pro"/>
              <a:buAutoNum type="arabicPeriod"/>
            </a:pPr>
            <a:r>
              <a:rPr lang="en-US" sz="2400" b="0" i="0" u="none" strike="noStrike" cap="none" dirty="0">
                <a:solidFill>
                  <a:schemeClr val="dk1"/>
                </a:solidFill>
                <a:latin typeface="Source Sans Pro"/>
                <a:ea typeface="Source Sans Pro"/>
                <a:cs typeface="Source Sans Pro"/>
                <a:sym typeface="Source Sans Pro"/>
              </a:rPr>
              <a:t>More to Explore</a:t>
            </a:r>
            <a:endParaRPr sz="2400" b="0" i="0" u="none" strike="noStrike" cap="none" dirty="0">
              <a:solidFill>
                <a:schemeClr val="dk1"/>
              </a:solidFill>
              <a:latin typeface="Source Sans Pro"/>
              <a:ea typeface="Source Sans Pro"/>
              <a:cs typeface="Source Sans Pro"/>
              <a:sym typeface="Source Sans Pro"/>
            </a:endParaRPr>
          </a:p>
        </p:txBody>
      </p:sp>
      <p:pic>
        <p:nvPicPr>
          <p:cNvPr id="389" name="Google Shape;389;p54" descr="Screen Shot 2016-11-02 at 3.05.30 PM.png"/>
          <p:cNvPicPr preferRelativeResize="0">
            <a:picLocks noGrp="1"/>
          </p:cNvPicPr>
          <p:nvPr>
            <p:ph type="body" idx="2"/>
          </p:nvPr>
        </p:nvPicPr>
        <p:blipFill rotWithShape="1">
          <a:blip r:embed="rId4">
            <a:alphaModFix/>
          </a:blip>
          <a:srcRect l="35195" t="15372" r="35311" b="32138"/>
          <a:stretch/>
        </p:blipFill>
        <p:spPr>
          <a:xfrm rot="263498">
            <a:off x="4080515" y="1159421"/>
            <a:ext cx="4648002" cy="517015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382044" y="867427"/>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b="0" i="0" u="none" strike="noStrike" cap="none" dirty="0" smtClean="0">
                <a:solidFill>
                  <a:schemeClr val="dk2"/>
                </a:solidFill>
                <a:latin typeface="Source Sans Pro"/>
                <a:ea typeface="Source Sans Pro"/>
                <a:cs typeface="Source Sans Pro"/>
                <a:sym typeface="Source Sans Pro"/>
              </a:rPr>
              <a:t>Other Resources to Consider</a:t>
            </a:r>
            <a:endParaRPr b="0" i="0" u="none" strike="noStrike" cap="none" dirty="0">
              <a:solidFill>
                <a:schemeClr val="dk2"/>
              </a:solidFill>
              <a:latin typeface="Source Sans Pro"/>
              <a:ea typeface="Source Sans Pro"/>
              <a:cs typeface="Source Sans Pro"/>
              <a:sym typeface="Source Sans Pro"/>
            </a:endParaRPr>
          </a:p>
        </p:txBody>
      </p:sp>
      <p:sp>
        <p:nvSpPr>
          <p:cNvPr id="326" name="Google Shape;326;p45"/>
          <p:cNvSpPr txBox="1">
            <a:spLocks noGrp="1"/>
          </p:cNvSpPr>
          <p:nvPr>
            <p:ph type="body" idx="1"/>
          </p:nvPr>
        </p:nvSpPr>
        <p:spPr>
          <a:xfrm>
            <a:off x="457200" y="1786271"/>
            <a:ext cx="8229600" cy="4788266"/>
          </a:xfrm>
          <a:prstGeom prst="rect">
            <a:avLst/>
          </a:prstGeom>
          <a:noFill/>
          <a:ln>
            <a:noFill/>
          </a:ln>
        </p:spPr>
        <p:txBody>
          <a:bodyPr spcFirstLastPara="1" wrap="square" lIns="91425" tIns="45700" rIns="91425" bIns="45700" anchor="t" anchorCtr="0">
            <a:noAutofit/>
          </a:bodyPr>
          <a:lstStyle/>
          <a:p>
            <a:pPr marL="407988" indent="-342900"/>
            <a:r>
              <a:rPr lang="en-US" sz="2400" b="1" dirty="0">
                <a:solidFill>
                  <a:schemeClr val="tx1">
                    <a:lumMod val="75000"/>
                  </a:schemeClr>
                </a:solidFill>
              </a:rPr>
              <a:t>Characteristics of Auditory Processing Disorders: A Systematic Review  </a:t>
            </a:r>
            <a:r>
              <a:rPr lang="en-US" sz="2400" dirty="0" smtClean="0"/>
              <a:t>(2016) de </a:t>
            </a:r>
            <a:r>
              <a:rPr lang="en-US" sz="2400" dirty="0"/>
              <a:t>Wit, E., </a:t>
            </a:r>
            <a:r>
              <a:rPr lang="en-US" sz="2400" dirty="0" err="1"/>
              <a:t>Visser-Bochane</a:t>
            </a:r>
            <a:r>
              <a:rPr lang="en-US" sz="2400" dirty="0"/>
              <a:t>, M. I., </a:t>
            </a:r>
            <a:r>
              <a:rPr lang="en-US" sz="2400" dirty="0" err="1"/>
              <a:t>Steenbergen</a:t>
            </a:r>
            <a:r>
              <a:rPr lang="en-US" sz="2400" dirty="0"/>
              <a:t>, B., van </a:t>
            </a:r>
            <a:r>
              <a:rPr lang="en-US" sz="2400" dirty="0" err="1"/>
              <a:t>Dijk</a:t>
            </a:r>
            <a:r>
              <a:rPr lang="en-US" sz="2400" dirty="0"/>
              <a:t>, P., van der </a:t>
            </a:r>
            <a:r>
              <a:rPr lang="en-US" sz="2400" dirty="0" err="1"/>
              <a:t>Schans</a:t>
            </a:r>
            <a:r>
              <a:rPr lang="en-US" sz="2400" dirty="0"/>
              <a:t>, C. P., &amp; </a:t>
            </a:r>
            <a:r>
              <a:rPr lang="en-US" sz="2400" dirty="0" err="1"/>
              <a:t>Luinge</a:t>
            </a:r>
            <a:r>
              <a:rPr lang="en-US" sz="2400" dirty="0"/>
              <a:t>, M. R. (2016</a:t>
            </a:r>
            <a:r>
              <a:rPr lang="en-US" sz="2400" dirty="0" smtClean="0"/>
              <a:t>)..</a:t>
            </a:r>
            <a:r>
              <a:rPr lang="en-US" sz="2400" dirty="0"/>
              <a:t> </a:t>
            </a:r>
            <a:r>
              <a:rPr lang="en-US" sz="2400" i="1" dirty="0"/>
              <a:t>J </a:t>
            </a:r>
            <a:r>
              <a:rPr lang="en-US" sz="2400" i="1" dirty="0" smtClean="0"/>
              <a:t>SLHR </a:t>
            </a:r>
            <a:r>
              <a:rPr lang="en-US" sz="2400" dirty="0" smtClean="0"/>
              <a:t>59(2</a:t>
            </a:r>
            <a:r>
              <a:rPr lang="en-US" sz="2400" dirty="0"/>
              <a:t>), 384-413. </a:t>
            </a:r>
            <a:endParaRPr lang="en-US" sz="2400" dirty="0" smtClean="0"/>
          </a:p>
          <a:p>
            <a:pPr marL="407988" indent="-342900"/>
            <a:r>
              <a:rPr lang="en-US" sz="2400" b="1" dirty="0" smtClean="0">
                <a:solidFill>
                  <a:schemeClr val="dk2"/>
                </a:solidFill>
              </a:rPr>
              <a:t>A </a:t>
            </a:r>
            <a:r>
              <a:rPr lang="en-US" sz="2400" b="1" dirty="0">
                <a:solidFill>
                  <a:schemeClr val="dk2"/>
                </a:solidFill>
              </a:rPr>
              <a:t>Psychometric Review of Norm-Referenced Tests Used to Assess Phonological Error Patterns </a:t>
            </a:r>
            <a:r>
              <a:rPr lang="en-US" sz="2400" dirty="0">
                <a:solidFill>
                  <a:schemeClr val="accent1"/>
                </a:solidFill>
              </a:rPr>
              <a:t>Kirk, C. &amp; </a:t>
            </a:r>
            <a:r>
              <a:rPr lang="en-US" sz="2400" dirty="0" err="1">
                <a:solidFill>
                  <a:schemeClr val="accent1"/>
                </a:solidFill>
              </a:rPr>
              <a:t>Vigeland</a:t>
            </a:r>
            <a:r>
              <a:rPr lang="en-US" sz="2400" dirty="0">
                <a:solidFill>
                  <a:schemeClr val="accent1"/>
                </a:solidFill>
              </a:rPr>
              <a:t>, L. (2014). </a:t>
            </a:r>
            <a:r>
              <a:rPr lang="en-US" sz="2400" i="1" dirty="0">
                <a:solidFill>
                  <a:schemeClr val="accent1"/>
                </a:solidFill>
              </a:rPr>
              <a:t>LSHSS </a:t>
            </a:r>
            <a:r>
              <a:rPr lang="en-US" sz="2400" dirty="0">
                <a:solidFill>
                  <a:schemeClr val="accent1"/>
                </a:solidFill>
              </a:rPr>
              <a:t>45(4), 365-377</a:t>
            </a:r>
            <a:r>
              <a:rPr lang="en-US" sz="2400" dirty="0" smtClean="0">
                <a:solidFill>
                  <a:schemeClr val="accent1"/>
                </a:solidFill>
              </a:rPr>
              <a:t>.</a:t>
            </a:r>
          </a:p>
          <a:p>
            <a:pPr marL="407988" indent="-342900"/>
            <a:r>
              <a:rPr lang="en-US" sz="2400" b="1" dirty="0">
                <a:solidFill>
                  <a:schemeClr val="dk2"/>
                </a:solidFill>
              </a:rPr>
              <a:t>Content Coverage of Single-Word Tests Used to Assess Common Phonological Error Patterns</a:t>
            </a:r>
            <a:r>
              <a:rPr lang="en-US" sz="2400" dirty="0">
                <a:solidFill>
                  <a:schemeClr val="accent2"/>
                </a:solidFill>
              </a:rPr>
              <a:t>  Kirk, C. &amp; </a:t>
            </a:r>
            <a:r>
              <a:rPr lang="en-US" sz="2400" dirty="0" err="1">
                <a:solidFill>
                  <a:schemeClr val="accent2"/>
                </a:solidFill>
              </a:rPr>
              <a:t>Vigeland</a:t>
            </a:r>
            <a:r>
              <a:rPr lang="en-US" sz="2400" dirty="0">
                <a:solidFill>
                  <a:schemeClr val="accent2"/>
                </a:solidFill>
              </a:rPr>
              <a:t>, L. (2015). LSHSS 46(1), 14-29. </a:t>
            </a:r>
            <a:endParaRPr lang="en-US" sz="2400" dirty="0">
              <a:solidFill>
                <a:schemeClr val="accent1"/>
              </a:solidFill>
            </a:endParaRPr>
          </a:p>
          <a:p>
            <a:pPr marL="407988" indent="-342900">
              <a:spcBef>
                <a:spcPts val="0"/>
              </a:spcBef>
            </a:pPr>
            <a:r>
              <a:rPr lang="en-US" sz="2400" dirty="0">
                <a:solidFill>
                  <a:schemeClr val="tx1">
                    <a:lumMod val="75000"/>
                  </a:schemeClr>
                </a:solidFill>
              </a:rPr>
              <a:t>Test Review: </a:t>
            </a:r>
            <a:r>
              <a:rPr lang="en-US" sz="2400" dirty="0">
                <a:hlinkClick r:id="rId3"/>
              </a:rPr>
              <a:t>PLS-5 LEADERS Project (2013) </a:t>
            </a:r>
            <a:endParaRPr lang="en-US" sz="2400" dirty="0"/>
          </a:p>
          <a:p>
            <a:pPr marL="407988" indent="-342900">
              <a:spcBef>
                <a:spcPts val="0"/>
              </a:spcBef>
            </a:pPr>
            <a:r>
              <a:rPr lang="en-US" sz="2400" dirty="0">
                <a:solidFill>
                  <a:schemeClr val="tx1">
                    <a:lumMod val="75000"/>
                  </a:schemeClr>
                </a:solidFill>
              </a:rPr>
              <a:t>Test Review: </a:t>
            </a:r>
            <a:r>
              <a:rPr lang="en-US" sz="2400" dirty="0">
                <a:hlinkClick r:id="rId4"/>
              </a:rPr>
              <a:t>CELF 5 LEADERS Project (2014) </a:t>
            </a:r>
            <a:endParaRPr lang="en-US" sz="3200" dirty="0">
              <a:solidFill>
                <a:schemeClr val="accent1"/>
              </a:solidFill>
            </a:endParaRPr>
          </a:p>
          <a:p>
            <a:pPr marL="65088" indent="0">
              <a:lnSpc>
                <a:spcPct val="90000"/>
              </a:lnSpc>
              <a:buSzPts val="1757"/>
              <a:buNone/>
            </a:pPr>
            <a:endParaRPr sz="2405" b="0" i="0" u="none" strike="noStrike" cap="none" dirty="0">
              <a:solidFill>
                <a:schemeClr val="accent1"/>
              </a:solidFill>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Resources</a:t>
            </a:r>
            <a:endParaRPr sz="4000" b="1" i="0" u="none" strike="noStrike" cap="none">
              <a:solidFill>
                <a:schemeClr val="dk2"/>
              </a:solidFill>
              <a:latin typeface="Source Sans Pro"/>
              <a:ea typeface="Source Sans Pro"/>
              <a:cs typeface="Source Sans Pro"/>
              <a:sym typeface="Source Sans Pro"/>
            </a:endParaRPr>
          </a:p>
        </p:txBody>
      </p:sp>
      <p:sp>
        <p:nvSpPr>
          <p:cNvPr id="382" name="Google Shape;382;p5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600"/>
              <a:buFont typeface="Georgia"/>
              <a:buChar char="•"/>
            </a:pPr>
            <a:r>
              <a:rPr lang="en-US" sz="3600" b="0" i="0" u="sng" strike="noStrike" cap="none" dirty="0">
                <a:solidFill>
                  <a:schemeClr val="hlink"/>
                </a:solidFill>
                <a:latin typeface="Source Sans Pro"/>
                <a:ea typeface="Source Sans Pro"/>
                <a:cs typeface="Source Sans Pro"/>
                <a:sym typeface="Source Sans Pro"/>
                <a:hlinkClick r:id="rId3"/>
              </a:rPr>
              <a:t>www.seacdc.org/resources</a:t>
            </a:r>
            <a:r>
              <a:rPr lang="en-US" sz="3600" b="0" i="0" u="none" strike="noStrike" cap="none" dirty="0">
                <a:solidFill>
                  <a:schemeClr val="dk1"/>
                </a:solidFill>
                <a:latin typeface="Source Sans Pro"/>
                <a:ea typeface="Source Sans Pro"/>
                <a:cs typeface="Source Sans Pro"/>
                <a:sym typeface="Source Sans Pro"/>
              </a:rPr>
              <a:t> </a:t>
            </a:r>
            <a:endParaRPr dirty="0"/>
          </a:p>
          <a:p>
            <a:pPr marL="365760" marR="0" lvl="0" indent="-256032" algn="l" rtl="0">
              <a:lnSpc>
                <a:spcPct val="100000"/>
              </a:lnSpc>
              <a:spcBef>
                <a:spcPts val="300"/>
              </a:spcBef>
              <a:spcAft>
                <a:spcPts val="0"/>
              </a:spcAft>
              <a:buClr>
                <a:schemeClr val="accent3"/>
              </a:buClr>
              <a:buSzPts val="3600"/>
              <a:buFont typeface="Georgia"/>
              <a:buChar char="•"/>
            </a:pPr>
            <a:r>
              <a:rPr lang="en-US" sz="3600" b="0" i="0" u="sng" strike="noStrike" cap="none" dirty="0">
                <a:solidFill>
                  <a:schemeClr val="hlink"/>
                </a:solidFill>
                <a:latin typeface="Source Sans Pro"/>
                <a:ea typeface="Source Sans Pro"/>
                <a:cs typeface="Source Sans Pro"/>
                <a:sym typeface="Source Sans Pro"/>
                <a:hlinkClick r:id="rId4"/>
              </a:rPr>
              <a:t>http://www.seacdc.org/professional-development.html</a:t>
            </a:r>
            <a:endParaRPr dirty="0"/>
          </a:p>
          <a:p>
            <a:pPr marL="365760" marR="0" lvl="0" indent="-256032" algn="l" rtl="0">
              <a:lnSpc>
                <a:spcPct val="100000"/>
              </a:lnSpc>
              <a:spcBef>
                <a:spcPts val="300"/>
              </a:spcBef>
              <a:spcAft>
                <a:spcPts val="0"/>
              </a:spcAft>
              <a:buClr>
                <a:schemeClr val="accent3"/>
              </a:buClr>
              <a:buSzPts val="3600"/>
              <a:buFont typeface="Georgia"/>
              <a:buChar char="•"/>
            </a:pPr>
            <a:r>
              <a:rPr lang="en-US" sz="3600" b="0" i="0" u="sng" strike="noStrike" cap="none" dirty="0" smtClean="0">
                <a:solidFill>
                  <a:schemeClr val="hlink"/>
                </a:solidFill>
                <a:latin typeface="Source Sans Pro"/>
                <a:ea typeface="Source Sans Pro"/>
                <a:cs typeface="Source Sans Pro"/>
                <a:sym typeface="Source Sans Pro"/>
                <a:hlinkClick r:id="rId4"/>
              </a:rPr>
              <a:t>https://omnie.ocali.org</a:t>
            </a:r>
            <a:r>
              <a:rPr lang="en-US" sz="3600" b="0" i="0" u="none" strike="noStrike" cap="none" dirty="0" smtClean="0">
                <a:solidFill>
                  <a:schemeClr val="dk1"/>
                </a:solidFill>
                <a:latin typeface="Source Sans Pro"/>
                <a:ea typeface="Source Sans Pro"/>
                <a:cs typeface="Source Sans Pro"/>
                <a:sym typeface="Source Sans Pro"/>
              </a:rPr>
              <a:t> </a:t>
            </a:r>
            <a:endParaRPr dirty="0"/>
          </a:p>
          <a:p>
            <a:pPr marL="365760" marR="0" lvl="0" indent="-256032" algn="l" rtl="0">
              <a:lnSpc>
                <a:spcPct val="100000"/>
              </a:lnSpc>
              <a:spcBef>
                <a:spcPts val="300"/>
              </a:spcBef>
              <a:spcAft>
                <a:spcPts val="0"/>
              </a:spcAft>
              <a:buClr>
                <a:schemeClr val="accent3"/>
              </a:buClr>
              <a:buSzPts val="3600"/>
              <a:buFont typeface="Georgia"/>
              <a:buChar char="•"/>
            </a:pPr>
            <a:r>
              <a:rPr lang="en-US" sz="3600" b="0" i="0" u="sng" strike="noStrike" cap="none" dirty="0">
                <a:solidFill>
                  <a:schemeClr val="hlink"/>
                </a:solidFill>
                <a:latin typeface="Source Sans Pro"/>
                <a:ea typeface="Source Sans Pro"/>
                <a:cs typeface="Source Sans Pro"/>
                <a:sym typeface="Source Sans Pro"/>
                <a:hlinkClick r:id="rId5"/>
              </a:rPr>
              <a:t>www.doe.virginia.gov</a:t>
            </a:r>
            <a:r>
              <a:rPr lang="en-US" sz="3600" b="0" i="0" u="none" strike="noStrike" cap="none" dirty="0">
                <a:solidFill>
                  <a:schemeClr val="dk1"/>
                </a:solidFill>
                <a:latin typeface="Source Sans Pro"/>
                <a:ea typeface="Source Sans Pro"/>
                <a:cs typeface="Source Sans Pro"/>
                <a:sym typeface="Source Sans Pro"/>
              </a:rPr>
              <a:t> (Search SLP)</a:t>
            </a:r>
            <a:endParaRPr dirty="0"/>
          </a:p>
          <a:p>
            <a:pPr marL="365760" marR="0" lvl="0" indent="-256032" algn="l" rtl="0">
              <a:lnSpc>
                <a:spcPct val="100000"/>
              </a:lnSpc>
              <a:spcBef>
                <a:spcPts val="300"/>
              </a:spcBef>
              <a:spcAft>
                <a:spcPts val="0"/>
              </a:spcAft>
              <a:buClr>
                <a:schemeClr val="accent3"/>
              </a:buClr>
              <a:buSzPts val="3600"/>
              <a:buFont typeface="Georgia"/>
              <a:buChar char="•"/>
            </a:pPr>
            <a:r>
              <a:rPr lang="en-US" sz="3600" b="0" i="0" u="sng" strike="noStrike" cap="none" dirty="0">
                <a:solidFill>
                  <a:schemeClr val="hlink"/>
                </a:solidFill>
                <a:latin typeface="Source Sans Pro"/>
                <a:ea typeface="Source Sans Pro"/>
                <a:cs typeface="Source Sans Pro"/>
                <a:sym typeface="Source Sans Pro"/>
                <a:hlinkClick r:id="rId6"/>
              </a:rPr>
              <a:t>www.leadersproject.org</a:t>
            </a:r>
            <a:r>
              <a:rPr lang="en-US" sz="3600" b="0" i="0" u="none" strike="noStrike" cap="none" dirty="0">
                <a:solidFill>
                  <a:schemeClr val="dk1"/>
                </a:solidFill>
                <a:latin typeface="Source Sans Pro"/>
                <a:ea typeface="Source Sans Pro"/>
                <a:cs typeface="Source Sans Pro"/>
                <a:sym typeface="Source Sans Pro"/>
              </a:rPr>
              <a:t> </a:t>
            </a:r>
            <a:endParaRPr dirty="0"/>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457200" y="764721"/>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Today’s Focus: 5 Key Issues</a:t>
            </a:r>
            <a:endParaRPr sz="4000" b="1" i="0" u="none" strike="noStrike" cap="none">
              <a:solidFill>
                <a:schemeClr val="dk2"/>
              </a:solidFill>
              <a:latin typeface="Source Sans Pro"/>
              <a:ea typeface="Source Sans Pro"/>
              <a:cs typeface="Source Sans Pro"/>
              <a:sym typeface="Source Sans Pro"/>
            </a:endParaRPr>
          </a:p>
        </p:txBody>
      </p:sp>
      <p:grpSp>
        <p:nvGrpSpPr>
          <p:cNvPr id="137" name="Google Shape;137;p16"/>
          <p:cNvGrpSpPr/>
          <p:nvPr/>
        </p:nvGrpSpPr>
        <p:grpSpPr>
          <a:xfrm>
            <a:off x="628655" y="1866445"/>
            <a:ext cx="7839064" cy="4705322"/>
            <a:chOff x="171454" y="2069"/>
            <a:chExt cx="7839064" cy="4705322"/>
          </a:xfrm>
        </p:grpSpPr>
        <p:sp>
          <p:nvSpPr>
            <p:cNvPr id="138" name="Google Shape;138;p16"/>
            <p:cNvSpPr/>
            <p:nvPr/>
          </p:nvSpPr>
          <p:spPr>
            <a:xfrm>
              <a:off x="171454" y="2069"/>
              <a:ext cx="7835058" cy="904869"/>
            </a:xfrm>
            <a:prstGeom prst="roundRect">
              <a:avLst>
                <a:gd name="adj" fmla="val 16667"/>
              </a:avLst>
            </a:prstGeom>
            <a:solidFill>
              <a:srgbClr val="890015"/>
            </a:solidFill>
            <a:ln>
              <a:noFill/>
            </a:ln>
            <a:effectLst>
              <a:outerShdw blurRad="508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6"/>
            <p:cNvSpPr txBox="1"/>
            <p:nvPr/>
          </p:nvSpPr>
          <p:spPr>
            <a:xfrm>
              <a:off x="215626" y="46241"/>
              <a:ext cx="7746714" cy="8165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Source Sans Pro"/>
                  <a:ea typeface="Source Sans Pro"/>
                  <a:cs typeface="Source Sans Pro"/>
                  <a:sym typeface="Source Sans Pro"/>
                </a:rPr>
                <a:t>Changes in Federal Legislation and Supreme Court Decisions that Impact School Based Providers</a:t>
              </a:r>
              <a:endParaRPr sz="2400" b="0" i="0" u="none" strike="noStrike" cap="none">
                <a:solidFill>
                  <a:schemeClr val="lt1"/>
                </a:solidFill>
                <a:latin typeface="Source Sans Pro"/>
                <a:ea typeface="Source Sans Pro"/>
                <a:cs typeface="Source Sans Pro"/>
                <a:sym typeface="Source Sans Pro"/>
              </a:endParaRPr>
            </a:p>
          </p:txBody>
        </p:sp>
        <p:sp>
          <p:nvSpPr>
            <p:cNvPr id="140" name="Google Shape;140;p16"/>
            <p:cNvSpPr/>
            <p:nvPr/>
          </p:nvSpPr>
          <p:spPr>
            <a:xfrm>
              <a:off x="171454" y="952182"/>
              <a:ext cx="7835058" cy="904869"/>
            </a:xfrm>
            <a:prstGeom prst="roundRect">
              <a:avLst>
                <a:gd name="adj" fmla="val 16667"/>
              </a:avLst>
            </a:prstGeom>
            <a:solidFill>
              <a:srgbClr val="890015"/>
            </a:solidFill>
            <a:ln>
              <a:noFill/>
            </a:ln>
            <a:effectLst>
              <a:outerShdw blurRad="508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6"/>
            <p:cNvSpPr txBox="1"/>
            <p:nvPr/>
          </p:nvSpPr>
          <p:spPr>
            <a:xfrm>
              <a:off x="215626" y="996354"/>
              <a:ext cx="7746714" cy="8165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Source Sans Pro"/>
                  <a:ea typeface="Source Sans Pro"/>
                  <a:cs typeface="Source Sans Pro"/>
                  <a:sym typeface="Source Sans Pro"/>
                </a:rPr>
                <a:t>Evidence Based Practices (EBP) and Assessment</a:t>
              </a:r>
              <a:endParaRPr sz="2400" b="0" i="0" u="none" strike="noStrike" cap="none">
                <a:solidFill>
                  <a:schemeClr val="lt1"/>
                </a:solidFill>
                <a:latin typeface="Source Sans Pro"/>
                <a:ea typeface="Source Sans Pro"/>
                <a:cs typeface="Source Sans Pro"/>
                <a:sym typeface="Source Sans Pro"/>
              </a:endParaRPr>
            </a:p>
          </p:txBody>
        </p:sp>
        <p:sp>
          <p:nvSpPr>
            <p:cNvPr id="142" name="Google Shape;142;p16"/>
            <p:cNvSpPr/>
            <p:nvPr/>
          </p:nvSpPr>
          <p:spPr>
            <a:xfrm>
              <a:off x="171454" y="1902296"/>
              <a:ext cx="7839064" cy="904869"/>
            </a:xfrm>
            <a:prstGeom prst="roundRect">
              <a:avLst>
                <a:gd name="adj" fmla="val 16667"/>
              </a:avLst>
            </a:prstGeom>
            <a:solidFill>
              <a:srgbClr val="890015"/>
            </a:solidFill>
            <a:ln>
              <a:noFill/>
            </a:ln>
            <a:effectLst>
              <a:outerShdw blurRad="508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6"/>
            <p:cNvSpPr txBox="1"/>
            <p:nvPr/>
          </p:nvSpPr>
          <p:spPr>
            <a:xfrm>
              <a:off x="215626" y="1946468"/>
              <a:ext cx="7750720" cy="8165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Source Sans Pro"/>
                  <a:ea typeface="Source Sans Pro"/>
                  <a:cs typeface="Source Sans Pro"/>
                  <a:sym typeface="Source Sans Pro"/>
                </a:rPr>
                <a:t>Evaluation and Treatment for Students who are English Language Learners  </a:t>
              </a:r>
              <a:endParaRPr sz="2400" b="0" i="0" u="none" strike="noStrike" cap="none">
                <a:solidFill>
                  <a:schemeClr val="lt1"/>
                </a:solidFill>
                <a:latin typeface="Source Sans Pro"/>
                <a:ea typeface="Source Sans Pro"/>
                <a:cs typeface="Source Sans Pro"/>
                <a:sym typeface="Source Sans Pro"/>
              </a:endParaRPr>
            </a:p>
          </p:txBody>
        </p:sp>
        <p:sp>
          <p:nvSpPr>
            <p:cNvPr id="144" name="Google Shape;144;p16"/>
            <p:cNvSpPr/>
            <p:nvPr/>
          </p:nvSpPr>
          <p:spPr>
            <a:xfrm>
              <a:off x="171454" y="2852409"/>
              <a:ext cx="7820036" cy="904869"/>
            </a:xfrm>
            <a:prstGeom prst="roundRect">
              <a:avLst>
                <a:gd name="adj" fmla="val 16667"/>
              </a:avLst>
            </a:prstGeom>
            <a:solidFill>
              <a:srgbClr val="890015"/>
            </a:solidFill>
            <a:ln>
              <a:noFill/>
            </a:ln>
            <a:effectLst>
              <a:outerShdw blurRad="508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6"/>
            <p:cNvSpPr txBox="1"/>
            <p:nvPr/>
          </p:nvSpPr>
          <p:spPr>
            <a:xfrm>
              <a:off x="215626" y="2896581"/>
              <a:ext cx="7731692" cy="8165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Source Sans Pro"/>
                  <a:ea typeface="Source Sans Pro"/>
                  <a:cs typeface="Source Sans Pro"/>
                  <a:sym typeface="Source Sans Pro"/>
                </a:rPr>
                <a:t>State Issues with SLP Recruitment and Retention in Schools</a:t>
              </a:r>
              <a:endParaRPr sz="2400" b="0" i="0" u="none" strike="noStrike" cap="none">
                <a:solidFill>
                  <a:schemeClr val="lt1"/>
                </a:solidFill>
                <a:latin typeface="Source Sans Pro"/>
                <a:ea typeface="Source Sans Pro"/>
                <a:cs typeface="Source Sans Pro"/>
                <a:sym typeface="Source Sans Pro"/>
              </a:endParaRPr>
            </a:p>
          </p:txBody>
        </p:sp>
        <p:sp>
          <p:nvSpPr>
            <p:cNvPr id="146" name="Google Shape;146;p16"/>
            <p:cNvSpPr/>
            <p:nvPr/>
          </p:nvSpPr>
          <p:spPr>
            <a:xfrm>
              <a:off x="171454" y="3802522"/>
              <a:ext cx="7835058" cy="904869"/>
            </a:xfrm>
            <a:prstGeom prst="roundRect">
              <a:avLst>
                <a:gd name="adj" fmla="val 16667"/>
              </a:avLst>
            </a:prstGeom>
            <a:solidFill>
              <a:srgbClr val="890015"/>
            </a:solidFill>
            <a:ln>
              <a:noFill/>
            </a:ln>
            <a:effectLst>
              <a:outerShdw blurRad="508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6"/>
            <p:cNvSpPr txBox="1"/>
            <p:nvPr/>
          </p:nvSpPr>
          <p:spPr>
            <a:xfrm>
              <a:off x="215626" y="3846694"/>
              <a:ext cx="7746714" cy="8165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Source Sans Pro"/>
                  <a:ea typeface="Source Sans Pro"/>
                  <a:cs typeface="Source Sans Pro"/>
                  <a:sym typeface="Source Sans Pro"/>
                </a:rPr>
                <a:t>School Based Funding Models and Understanding What is Required to Adopt a Workload Model. </a:t>
              </a:r>
              <a:endParaRPr sz="2400" b="0" i="0" u="none" strike="noStrike" cap="none">
                <a:solidFill>
                  <a:schemeClr val="lt1"/>
                </a:solidFill>
                <a:latin typeface="Source Sans Pro"/>
                <a:ea typeface="Source Sans Pro"/>
                <a:cs typeface="Source Sans Pro"/>
                <a:sym typeface="Source Sans Pro"/>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661176" y="4202181"/>
            <a:ext cx="7772400" cy="13620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5400"/>
              <a:buFont typeface="Source Sans Pro"/>
              <a:buNone/>
            </a:pPr>
            <a:r>
              <a:rPr lang="en-US" sz="5400" b="1" i="0" u="none" strike="noStrike" cap="none">
                <a:solidFill>
                  <a:srgbClr val="FFFFFF"/>
                </a:solidFill>
                <a:latin typeface="Source Sans Pro"/>
                <a:ea typeface="Source Sans Pro"/>
                <a:cs typeface="Source Sans Pro"/>
                <a:sym typeface="Source Sans Pro"/>
              </a:rPr>
              <a:t>Key Issue #3</a:t>
            </a:r>
            <a:br>
              <a:rPr lang="en-US" sz="5400" b="1" i="0" u="none" strike="noStrike" cap="none">
                <a:solidFill>
                  <a:srgbClr val="FFFFFF"/>
                </a:solidFill>
                <a:latin typeface="Source Sans Pro"/>
                <a:ea typeface="Source Sans Pro"/>
                <a:cs typeface="Source Sans Pro"/>
                <a:sym typeface="Source Sans Pro"/>
              </a:rPr>
            </a:br>
            <a:r>
              <a:rPr lang="en-US" sz="5400" b="0" i="0" u="none" strike="noStrike" cap="none">
                <a:solidFill>
                  <a:srgbClr val="FFFFFF"/>
                </a:solidFill>
                <a:latin typeface="Source Sans Pro"/>
                <a:ea typeface="Source Sans Pro"/>
                <a:cs typeface="Source Sans Pro"/>
                <a:sym typeface="Source Sans Pro"/>
              </a:rPr>
              <a:t>Evaluation and Treatment for Students </a:t>
            </a:r>
            <a:r>
              <a:rPr lang="en-US" b="0"/>
              <a:t>W</a:t>
            </a:r>
            <a:r>
              <a:rPr lang="en-US" sz="5400" b="0" i="0" u="none" strike="noStrike" cap="none">
                <a:solidFill>
                  <a:srgbClr val="FFFFFF"/>
                </a:solidFill>
                <a:latin typeface="Source Sans Pro"/>
                <a:ea typeface="Source Sans Pro"/>
                <a:cs typeface="Source Sans Pro"/>
                <a:sym typeface="Source Sans Pro"/>
              </a:rPr>
              <a:t>ho </a:t>
            </a:r>
            <a:r>
              <a:rPr lang="en-US" b="0"/>
              <a:t>A</a:t>
            </a:r>
            <a:r>
              <a:rPr lang="en-US" sz="5400" b="0" i="0" u="none" strike="noStrike" cap="none">
                <a:solidFill>
                  <a:srgbClr val="FFFFFF"/>
                </a:solidFill>
                <a:latin typeface="Source Sans Pro"/>
                <a:ea typeface="Source Sans Pro"/>
                <a:cs typeface="Source Sans Pro"/>
                <a:sym typeface="Source Sans Pro"/>
              </a:rPr>
              <a:t>re </a:t>
            </a:r>
            <a:r>
              <a:rPr lang="en-US" b="0"/>
              <a:t>Culturally and Linguistically Diverse</a:t>
            </a:r>
            <a:endParaRPr sz="5400" b="0"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a:t>National Statistics</a:t>
            </a:r>
            <a:endParaRPr/>
          </a:p>
        </p:txBody>
      </p:sp>
      <p:sp>
        <p:nvSpPr>
          <p:cNvPr id="407" name="Google Shape;407;p57"/>
          <p:cNvSpPr txBox="1">
            <a:spLocks noGrp="1"/>
          </p:cNvSpPr>
          <p:nvPr>
            <p:ph type="body" idx="1"/>
          </p:nvPr>
        </p:nvSpPr>
        <p:spPr>
          <a:xfrm>
            <a:off x="457200" y="2249424"/>
            <a:ext cx="8229600" cy="402378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SzPts val="2800"/>
              <a:buNone/>
            </a:pPr>
            <a:r>
              <a:rPr lang="en-US" sz="3000" dirty="0"/>
              <a:t>According to the National Center for Education Statistics (2011), in 2009 the number of children ages 5–17 who spoke a language other than English in the home was 11.2 million students or 21 percent of the school-age population. </a:t>
            </a:r>
            <a:endParaRPr sz="3000" dirty="0"/>
          </a:p>
          <a:p>
            <a:pPr marL="0" lvl="0" indent="0" algn="l" rtl="0">
              <a:lnSpc>
                <a:spcPct val="100000"/>
              </a:lnSpc>
              <a:spcBef>
                <a:spcPts val="300"/>
              </a:spcBef>
              <a:spcAft>
                <a:spcPts val="0"/>
              </a:spcAft>
              <a:buSzPts val="2800"/>
              <a:buNone/>
            </a:pPr>
            <a:endParaRPr dirty="0"/>
          </a:p>
          <a:p>
            <a:pPr marL="0" lvl="0" indent="0" algn="l" rtl="0">
              <a:lnSpc>
                <a:spcPct val="100000"/>
              </a:lnSpc>
              <a:spcBef>
                <a:spcPts val="300"/>
              </a:spcBef>
              <a:spcAft>
                <a:spcPts val="0"/>
              </a:spcAft>
              <a:buSzPts val="2800"/>
              <a:buNone/>
            </a:pPr>
            <a:endParaRPr dirty="0"/>
          </a:p>
          <a:p>
            <a:pPr marL="0" lvl="0" indent="0" algn="l" rtl="0">
              <a:lnSpc>
                <a:spcPct val="100000"/>
              </a:lnSpc>
              <a:spcBef>
                <a:spcPts val="300"/>
              </a:spcBef>
              <a:spcAft>
                <a:spcPts val="0"/>
              </a:spcAft>
              <a:buSzPts val="2800"/>
              <a:buNone/>
            </a:pPr>
            <a:r>
              <a:rPr lang="en-US" sz="1800" dirty="0"/>
              <a:t>O’Hara, N., </a:t>
            </a:r>
            <a:r>
              <a:rPr lang="en-US" sz="1800" dirty="0" err="1"/>
              <a:t>Munk</a:t>
            </a:r>
            <a:r>
              <a:rPr lang="en-US" sz="1800" dirty="0"/>
              <a:t>, T. E., Reedy, K., and </a:t>
            </a:r>
            <a:r>
              <a:rPr lang="en-US" sz="1800" dirty="0" err="1"/>
              <a:t>D’Agord</a:t>
            </a:r>
            <a:r>
              <a:rPr lang="en-US" sz="1800" dirty="0"/>
              <a:t>, C. (2016, May). Equity, Inclusion, and Opportunity: Addressing Success Gaps White Paper (Version 3.0). IDEA Data Center. Rockville, MD: </a:t>
            </a:r>
            <a:r>
              <a:rPr lang="en-US" sz="1800" dirty="0" err="1"/>
              <a:t>Westat</a:t>
            </a:r>
            <a:r>
              <a:rPr lang="en-US" sz="1800" dirty="0"/>
              <a:t>.</a:t>
            </a:r>
            <a:endParaRPr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dirty="0">
                <a:solidFill>
                  <a:srgbClr val="1B3571"/>
                </a:solidFill>
              </a:rPr>
              <a:t>Appropriate Evaluations</a:t>
            </a:r>
            <a:endParaRPr dirty="0"/>
          </a:p>
        </p:txBody>
      </p:sp>
      <p:sp>
        <p:nvSpPr>
          <p:cNvPr id="414" name="Google Shape;414;p58"/>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Autofit/>
          </a:bodyPr>
          <a:lstStyle/>
          <a:p>
            <a:pPr marL="342900" indent="-342900">
              <a:lnSpc>
                <a:spcPct val="115000"/>
              </a:lnSpc>
            </a:pPr>
            <a:r>
              <a:rPr lang="en-US" sz="2400" dirty="0" smtClean="0">
                <a:solidFill>
                  <a:srgbClr val="030E83"/>
                </a:solidFill>
                <a:latin typeface="Source Sans Pro" panose="020B0503030403020204" pitchFamily="34" charset="0"/>
                <a:ea typeface="Arial"/>
                <a:cs typeface="Arial"/>
                <a:sym typeface="Arial"/>
              </a:rPr>
              <a:t>To </a:t>
            </a:r>
            <a:r>
              <a:rPr lang="en-US" sz="2400" dirty="0">
                <a:solidFill>
                  <a:srgbClr val="030E83"/>
                </a:solidFill>
                <a:latin typeface="Source Sans Pro" panose="020B0503030403020204" pitchFamily="34" charset="0"/>
                <a:ea typeface="Arial"/>
                <a:cs typeface="Arial"/>
                <a:sym typeface="Arial"/>
              </a:rPr>
              <a:t>ensure that students are appropriately evaluated, the IDEA specifies that assessments and other evaluation materials must be selected and administered so as not to be discriminatory on a racial or cultural basis</a:t>
            </a:r>
            <a:endParaRPr sz="2400" dirty="0">
              <a:solidFill>
                <a:srgbClr val="030E83"/>
              </a:solidFill>
              <a:latin typeface="Source Sans Pro" panose="020B0503030403020204" pitchFamily="34" charset="0"/>
              <a:ea typeface="Arial"/>
              <a:cs typeface="Arial"/>
              <a:sym typeface="Arial"/>
            </a:endParaRPr>
          </a:p>
          <a:p>
            <a:pPr marL="342900" indent="-342900">
              <a:lnSpc>
                <a:spcPct val="115000"/>
              </a:lnSpc>
            </a:pPr>
            <a:endParaRPr sz="2400" dirty="0">
              <a:solidFill>
                <a:srgbClr val="030E83"/>
              </a:solidFill>
              <a:latin typeface="Source Sans Pro" panose="020B0503030403020204" pitchFamily="34" charset="0"/>
              <a:ea typeface="Arial"/>
              <a:cs typeface="Arial"/>
              <a:sym typeface="Arial"/>
            </a:endParaRPr>
          </a:p>
          <a:p>
            <a:pPr marL="342900" indent="-342900">
              <a:lnSpc>
                <a:spcPct val="115000"/>
              </a:lnSpc>
            </a:pPr>
            <a:r>
              <a:rPr lang="en-US" sz="2400" dirty="0" smtClean="0">
                <a:solidFill>
                  <a:srgbClr val="030E83"/>
                </a:solidFill>
                <a:latin typeface="Source Sans Pro" panose="020B0503030403020204" pitchFamily="34" charset="0"/>
                <a:ea typeface="Arial"/>
                <a:cs typeface="Arial"/>
                <a:sym typeface="Arial"/>
              </a:rPr>
              <a:t>Assessments </a:t>
            </a:r>
            <a:r>
              <a:rPr lang="en-US" sz="2400" dirty="0">
                <a:solidFill>
                  <a:srgbClr val="030E83"/>
                </a:solidFill>
                <a:latin typeface="Source Sans Pro" panose="020B0503030403020204" pitchFamily="34" charset="0"/>
                <a:ea typeface="Arial"/>
                <a:cs typeface="Arial"/>
                <a:sym typeface="Arial"/>
              </a:rPr>
              <a:t>must be administered in the student's native language or other mode of communication and in the form most likely to yield accurate information on what the student knows and can do, unless it is clearly not feasible to do so (34 CFR §300.304(c)(1))</a:t>
            </a:r>
            <a:endParaRPr sz="2400" dirty="0">
              <a:solidFill>
                <a:srgbClr val="030E83"/>
              </a:solidFill>
              <a:latin typeface="Source Sans Pro" panose="020B0503030403020204" pitchFamily="34" charset="0"/>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9"/>
          <p:cNvSpPr txBox="1">
            <a:spLocks noGrp="1"/>
          </p:cNvSpPr>
          <p:nvPr>
            <p:ph type="title"/>
          </p:nvPr>
        </p:nvSpPr>
        <p:spPr>
          <a:xfrm>
            <a:off x="457200" y="7952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dirty="0"/>
              <a:t>IDEA </a:t>
            </a:r>
            <a:r>
              <a:rPr lang="en-US" dirty="0" smtClean="0"/>
              <a:t>Requirements</a:t>
            </a:r>
            <a:endParaRPr dirty="0"/>
          </a:p>
        </p:txBody>
      </p:sp>
      <p:sp>
        <p:nvSpPr>
          <p:cNvPr id="421" name="Google Shape;421;p59"/>
          <p:cNvSpPr txBox="1">
            <a:spLocks noGrp="1"/>
          </p:cNvSpPr>
          <p:nvPr>
            <p:ph type="body" idx="1"/>
          </p:nvPr>
        </p:nvSpPr>
        <p:spPr>
          <a:xfrm>
            <a:off x="457200" y="1881963"/>
            <a:ext cx="8229600" cy="4692412"/>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dirty="0" smtClean="0"/>
              <a:t>Districts </a:t>
            </a:r>
            <a:r>
              <a:rPr lang="en-US" dirty="0"/>
              <a:t>must consider the English language proficiency of EL students in determining the appropriate assessments and other evaluation materials to be </a:t>
            </a:r>
            <a:r>
              <a:rPr lang="en-US" dirty="0" smtClean="0"/>
              <a:t>used. </a:t>
            </a:r>
            <a:endParaRPr dirty="0"/>
          </a:p>
          <a:p>
            <a:pPr marL="457200" lvl="0" indent="-406400" algn="l" rtl="0">
              <a:lnSpc>
                <a:spcPct val="100000"/>
              </a:lnSpc>
              <a:spcBef>
                <a:spcPts val="0"/>
              </a:spcBef>
              <a:spcAft>
                <a:spcPts val="0"/>
              </a:spcAft>
              <a:buSzPts val="2800"/>
              <a:buChar char="•"/>
            </a:pPr>
            <a:r>
              <a:rPr lang="en-US" dirty="0"/>
              <a:t>School districts must not identify or determine that EL students are students with </a:t>
            </a:r>
            <a:r>
              <a:rPr lang="en-US" dirty="0" smtClean="0"/>
              <a:t>disabilities </a:t>
            </a:r>
            <a:r>
              <a:rPr lang="en-US" i="1" dirty="0" smtClean="0"/>
              <a:t>primarily </a:t>
            </a:r>
            <a:r>
              <a:rPr lang="en-US" dirty="0" smtClean="0"/>
              <a:t>because </a:t>
            </a:r>
            <a:r>
              <a:rPr lang="en-US" dirty="0"/>
              <a:t>of their limited English language proficiency</a:t>
            </a:r>
            <a:r>
              <a:rPr lang="en-US" dirty="0" smtClean="0"/>
              <a:t>.  EL must not be the </a:t>
            </a:r>
            <a:r>
              <a:rPr lang="en-US" i="1" dirty="0" smtClean="0"/>
              <a:t>determinant </a:t>
            </a:r>
            <a:r>
              <a:rPr lang="en-US" i="1" dirty="0" smtClean="0"/>
              <a:t>factor. </a:t>
            </a:r>
            <a:endParaRPr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0"/>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Disproportionate Representation</a:t>
            </a:r>
            <a:endParaRPr sz="4000" b="1" i="0" u="none" strike="noStrike" cap="none">
              <a:solidFill>
                <a:schemeClr val="dk2"/>
              </a:solidFill>
              <a:latin typeface="Source Sans Pro"/>
              <a:ea typeface="Source Sans Pro"/>
              <a:cs typeface="Source Sans Pro"/>
              <a:sym typeface="Source Sans Pro"/>
            </a:endParaRPr>
          </a:p>
        </p:txBody>
      </p:sp>
      <p:sp>
        <p:nvSpPr>
          <p:cNvPr id="427" name="Google Shape;427;p60"/>
          <p:cNvSpPr txBox="1">
            <a:spLocks noGrp="1"/>
          </p:cNvSpPr>
          <p:nvPr>
            <p:ph type="body" idx="1"/>
          </p:nvPr>
        </p:nvSpPr>
        <p:spPr>
          <a:xfrm>
            <a:off x="510702" y="2552329"/>
            <a:ext cx="8069094" cy="359375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600"/>
              <a:buFont typeface="Georgia"/>
              <a:buChar char="•"/>
            </a:pPr>
            <a:r>
              <a:rPr lang="en-US" sz="3600" b="0" i="0" u="none" strike="noStrike" cap="none" dirty="0">
                <a:solidFill>
                  <a:schemeClr val="dk1"/>
                </a:solidFill>
                <a:latin typeface="Source Sans Pro"/>
                <a:ea typeface="Source Sans Pro"/>
                <a:cs typeface="Source Sans Pro"/>
                <a:sym typeface="Source Sans Pro"/>
              </a:rPr>
              <a:t>Nationally, there continues to be under </a:t>
            </a:r>
            <a:r>
              <a:rPr lang="en-US" sz="3600" dirty="0" smtClean="0"/>
              <a:t>and</a:t>
            </a:r>
            <a:r>
              <a:rPr lang="en-US" sz="3600" b="0" i="0" u="none" strike="noStrike" cap="none" dirty="0" smtClean="0">
                <a:solidFill>
                  <a:schemeClr val="dk1"/>
                </a:solidFill>
                <a:latin typeface="Source Sans Pro"/>
                <a:ea typeface="Source Sans Pro"/>
                <a:cs typeface="Source Sans Pro"/>
                <a:sym typeface="Source Sans Pro"/>
              </a:rPr>
              <a:t> </a:t>
            </a:r>
            <a:r>
              <a:rPr lang="en-US" sz="3600" b="0" i="0" u="none" strike="noStrike" cap="none" dirty="0">
                <a:solidFill>
                  <a:schemeClr val="dk1"/>
                </a:solidFill>
                <a:latin typeface="Source Sans Pro"/>
                <a:ea typeface="Source Sans Pro"/>
                <a:cs typeface="Source Sans Pro"/>
                <a:sym typeface="Source Sans Pro"/>
              </a:rPr>
              <a:t>over identification of children from cultural and/or linguistic minorities in groups of children identified with </a:t>
            </a:r>
            <a:r>
              <a:rPr lang="en-US" sz="3600" b="0" i="0" u="none" strike="noStrike" cap="none" dirty="0" smtClean="0">
                <a:solidFill>
                  <a:schemeClr val="dk1"/>
                </a:solidFill>
                <a:latin typeface="Source Sans Pro"/>
                <a:ea typeface="Source Sans Pro"/>
                <a:cs typeface="Source Sans Pro"/>
                <a:sym typeface="Source Sans Pro"/>
              </a:rPr>
              <a:t>disabilities.</a:t>
            </a:r>
          </a:p>
          <a:p>
            <a:pPr marL="109728" marR="0" lvl="0" indent="0" algn="r" rtl="0">
              <a:lnSpc>
                <a:spcPct val="100000"/>
              </a:lnSpc>
              <a:spcBef>
                <a:spcPts val="0"/>
              </a:spcBef>
              <a:spcAft>
                <a:spcPts val="0"/>
              </a:spcAft>
              <a:buClr>
                <a:schemeClr val="accent3"/>
              </a:buClr>
              <a:buSzPts val="3600"/>
              <a:buNone/>
            </a:pPr>
            <a:endParaRPr lang="en-US" dirty="0" smtClean="0">
              <a:solidFill>
                <a:schemeClr val="tx1"/>
              </a:solidFill>
            </a:endParaRPr>
          </a:p>
          <a:p>
            <a:pPr marL="109728" marR="0" lvl="0" indent="0" algn="r" rtl="0">
              <a:lnSpc>
                <a:spcPct val="100000"/>
              </a:lnSpc>
              <a:spcBef>
                <a:spcPts val="0"/>
              </a:spcBef>
              <a:spcAft>
                <a:spcPts val="0"/>
              </a:spcAft>
              <a:buClr>
                <a:schemeClr val="accent3"/>
              </a:buClr>
              <a:buSzPts val="3600"/>
              <a:buNone/>
            </a:pPr>
            <a:r>
              <a:rPr lang="en-US" dirty="0" smtClean="0">
                <a:solidFill>
                  <a:schemeClr val="tx1"/>
                </a:solidFill>
              </a:rPr>
              <a:t>(Morgan, </a:t>
            </a:r>
            <a:r>
              <a:rPr lang="en-US" dirty="0" err="1" smtClean="0">
                <a:solidFill>
                  <a:schemeClr val="tx1"/>
                </a:solidFill>
              </a:rPr>
              <a:t>Farkas</a:t>
            </a:r>
            <a:r>
              <a:rPr lang="en-US" dirty="0" smtClean="0">
                <a:solidFill>
                  <a:schemeClr val="tx1"/>
                </a:solidFill>
              </a:rPr>
              <a:t>, </a:t>
            </a:r>
            <a:r>
              <a:rPr lang="en-US" dirty="0" err="1" smtClean="0">
                <a:solidFill>
                  <a:schemeClr val="tx1"/>
                </a:solidFill>
              </a:rPr>
              <a:t>Hillemeier</a:t>
            </a:r>
            <a:r>
              <a:rPr lang="en-US" dirty="0" smtClean="0">
                <a:solidFill>
                  <a:schemeClr val="tx1"/>
                </a:solidFill>
              </a:rPr>
              <a:t> and </a:t>
            </a:r>
            <a:r>
              <a:rPr lang="en-US" dirty="0" err="1" smtClean="0">
                <a:solidFill>
                  <a:schemeClr val="tx1"/>
                </a:solidFill>
              </a:rPr>
              <a:t>Maczuga</a:t>
            </a:r>
            <a:r>
              <a:rPr lang="en-US" dirty="0" smtClean="0">
                <a:solidFill>
                  <a:schemeClr val="tx1"/>
                </a:solidFill>
              </a:rPr>
              <a:t>, 2017)</a:t>
            </a:r>
            <a:r>
              <a:rPr lang="en-US" b="0" i="0" u="none" strike="noStrike" cap="none" dirty="0" smtClean="0">
                <a:solidFill>
                  <a:schemeClr val="tx1"/>
                </a:solidFill>
                <a:sym typeface="Source Sans Pro"/>
              </a:rPr>
              <a:t> </a:t>
            </a:r>
            <a:endParaRPr b="0" i="0" u="none" strike="noStrike" cap="none" dirty="0">
              <a:solidFill>
                <a:schemeClr val="tx1"/>
              </a:solidFill>
              <a:sym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IDEA and </a:t>
            </a:r>
            <a:r>
              <a:rPr lang="en-US"/>
              <a:t>Disproportionality</a:t>
            </a:r>
            <a:endParaRPr sz="4000" b="1" i="0" u="none" strike="noStrike" cap="none">
              <a:solidFill>
                <a:schemeClr val="dk2"/>
              </a:solidFill>
              <a:latin typeface="Source Sans Pro"/>
              <a:ea typeface="Source Sans Pro"/>
              <a:cs typeface="Source Sans Pro"/>
              <a:sym typeface="Source Sans Pro"/>
            </a:endParaRPr>
          </a:p>
        </p:txBody>
      </p:sp>
      <p:sp>
        <p:nvSpPr>
          <p:cNvPr id="433" name="Google Shape;433;p61"/>
          <p:cNvSpPr txBox="1">
            <a:spLocks noGrp="1"/>
          </p:cNvSpPr>
          <p:nvPr>
            <p:ph type="body" idx="1"/>
          </p:nvPr>
        </p:nvSpPr>
        <p:spPr>
          <a:xfrm>
            <a:off x="510702" y="2215636"/>
            <a:ext cx="8069094" cy="393044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State education agencies must gather and examine such data </a:t>
            </a:r>
            <a:r>
              <a:rPr lang="en-US" sz="2800" b="0" i="0" u="none" strike="noStrike" cap="none" dirty="0">
                <a:solidFill>
                  <a:schemeClr val="dk1"/>
                </a:solidFill>
                <a:latin typeface="Source Sans Pro"/>
                <a:ea typeface="Source Sans Pro"/>
                <a:cs typeface="Source Sans Pro"/>
                <a:sym typeface="Source Sans Pro"/>
              </a:rPr>
              <a:t>(per IDEA 20 U.S.C. 1418(d) and 34 CFR §300.646) </a:t>
            </a:r>
            <a:endParaRPr sz="2800" b="0" i="0" u="none" strike="noStrike" cap="none" dirty="0">
              <a:solidFill>
                <a:schemeClr val="dk1"/>
              </a:solidFill>
              <a:latin typeface="Source Sans Pro"/>
              <a:ea typeface="Source Sans Pro"/>
              <a:cs typeface="Source Sans Pro"/>
              <a:sym typeface="Source Sans Pro"/>
            </a:endParaRPr>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State and local education systems </a:t>
            </a:r>
            <a:r>
              <a:rPr lang="en-US" sz="3200" b="0" i="0" u="none" strike="noStrike" cap="none" dirty="0" smtClean="0">
                <a:solidFill>
                  <a:schemeClr val="dk1"/>
                </a:solidFill>
                <a:latin typeface="Source Sans Pro"/>
                <a:ea typeface="Source Sans Pro"/>
                <a:cs typeface="Source Sans Pro"/>
                <a:sym typeface="Source Sans Pro"/>
              </a:rPr>
              <a:t>are required </a:t>
            </a:r>
            <a:r>
              <a:rPr lang="en-US" sz="3200" b="0" i="0" u="none" strike="noStrike" cap="none" dirty="0">
                <a:solidFill>
                  <a:schemeClr val="dk1"/>
                </a:solidFill>
                <a:latin typeface="Source Sans Pro"/>
                <a:ea typeface="Source Sans Pro"/>
                <a:cs typeface="Source Sans Pro"/>
                <a:sym typeface="Source Sans Pro"/>
              </a:rPr>
              <a:t>to take steps to address disproportionality </a:t>
            </a:r>
            <a:r>
              <a:rPr lang="en-US" sz="2400" b="0" i="0" u="none" strike="noStrike" cap="none" dirty="0">
                <a:solidFill>
                  <a:schemeClr val="dk1"/>
                </a:solidFill>
                <a:latin typeface="Source Sans Pro"/>
                <a:ea typeface="Source Sans Pro"/>
                <a:cs typeface="Source Sans Pro"/>
                <a:sym typeface="Source Sans Pro"/>
              </a:rPr>
              <a:t>(USDOE, 2015; IDEA reference 20 U.S.C. 1416(a)(3)(C); 34 CFR §300.600(d)(3).). </a:t>
            </a:r>
            <a:endParaRPr dirty="0"/>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a:p>
            <a:pPr marL="109728" marR="0" lvl="0" indent="0" algn="l" rtl="0">
              <a:lnSpc>
                <a:spcPct val="100000"/>
              </a:lnSpc>
              <a:spcBef>
                <a:spcPts val="300"/>
              </a:spcBef>
              <a:spcAft>
                <a:spcPts val="0"/>
              </a:spcAft>
              <a:buClr>
                <a:schemeClr val="accent3"/>
              </a:buClr>
              <a:buSzPts val="2800"/>
              <a:buFont typeface="Georgia"/>
              <a:buNone/>
            </a:pPr>
            <a:r>
              <a:rPr lang="en-US" sz="2800" b="0" i="0" u="none" strike="noStrike" cap="none" dirty="0">
                <a:solidFill>
                  <a:schemeClr val="dk1"/>
                </a:solidFill>
                <a:latin typeface="Source Sans Pro"/>
                <a:ea typeface="Source Sans Pro"/>
                <a:cs typeface="Source Sans Pro"/>
                <a:sym typeface="Source Sans Pro"/>
              </a:rPr>
              <a:t> </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2"/>
          <p:cNvSpPr txBox="1">
            <a:spLocks noGrp="1"/>
          </p:cNvSpPr>
          <p:nvPr>
            <p:ph type="title"/>
          </p:nvPr>
        </p:nvSpPr>
        <p:spPr>
          <a:xfrm>
            <a:off x="457200" y="869053"/>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dirty="0">
                <a:solidFill>
                  <a:schemeClr val="dk2"/>
                </a:solidFill>
                <a:latin typeface="Source Sans Pro"/>
                <a:ea typeface="Source Sans Pro"/>
                <a:cs typeface="Source Sans Pro"/>
                <a:sym typeface="Source Sans Pro"/>
              </a:rPr>
              <a:t>Risk Ratio Comparisons</a:t>
            </a:r>
            <a:endParaRPr sz="4000" b="1" i="0" u="none" strike="noStrike" cap="none" dirty="0">
              <a:solidFill>
                <a:schemeClr val="dk2"/>
              </a:solidFill>
              <a:latin typeface="Source Sans Pro"/>
              <a:ea typeface="Source Sans Pro"/>
              <a:cs typeface="Source Sans Pro"/>
              <a:sym typeface="Source Sans Pro"/>
            </a:endParaRPr>
          </a:p>
        </p:txBody>
      </p:sp>
      <p:sp>
        <p:nvSpPr>
          <p:cNvPr id="439" name="Google Shape;439;p62"/>
          <p:cNvSpPr txBox="1">
            <a:spLocks noGrp="1"/>
          </p:cNvSpPr>
          <p:nvPr>
            <p:ph type="body" idx="1"/>
          </p:nvPr>
        </p:nvSpPr>
        <p:spPr>
          <a:xfrm>
            <a:off x="457199" y="2249426"/>
            <a:ext cx="3015291" cy="45259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600"/>
              <a:buFont typeface="Georgia"/>
              <a:buChar char="•"/>
            </a:pPr>
            <a:r>
              <a:rPr lang="en-US" sz="3600" b="0" i="0" u="none" strike="noStrike" cap="none" dirty="0">
                <a:solidFill>
                  <a:schemeClr val="dk1"/>
                </a:solidFill>
                <a:latin typeface="Source Sans Pro"/>
                <a:ea typeface="Source Sans Pro"/>
                <a:cs typeface="Source Sans Pro"/>
                <a:sym typeface="Source Sans Pro"/>
              </a:rPr>
              <a:t>Compares </a:t>
            </a:r>
            <a:r>
              <a:rPr lang="en-US" sz="3600" b="0" i="0" u="none" strike="noStrike" cap="none" dirty="0" smtClean="0">
                <a:solidFill>
                  <a:schemeClr val="dk1"/>
                </a:solidFill>
                <a:latin typeface="Source Sans Pro"/>
                <a:ea typeface="Source Sans Pro"/>
                <a:cs typeface="Source Sans Pro"/>
                <a:sym typeface="Source Sans Pro"/>
              </a:rPr>
              <a:t>ratio of all </a:t>
            </a:r>
            <a:r>
              <a:rPr lang="en-US" sz="3600" b="0" i="0" u="none" strike="noStrike" cap="none" dirty="0">
                <a:solidFill>
                  <a:schemeClr val="dk1"/>
                </a:solidFill>
                <a:latin typeface="Source Sans Pro"/>
                <a:ea typeface="Source Sans Pro"/>
                <a:cs typeface="Source Sans Pro"/>
                <a:sym typeface="Source Sans Pro"/>
              </a:rPr>
              <a:t>students </a:t>
            </a:r>
            <a:r>
              <a:rPr lang="en-US" sz="3600" b="0" i="0" u="none" strike="noStrike" cap="none" dirty="0" smtClean="0">
                <a:solidFill>
                  <a:schemeClr val="dk1"/>
                </a:solidFill>
                <a:latin typeface="Source Sans Pro"/>
                <a:ea typeface="Source Sans Pro"/>
                <a:cs typeface="Source Sans Pro"/>
                <a:sym typeface="Source Sans Pro"/>
              </a:rPr>
              <a:t>to </a:t>
            </a:r>
            <a:r>
              <a:rPr lang="en-US" sz="3600" b="0" i="0" u="none" strike="noStrike" cap="none" dirty="0">
                <a:solidFill>
                  <a:schemeClr val="dk1"/>
                </a:solidFill>
                <a:latin typeface="Source Sans Pro"/>
                <a:ea typeface="Source Sans Pro"/>
                <a:cs typeface="Source Sans Pro"/>
                <a:sym typeface="Source Sans Pro"/>
              </a:rPr>
              <a:t>a sub </a:t>
            </a:r>
            <a:r>
              <a:rPr lang="en-US" sz="3600" b="0" i="0" u="none" strike="noStrike" cap="none" dirty="0" smtClean="0">
                <a:solidFill>
                  <a:schemeClr val="dk1"/>
                </a:solidFill>
                <a:latin typeface="Source Sans Pro"/>
                <a:ea typeface="Source Sans Pro"/>
                <a:cs typeface="Source Sans Pro"/>
                <a:sym typeface="Source Sans Pro"/>
              </a:rPr>
              <a:t>group</a:t>
            </a:r>
            <a:endParaRPr sz="2000" b="0" i="0" u="none" strike="noStrike" cap="none" dirty="0">
              <a:solidFill>
                <a:schemeClr val="dk1"/>
              </a:solidFill>
              <a:latin typeface="Source Sans Pro"/>
              <a:ea typeface="Source Sans Pro"/>
              <a:cs typeface="Source Sans Pro"/>
              <a:sym typeface="Source Sans Pro"/>
            </a:endParaRPr>
          </a:p>
        </p:txBody>
      </p:sp>
      <p:pic>
        <p:nvPicPr>
          <p:cNvPr id="440" name="Google Shape;440;p62"/>
          <p:cNvPicPr preferRelativeResize="0"/>
          <p:nvPr/>
        </p:nvPicPr>
        <p:blipFill rotWithShape="1">
          <a:blip r:embed="rId3">
            <a:alphaModFix/>
          </a:blip>
          <a:srcRect/>
          <a:stretch/>
        </p:blipFill>
        <p:spPr>
          <a:xfrm>
            <a:off x="3688676" y="2134574"/>
            <a:ext cx="5011635" cy="44382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3"/>
          <p:cNvSpPr txBox="1">
            <a:spLocks noGrp="1"/>
          </p:cNvSpPr>
          <p:nvPr>
            <p:ph type="title"/>
          </p:nvPr>
        </p:nvSpPr>
        <p:spPr>
          <a:xfrm>
            <a:off x="407096" y="917532"/>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Strengthening Criteria for Services</a:t>
            </a:r>
            <a:endParaRPr sz="3600" b="1" i="0" u="none" strike="noStrike" cap="none">
              <a:solidFill>
                <a:schemeClr val="dk2"/>
              </a:solidFill>
              <a:latin typeface="Source Sans Pro"/>
              <a:ea typeface="Source Sans Pro"/>
              <a:cs typeface="Source Sans Pro"/>
              <a:sym typeface="Source Sans Pro"/>
            </a:endParaRPr>
          </a:p>
        </p:txBody>
      </p:sp>
      <p:sp>
        <p:nvSpPr>
          <p:cNvPr id="447" name="Google Shape;447;p63"/>
          <p:cNvSpPr txBox="1">
            <a:spLocks noGrp="1"/>
          </p:cNvSpPr>
          <p:nvPr>
            <p:ph type="body" idx="1"/>
          </p:nvPr>
        </p:nvSpPr>
        <p:spPr>
          <a:xfrm>
            <a:off x="457200" y="2041451"/>
            <a:ext cx="8229600" cy="4533085"/>
          </a:xfrm>
          <a:prstGeom prst="rect">
            <a:avLst/>
          </a:prstGeom>
          <a:noFill/>
          <a:ln>
            <a:noFill/>
          </a:ln>
        </p:spPr>
        <p:txBody>
          <a:bodyPr spcFirstLastPara="1" wrap="square" lIns="91425" tIns="45700" rIns="91425" bIns="45700" anchor="t" anchorCtr="0">
            <a:noAutofit/>
          </a:bodyPr>
          <a:lstStyle/>
          <a:p>
            <a:pPr marL="507492" marR="0" lvl="0" indent="-342900" algn="l" rtl="0">
              <a:lnSpc>
                <a:spcPct val="80000"/>
              </a:lnSpc>
              <a:spcBef>
                <a:spcPts val="0"/>
              </a:spcBef>
              <a:spcAft>
                <a:spcPts val="0"/>
              </a:spcAft>
              <a:buClr>
                <a:schemeClr val="accent3"/>
              </a:buClr>
              <a:buSzPts val="2590"/>
              <a:buFont typeface="Georgia"/>
              <a:buChar char="•"/>
            </a:pPr>
            <a:r>
              <a:rPr lang="en-US" b="0" i="0" u="none" strike="noStrike" cap="none" dirty="0">
                <a:solidFill>
                  <a:schemeClr val="dk1"/>
                </a:solidFill>
                <a:sym typeface="Source Sans Pro"/>
              </a:rPr>
              <a:t>Addition of state specific regulations on</a:t>
            </a:r>
            <a:endParaRPr dirty="0"/>
          </a:p>
          <a:p>
            <a:pPr lvl="1" indent="-287338">
              <a:lnSpc>
                <a:spcPct val="80000"/>
              </a:lnSpc>
              <a:buSzPts val="2405"/>
              <a:buFont typeface="Arial" panose="020B0604020202020204" pitchFamily="34" charset="0"/>
              <a:buChar char="•"/>
            </a:pPr>
            <a:r>
              <a:rPr lang="en-US" sz="2800" b="0" i="0" u="none" strike="noStrike" cap="none" dirty="0">
                <a:solidFill>
                  <a:schemeClr val="accent1">
                    <a:lumMod val="75000"/>
                  </a:schemeClr>
                </a:solidFill>
                <a:sym typeface="Source Sans Pro"/>
              </a:rPr>
              <a:t>Criteria to address dialect and ELL impact</a:t>
            </a:r>
            <a:endParaRPr sz="2800" dirty="0">
              <a:solidFill>
                <a:schemeClr val="accent1">
                  <a:lumMod val="75000"/>
                </a:schemeClr>
              </a:solidFill>
            </a:endParaRPr>
          </a:p>
          <a:p>
            <a:pPr lvl="1" indent="-287338">
              <a:lnSpc>
                <a:spcPct val="80000"/>
              </a:lnSpc>
              <a:buSzPts val="2405"/>
              <a:buFont typeface="Arial" panose="020B0604020202020204" pitchFamily="34" charset="0"/>
              <a:buChar char="•"/>
            </a:pPr>
            <a:r>
              <a:rPr lang="en-US" sz="2800" b="0" i="0" u="none" strike="noStrike" cap="none" dirty="0">
                <a:solidFill>
                  <a:schemeClr val="accent1">
                    <a:lumMod val="75000"/>
                  </a:schemeClr>
                </a:solidFill>
                <a:sym typeface="Source Sans Pro"/>
              </a:rPr>
              <a:t>Criteria to address impact of poverty (SES)</a:t>
            </a:r>
            <a:endParaRPr sz="2800" dirty="0">
              <a:solidFill>
                <a:schemeClr val="accent1">
                  <a:lumMod val="75000"/>
                </a:schemeClr>
              </a:solidFill>
            </a:endParaRPr>
          </a:p>
          <a:p>
            <a:pPr lvl="1" indent="-287338">
              <a:lnSpc>
                <a:spcPct val="80000"/>
              </a:lnSpc>
              <a:buSzPts val="2405"/>
              <a:buFont typeface="Arial" panose="020B0604020202020204" pitchFamily="34" charset="0"/>
              <a:buChar char="•"/>
            </a:pPr>
            <a:r>
              <a:rPr lang="en-US" sz="2800" b="0" i="0" u="none" strike="noStrike" cap="none" dirty="0">
                <a:solidFill>
                  <a:schemeClr val="accent1">
                    <a:lumMod val="75000"/>
                  </a:schemeClr>
                </a:solidFill>
                <a:sym typeface="Source Sans Pro"/>
              </a:rPr>
              <a:t>Criteria to address lack of instruction (homelessness and migrant students</a:t>
            </a:r>
            <a:r>
              <a:rPr lang="en-US" sz="2800" b="0" i="0" u="none" strike="noStrike" cap="none" dirty="0">
                <a:solidFill>
                  <a:schemeClr val="accent1"/>
                </a:solidFill>
                <a:sym typeface="Source Sans Pro"/>
              </a:rPr>
              <a:t>)</a:t>
            </a:r>
            <a:endParaRPr sz="2800" dirty="0">
              <a:solidFill>
                <a:schemeClr val="accent1"/>
              </a:solidFill>
            </a:endParaRPr>
          </a:p>
          <a:p>
            <a:pPr marL="914400" marR="0" lvl="1" indent="-304482" algn="l" rtl="0">
              <a:lnSpc>
                <a:spcPct val="80000"/>
              </a:lnSpc>
              <a:spcBef>
                <a:spcPts val="300"/>
              </a:spcBef>
              <a:spcAft>
                <a:spcPts val="0"/>
              </a:spcAft>
              <a:buClr>
                <a:schemeClr val="accent2"/>
              </a:buClr>
              <a:buSzPts val="2405"/>
              <a:buFont typeface="Noto Sans Symbols"/>
              <a:buNone/>
            </a:pPr>
            <a:endParaRPr sz="2800" b="0" i="0" u="none" strike="noStrike" cap="none" dirty="0">
              <a:solidFill>
                <a:schemeClr val="dk1"/>
              </a:solidFill>
              <a:sym typeface="Source Sans Pro"/>
            </a:endParaRPr>
          </a:p>
          <a:p>
            <a:pPr marL="621792" marR="0" lvl="0" indent="-457200" algn="l" rtl="0">
              <a:lnSpc>
                <a:spcPct val="80000"/>
              </a:lnSpc>
              <a:spcBef>
                <a:spcPts val="300"/>
              </a:spcBef>
              <a:spcAft>
                <a:spcPts val="0"/>
              </a:spcAft>
              <a:buClr>
                <a:schemeClr val="accent3"/>
              </a:buClr>
              <a:buSzPts val="2590"/>
              <a:buFont typeface="Arial"/>
              <a:buChar char="•"/>
            </a:pPr>
            <a:r>
              <a:rPr lang="en-US" b="0" i="0" u="none" strike="noStrike" cap="none" dirty="0">
                <a:solidFill>
                  <a:schemeClr val="dk1"/>
                </a:solidFill>
                <a:sym typeface="Source Sans Pro"/>
              </a:rPr>
              <a:t>Addition of state guidance on assessment considerations</a:t>
            </a:r>
            <a:endParaRPr dirty="0"/>
          </a:p>
          <a:p>
            <a:pPr marL="1031875" marR="0" lvl="2" indent="-341313" algn="l" rtl="0">
              <a:lnSpc>
                <a:spcPct val="80000"/>
              </a:lnSpc>
              <a:spcBef>
                <a:spcPts val="300"/>
              </a:spcBef>
              <a:spcAft>
                <a:spcPts val="0"/>
              </a:spcAft>
              <a:buClr>
                <a:schemeClr val="accent1"/>
              </a:buClr>
              <a:buSzPts val="2220"/>
              <a:buFont typeface="Arial" panose="020B0604020202020204" pitchFamily="34" charset="0"/>
              <a:buChar char="•"/>
            </a:pPr>
            <a:r>
              <a:rPr lang="en-US" sz="2800" b="0" i="0" u="none" strike="noStrike" cap="none" dirty="0">
                <a:solidFill>
                  <a:schemeClr val="accent1">
                    <a:lumMod val="75000"/>
                  </a:schemeClr>
                </a:solidFill>
                <a:sym typeface="Source Sans Pro"/>
              </a:rPr>
              <a:t>Comprehensive Assessment</a:t>
            </a:r>
            <a:endParaRPr sz="2800" dirty="0">
              <a:solidFill>
                <a:schemeClr val="accent1">
                  <a:lumMod val="75000"/>
                </a:schemeClr>
              </a:solidFill>
            </a:endParaRPr>
          </a:p>
          <a:p>
            <a:pPr marL="1031875" marR="0" lvl="2" indent="-341313" algn="l" rtl="0">
              <a:lnSpc>
                <a:spcPct val="80000"/>
              </a:lnSpc>
              <a:spcBef>
                <a:spcPts val="300"/>
              </a:spcBef>
              <a:spcAft>
                <a:spcPts val="0"/>
              </a:spcAft>
              <a:buClr>
                <a:schemeClr val="accent1"/>
              </a:buClr>
              <a:buSzPts val="2220"/>
              <a:buFont typeface="Arial" panose="020B0604020202020204" pitchFamily="34" charset="0"/>
              <a:buChar char="•"/>
            </a:pPr>
            <a:r>
              <a:rPr lang="en-US" sz="2800" b="0" i="0" u="none" strike="noStrike" cap="none" dirty="0">
                <a:solidFill>
                  <a:schemeClr val="accent1">
                    <a:lumMod val="75000"/>
                  </a:schemeClr>
                </a:solidFill>
                <a:sym typeface="Source Sans Pro"/>
              </a:rPr>
              <a:t>Dynamic Assessment</a:t>
            </a:r>
            <a:endParaRPr sz="2800" dirty="0">
              <a:solidFill>
                <a:schemeClr val="accent1">
                  <a:lumMod val="75000"/>
                </a:schemeClr>
              </a:solidFill>
            </a:endParaRPr>
          </a:p>
          <a:p>
            <a:pPr marL="1031875" marR="0" lvl="2" indent="-341313" algn="l" rtl="0">
              <a:lnSpc>
                <a:spcPct val="80000"/>
              </a:lnSpc>
              <a:spcBef>
                <a:spcPts val="300"/>
              </a:spcBef>
              <a:spcAft>
                <a:spcPts val="0"/>
              </a:spcAft>
              <a:buClr>
                <a:schemeClr val="accent1"/>
              </a:buClr>
              <a:buSzPts val="2220"/>
              <a:buFont typeface="Arial" panose="020B0604020202020204" pitchFamily="34" charset="0"/>
              <a:buChar char="•"/>
            </a:pPr>
            <a:r>
              <a:rPr lang="en-US" sz="2800" b="0" i="0" u="none" strike="noStrike" cap="none" dirty="0">
                <a:solidFill>
                  <a:schemeClr val="accent1">
                    <a:lumMod val="75000"/>
                  </a:schemeClr>
                </a:solidFill>
                <a:sym typeface="Source Sans Pro"/>
              </a:rPr>
              <a:t>Dialect</a:t>
            </a:r>
            <a:endParaRPr sz="2800" dirty="0">
              <a:solidFill>
                <a:schemeClr val="accent1">
                  <a:lumMod val="75000"/>
                </a:schemeClr>
              </a:solidFill>
            </a:endParaRPr>
          </a:p>
          <a:p>
            <a:pPr marL="1031875" marR="0" lvl="2" indent="-341313" algn="l" rtl="0">
              <a:lnSpc>
                <a:spcPct val="80000"/>
              </a:lnSpc>
              <a:spcBef>
                <a:spcPts val="300"/>
              </a:spcBef>
              <a:spcAft>
                <a:spcPts val="0"/>
              </a:spcAft>
              <a:buClr>
                <a:schemeClr val="accent1"/>
              </a:buClr>
              <a:buSzPts val="2220"/>
              <a:buFont typeface="Arial" panose="020B0604020202020204" pitchFamily="34" charset="0"/>
              <a:buChar char="•"/>
            </a:pPr>
            <a:r>
              <a:rPr lang="en-US" sz="2800" b="0" i="0" u="none" strike="noStrike" cap="none" dirty="0">
                <a:solidFill>
                  <a:schemeClr val="accent1">
                    <a:lumMod val="75000"/>
                  </a:schemeClr>
                </a:solidFill>
                <a:sym typeface="Source Sans Pro"/>
              </a:rPr>
              <a:t>Bias in testing</a:t>
            </a:r>
            <a:endParaRPr sz="2800" dirty="0">
              <a:solidFill>
                <a:schemeClr val="accent1">
                  <a:lumMod val="75000"/>
                </a:schemeClr>
              </a:solidFill>
            </a:endParaRPr>
          </a:p>
          <a:p>
            <a:pPr marL="457200" marR="0" lvl="1" indent="0" algn="l" rtl="0">
              <a:lnSpc>
                <a:spcPct val="80000"/>
              </a:lnSpc>
              <a:spcBef>
                <a:spcPts val="300"/>
              </a:spcBef>
              <a:spcAft>
                <a:spcPts val="0"/>
              </a:spcAft>
              <a:buClr>
                <a:schemeClr val="accent2"/>
              </a:buClr>
              <a:buSzPts val="2220"/>
              <a:buFont typeface="Georgia"/>
              <a:buNone/>
            </a:pPr>
            <a:endParaRPr sz="222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4"/>
          <p:cNvSpPr txBox="1">
            <a:spLocks noGrp="1"/>
          </p:cNvSpPr>
          <p:nvPr>
            <p:ph type="title"/>
          </p:nvPr>
        </p:nvSpPr>
        <p:spPr>
          <a:xfrm>
            <a:off x="457200" y="832050"/>
            <a:ext cx="8229600" cy="1309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000" dirty="0">
                <a:solidFill>
                  <a:srgbClr val="1B3571"/>
                </a:solidFill>
              </a:rPr>
              <a:t>Assessment Consideration for Culturally and Linguistically Diverse (CLD) Students</a:t>
            </a:r>
            <a:endParaRPr sz="3000" dirty="0"/>
          </a:p>
        </p:txBody>
      </p:sp>
      <p:sp>
        <p:nvSpPr>
          <p:cNvPr id="454" name="Google Shape;454;p64"/>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Autofit/>
          </a:bodyPr>
          <a:lstStyle/>
          <a:p>
            <a:pPr indent="-457200"/>
            <a:r>
              <a:rPr lang="en-US" dirty="0" smtClean="0">
                <a:solidFill>
                  <a:srgbClr val="030E83"/>
                </a:solidFill>
                <a:latin typeface="Source Sans Pro" panose="020B0503030403020204" pitchFamily="34" charset="0"/>
                <a:ea typeface="Arial"/>
                <a:cs typeface="Arial"/>
                <a:sym typeface="Arial"/>
              </a:rPr>
              <a:t>Look </a:t>
            </a:r>
            <a:r>
              <a:rPr lang="en-US" dirty="0">
                <a:solidFill>
                  <a:srgbClr val="030E83"/>
                </a:solidFill>
                <a:latin typeface="Source Sans Pro" panose="020B0503030403020204" pitchFamily="34" charset="0"/>
                <a:ea typeface="Arial"/>
                <a:cs typeface="Arial"/>
                <a:sym typeface="Arial"/>
              </a:rPr>
              <a:t>beyond standardized and norm-referenced tests</a:t>
            </a:r>
            <a:endParaRPr dirty="0">
              <a:solidFill>
                <a:srgbClr val="030E83"/>
              </a:solidFill>
              <a:latin typeface="Source Sans Pro" panose="020B0503030403020204" pitchFamily="34" charset="0"/>
              <a:ea typeface="Arial"/>
              <a:cs typeface="Arial"/>
              <a:sym typeface="Arial"/>
            </a:endParaRPr>
          </a:p>
          <a:p>
            <a:pPr indent="-457200"/>
            <a:r>
              <a:rPr lang="en-US" dirty="0" smtClean="0">
                <a:solidFill>
                  <a:srgbClr val="030E83"/>
                </a:solidFill>
                <a:latin typeface="Source Sans Pro" panose="020B0503030403020204" pitchFamily="34" charset="0"/>
                <a:ea typeface="Arial"/>
                <a:cs typeface="Arial"/>
                <a:sym typeface="Arial"/>
              </a:rPr>
              <a:t>Consider </a:t>
            </a:r>
            <a:r>
              <a:rPr lang="en-US" dirty="0">
                <a:solidFill>
                  <a:srgbClr val="030E83"/>
                </a:solidFill>
                <a:latin typeface="Source Sans Pro" panose="020B0503030403020204" pitchFamily="34" charset="0"/>
                <a:ea typeface="Arial"/>
                <a:cs typeface="Arial"/>
                <a:sym typeface="Arial"/>
              </a:rPr>
              <a:t>individual student differences within the context of home, community and school</a:t>
            </a:r>
            <a:endParaRPr dirty="0">
              <a:solidFill>
                <a:srgbClr val="030E83"/>
              </a:solidFill>
              <a:latin typeface="Source Sans Pro" panose="020B0503030403020204" pitchFamily="34" charset="0"/>
              <a:ea typeface="Arial"/>
              <a:cs typeface="Arial"/>
              <a:sym typeface="Arial"/>
            </a:endParaRPr>
          </a:p>
          <a:p>
            <a:pPr indent="-457200"/>
            <a:r>
              <a:rPr lang="en-US" dirty="0" smtClean="0">
                <a:solidFill>
                  <a:srgbClr val="030E83"/>
                </a:solidFill>
                <a:latin typeface="Source Sans Pro" panose="020B0503030403020204" pitchFamily="34" charset="0"/>
                <a:ea typeface="Arial"/>
                <a:cs typeface="Arial"/>
                <a:sym typeface="Arial"/>
              </a:rPr>
              <a:t>Consider </a:t>
            </a:r>
            <a:r>
              <a:rPr lang="en-US" dirty="0">
                <a:solidFill>
                  <a:srgbClr val="030E83"/>
                </a:solidFill>
                <a:latin typeface="Source Sans Pro" panose="020B0503030403020204" pitchFamily="34" charset="0"/>
                <a:ea typeface="Arial"/>
                <a:cs typeface="Arial"/>
                <a:sym typeface="Arial"/>
              </a:rPr>
              <a:t>cultural differences</a:t>
            </a:r>
            <a:endParaRPr dirty="0">
              <a:solidFill>
                <a:srgbClr val="030E83"/>
              </a:solidFill>
              <a:latin typeface="Source Sans Pro" panose="020B0503030403020204" pitchFamily="34" charset="0"/>
              <a:ea typeface="Arial"/>
              <a:cs typeface="Arial"/>
              <a:sym typeface="Arial"/>
            </a:endParaRPr>
          </a:p>
          <a:p>
            <a:pPr indent="-457200"/>
            <a:r>
              <a:rPr lang="en-US" dirty="0" smtClean="0">
                <a:solidFill>
                  <a:srgbClr val="030E83"/>
                </a:solidFill>
                <a:latin typeface="Source Sans Pro" panose="020B0503030403020204" pitchFamily="34" charset="0"/>
                <a:ea typeface="Arial"/>
                <a:cs typeface="Arial"/>
                <a:sym typeface="Arial"/>
              </a:rPr>
              <a:t>Consider </a:t>
            </a:r>
            <a:r>
              <a:rPr lang="en-US" dirty="0">
                <a:solidFill>
                  <a:srgbClr val="030E83"/>
                </a:solidFill>
                <a:latin typeface="Source Sans Pro" panose="020B0503030403020204" pitchFamily="34" charset="0"/>
                <a:ea typeface="Arial"/>
                <a:cs typeface="Arial"/>
                <a:sym typeface="Arial"/>
              </a:rPr>
              <a:t>socio-economic status and the impact on language and academic performance</a:t>
            </a:r>
            <a:endParaRPr dirty="0">
              <a:solidFill>
                <a:srgbClr val="030E83"/>
              </a:solidFill>
              <a:latin typeface="Source Sans Pro" panose="020B0503030403020204" pitchFamily="34" charset="0"/>
              <a:ea typeface="Arial"/>
              <a:cs typeface="Arial"/>
              <a:sym typeface="Arial"/>
            </a:endParaRPr>
          </a:p>
          <a:p>
            <a:pPr indent="-457200"/>
            <a:r>
              <a:rPr lang="en-US" dirty="0" smtClean="0">
                <a:solidFill>
                  <a:srgbClr val="030E83"/>
                </a:solidFill>
                <a:latin typeface="Source Sans Pro" panose="020B0503030403020204" pitchFamily="34" charset="0"/>
                <a:ea typeface="Arial"/>
                <a:cs typeface="Arial"/>
                <a:sym typeface="Arial"/>
              </a:rPr>
              <a:t>Consider </a:t>
            </a:r>
            <a:r>
              <a:rPr lang="en-US" dirty="0">
                <a:solidFill>
                  <a:srgbClr val="030E83"/>
                </a:solidFill>
                <a:latin typeface="Source Sans Pro" panose="020B0503030403020204" pitchFamily="34" charset="0"/>
                <a:ea typeface="Arial"/>
                <a:cs typeface="Arial"/>
                <a:sym typeface="Arial"/>
              </a:rPr>
              <a:t>dialectal variations</a:t>
            </a:r>
            <a:endParaRPr dirty="0">
              <a:solidFill>
                <a:srgbClr val="030E83"/>
              </a:solidFill>
              <a:latin typeface="Source Sans Pro" panose="020B0503030403020204" pitchFamily="34" charset="0"/>
              <a:ea typeface="Arial"/>
              <a:cs typeface="Arial"/>
              <a:sym typeface="Arial"/>
            </a:endParaRPr>
          </a:p>
          <a:p>
            <a:pPr marL="0" lvl="0" indent="0" algn="l" rtl="0">
              <a:lnSpc>
                <a:spcPct val="100000"/>
              </a:lnSpc>
              <a:spcBef>
                <a:spcPts val="300"/>
              </a:spcBef>
              <a:spcAft>
                <a:spcPts val="0"/>
              </a:spcAft>
              <a:buSzPts val="2800"/>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5"/>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3000"/>
              <a:t>Assessment Consideration for CLD Students</a:t>
            </a:r>
            <a:endParaRPr/>
          </a:p>
        </p:txBody>
      </p:sp>
      <p:sp>
        <p:nvSpPr>
          <p:cNvPr id="461" name="Google Shape;461;p65"/>
          <p:cNvSpPr txBox="1">
            <a:spLocks noGrp="1"/>
          </p:cNvSpPr>
          <p:nvPr>
            <p:ph type="body" idx="1"/>
          </p:nvPr>
        </p:nvSpPr>
        <p:spPr>
          <a:xfrm>
            <a:off x="478465" y="2015507"/>
            <a:ext cx="8229600" cy="4325100"/>
          </a:xfrm>
          <a:prstGeom prst="rect">
            <a:avLst/>
          </a:prstGeom>
          <a:noFill/>
          <a:ln>
            <a:noFill/>
          </a:ln>
        </p:spPr>
        <p:txBody>
          <a:bodyPr spcFirstLastPara="1" wrap="square" lIns="91425" tIns="45700" rIns="91425" bIns="45700" anchor="t" anchorCtr="0">
            <a:noAutofit/>
          </a:bodyPr>
          <a:lstStyle/>
          <a:p>
            <a:pPr marL="419100" indent="-342900">
              <a:lnSpc>
                <a:spcPct val="115000"/>
              </a:lnSpc>
              <a:spcBef>
                <a:spcPts val="1600"/>
              </a:spcBef>
              <a:buClr>
                <a:schemeClr val="dk2"/>
              </a:buClr>
              <a:buSzPts val="2400"/>
            </a:pPr>
            <a:r>
              <a:rPr lang="en-US" dirty="0" smtClean="0">
                <a:solidFill>
                  <a:schemeClr val="tx1"/>
                </a:solidFill>
                <a:latin typeface="Source Sans Pro" panose="020B0503030403020204" pitchFamily="34" charset="0"/>
                <a:ea typeface="Arial"/>
                <a:cs typeface="Arial"/>
                <a:sym typeface="Arial"/>
              </a:rPr>
              <a:t>Interview </a:t>
            </a:r>
            <a:r>
              <a:rPr lang="en-US" dirty="0">
                <a:solidFill>
                  <a:schemeClr val="tx1"/>
                </a:solidFill>
                <a:latin typeface="Source Sans Pro" panose="020B0503030403020204" pitchFamily="34" charset="0"/>
                <a:ea typeface="Arial"/>
                <a:cs typeface="Arial"/>
                <a:sym typeface="Arial"/>
              </a:rPr>
              <a:t>parents, student (as appropriate), general education teacher, EL teacher and all other staff who work with the student</a:t>
            </a:r>
            <a:endParaRPr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Clr>
                <a:schemeClr val="dk2"/>
              </a:buClr>
              <a:buSzPts val="2400"/>
            </a:pPr>
            <a:r>
              <a:rPr lang="en-US" dirty="0">
                <a:solidFill>
                  <a:schemeClr val="tx1"/>
                </a:solidFill>
                <a:latin typeface="Source Sans Pro" panose="020B0503030403020204" pitchFamily="34" charset="0"/>
                <a:ea typeface="Arial"/>
                <a:cs typeface="Arial"/>
                <a:sym typeface="Arial"/>
              </a:rPr>
              <a:t>Examine </a:t>
            </a:r>
            <a:r>
              <a:rPr lang="en-US" u="sng" dirty="0">
                <a:solidFill>
                  <a:schemeClr val="tx1"/>
                </a:solidFill>
                <a:latin typeface="Source Sans Pro" panose="020B0503030403020204" pitchFamily="34" charset="0"/>
                <a:ea typeface="Arial"/>
                <a:cs typeface="Arial"/>
                <a:sym typeface="Arial"/>
              </a:rPr>
              <a:t>all</a:t>
            </a:r>
            <a:r>
              <a:rPr lang="en-US" dirty="0">
                <a:solidFill>
                  <a:schemeClr val="tx1"/>
                </a:solidFill>
                <a:latin typeface="Source Sans Pro" panose="020B0503030403020204" pitchFamily="34" charset="0"/>
                <a:ea typeface="Arial"/>
                <a:cs typeface="Arial"/>
                <a:sym typeface="Arial"/>
              </a:rPr>
              <a:t> the data (state assessments, MTSS data, EL eligibility assessments, universal screeners, etc.)</a:t>
            </a:r>
            <a:endParaRPr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Clr>
                <a:schemeClr val="dk2"/>
              </a:buClr>
              <a:buSzPts val="2400"/>
            </a:pPr>
            <a:r>
              <a:rPr lang="en-US" dirty="0">
                <a:solidFill>
                  <a:schemeClr val="tx1"/>
                </a:solidFill>
                <a:latin typeface="Source Sans Pro" panose="020B0503030403020204" pitchFamily="34" charset="0"/>
                <a:ea typeface="Arial"/>
                <a:cs typeface="Arial"/>
                <a:sym typeface="Arial"/>
              </a:rPr>
              <a:t>Consult interpreters as </a:t>
            </a:r>
            <a:r>
              <a:rPr lang="en-US" dirty="0" smtClean="0">
                <a:solidFill>
                  <a:schemeClr val="tx1"/>
                </a:solidFill>
                <a:latin typeface="Source Sans Pro" panose="020B0503030403020204" pitchFamily="34" charset="0"/>
                <a:ea typeface="Arial"/>
                <a:cs typeface="Arial"/>
                <a:sym typeface="Arial"/>
              </a:rPr>
              <a:t>necessary</a:t>
            </a:r>
            <a:endParaRPr lang="en-US"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Clr>
                <a:schemeClr val="dk2"/>
              </a:buClr>
              <a:buSzPts val="2400"/>
            </a:pPr>
            <a:r>
              <a:rPr lang="en-US" dirty="0" smtClean="0">
                <a:solidFill>
                  <a:schemeClr val="tx1"/>
                </a:solidFill>
                <a:latin typeface="Source Sans Pro" panose="020B0503030403020204" pitchFamily="34" charset="0"/>
                <a:ea typeface="Arial"/>
                <a:cs typeface="Arial"/>
                <a:sym typeface="Arial"/>
              </a:rPr>
              <a:t>Use </a:t>
            </a:r>
            <a:r>
              <a:rPr lang="en-US" dirty="0">
                <a:solidFill>
                  <a:schemeClr val="tx1"/>
                </a:solidFill>
                <a:latin typeface="Source Sans Pro" panose="020B0503030403020204" pitchFamily="34" charset="0"/>
                <a:ea typeface="Arial"/>
                <a:cs typeface="Arial"/>
                <a:sym typeface="Arial"/>
              </a:rPr>
              <a:t>dynamic assessment procedures</a:t>
            </a:r>
            <a:endParaRPr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Clr>
                <a:schemeClr val="dk2"/>
              </a:buClr>
              <a:buSzPts val="2400"/>
            </a:pPr>
            <a:r>
              <a:rPr lang="en-US" dirty="0">
                <a:solidFill>
                  <a:schemeClr val="tx1"/>
                </a:solidFill>
                <a:latin typeface="Source Sans Pro" panose="020B0503030403020204" pitchFamily="34" charset="0"/>
                <a:ea typeface="Arial"/>
                <a:cs typeface="Arial"/>
                <a:sym typeface="Arial"/>
              </a:rPr>
              <a:t>Obtain a language sample</a:t>
            </a:r>
            <a:endParaRPr dirty="0">
              <a:solidFill>
                <a:schemeClr val="tx1"/>
              </a:solidFill>
              <a:latin typeface="Source Sans Pro" panose="020B0503030403020204" pitchFamily="34" charset="0"/>
              <a:ea typeface="Arial"/>
              <a:cs typeface="Arial"/>
              <a:sym typeface="Arial"/>
            </a:endParaRPr>
          </a:p>
          <a:p>
            <a:pPr marL="0" lvl="0" indent="0" algn="l" rtl="0">
              <a:lnSpc>
                <a:spcPct val="115000"/>
              </a:lnSpc>
              <a:spcBef>
                <a:spcPts val="1600"/>
              </a:spcBef>
              <a:spcAft>
                <a:spcPts val="0"/>
              </a:spcAft>
              <a:buSzPts val="2800"/>
              <a:buNone/>
            </a:pPr>
            <a:endParaRPr sz="2400" dirty="0">
              <a:solidFill>
                <a:srgbClr val="3A4950"/>
              </a:solidFill>
              <a:latin typeface="Arial"/>
              <a:ea typeface="Arial"/>
              <a:cs typeface="Arial"/>
              <a:sym typeface="Arial"/>
            </a:endParaRPr>
          </a:p>
          <a:p>
            <a:pPr marL="0" lvl="0" indent="0" algn="l" rtl="0">
              <a:lnSpc>
                <a:spcPct val="100000"/>
              </a:lnSpc>
              <a:spcBef>
                <a:spcPts val="1600"/>
              </a:spcBef>
              <a:spcAft>
                <a:spcPts val="0"/>
              </a:spcAft>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614220" y="3062000"/>
            <a:ext cx="7772400" cy="26053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4860"/>
              <a:buFont typeface="Source Sans Pro"/>
              <a:buNone/>
            </a:pPr>
            <a:r>
              <a:rPr lang="en-US" sz="4860" b="1" i="0" u="none" strike="noStrike" cap="none">
                <a:solidFill>
                  <a:srgbClr val="FFFFFF"/>
                </a:solidFill>
                <a:latin typeface="Source Sans Pro"/>
                <a:ea typeface="Source Sans Pro"/>
                <a:cs typeface="Source Sans Pro"/>
                <a:sym typeface="Source Sans Pro"/>
              </a:rPr>
              <a:t>Key Issue #1: </a:t>
            </a:r>
            <a:br>
              <a:rPr lang="en-US" sz="4860" b="1" i="0" u="none" strike="noStrike" cap="none">
                <a:solidFill>
                  <a:srgbClr val="FFFFFF"/>
                </a:solidFill>
                <a:latin typeface="Source Sans Pro"/>
                <a:ea typeface="Source Sans Pro"/>
                <a:cs typeface="Source Sans Pro"/>
                <a:sym typeface="Source Sans Pro"/>
              </a:rPr>
            </a:br>
            <a:r>
              <a:rPr lang="en-US" sz="4860" b="1" i="0" u="none" strike="noStrike" cap="none">
                <a:solidFill>
                  <a:srgbClr val="FFFFFF"/>
                </a:solidFill>
                <a:latin typeface="Source Sans Pro"/>
                <a:ea typeface="Source Sans Pro"/>
                <a:cs typeface="Source Sans Pro"/>
                <a:sym typeface="Source Sans Pro"/>
              </a:rPr>
              <a:t>Changes in Federal Legislation and Supreme Court Decisions that Impact School Based Providers</a:t>
            </a:r>
            <a:endParaRPr sz="4860" b="1" i="0"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6"/>
          <p:cNvSpPr txBox="1">
            <a:spLocks noGrp="1"/>
          </p:cNvSpPr>
          <p:nvPr>
            <p:ph type="title"/>
          </p:nvPr>
        </p:nvSpPr>
        <p:spPr>
          <a:xfrm>
            <a:off x="515257" y="765628"/>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i="0" u="none" strike="noStrike" cap="none">
                <a:solidFill>
                  <a:schemeClr val="dk2"/>
                </a:solidFill>
              </a:rPr>
              <a:t>Evaluation and Eligibility for Speech-Language Services in Schools</a:t>
            </a:r>
            <a:endParaRPr sz="3600" b="1" i="0" u="none" strike="noStrike" cap="none">
              <a:solidFill>
                <a:schemeClr val="dk2"/>
              </a:solidFill>
              <a:latin typeface="Source Sans Pro"/>
              <a:ea typeface="Source Sans Pro"/>
              <a:cs typeface="Source Sans Pro"/>
              <a:sym typeface="Source Sans Pro"/>
            </a:endParaRPr>
          </a:p>
        </p:txBody>
      </p:sp>
      <p:sp>
        <p:nvSpPr>
          <p:cNvPr id="467" name="Google Shape;467;p66"/>
          <p:cNvSpPr txBox="1">
            <a:spLocks noGrp="1"/>
          </p:cNvSpPr>
          <p:nvPr>
            <p:ph type="body" idx="1"/>
          </p:nvPr>
        </p:nvSpPr>
        <p:spPr>
          <a:xfrm>
            <a:off x="457200" y="2046514"/>
            <a:ext cx="8229600" cy="452802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Reviews variations in terminology, federal and state regulations, and state, local, and professional guidance for cultural differences, dialect and the impact of poverty</a:t>
            </a:r>
            <a:endParaRPr dirty="0"/>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smtClean="0">
                <a:solidFill>
                  <a:schemeClr val="dk1"/>
                </a:solidFill>
                <a:latin typeface="Source Sans Pro"/>
                <a:ea typeface="Source Sans Pro"/>
                <a:cs typeface="Source Sans Pro"/>
                <a:sym typeface="Source Sans Pro"/>
              </a:rPr>
              <a:t>Examines </a:t>
            </a:r>
            <a:r>
              <a:rPr lang="en-US" dirty="0"/>
              <a:t>e</a:t>
            </a:r>
            <a:r>
              <a:rPr lang="en-US" sz="2800" b="0" i="0" u="none" strike="noStrike" cap="none" dirty="0" smtClean="0">
                <a:solidFill>
                  <a:schemeClr val="dk1"/>
                </a:solidFill>
                <a:latin typeface="Source Sans Pro"/>
                <a:ea typeface="Source Sans Pro"/>
                <a:cs typeface="Source Sans Pro"/>
                <a:sym typeface="Source Sans Pro"/>
              </a:rPr>
              <a:t>valuation requirements and </a:t>
            </a:r>
            <a:r>
              <a:rPr lang="en-US" sz="2800" b="0" i="0" u="none" strike="noStrike" cap="none" dirty="0">
                <a:solidFill>
                  <a:schemeClr val="dk1"/>
                </a:solidFill>
                <a:latin typeface="Source Sans Pro"/>
                <a:ea typeface="Source Sans Pro"/>
                <a:cs typeface="Source Sans Pro"/>
                <a:sym typeface="Source Sans Pro"/>
              </a:rPr>
              <a:t>examples of differing state requirements </a:t>
            </a:r>
            <a:r>
              <a:rPr lang="en-US" sz="2800" b="0" i="0" u="none" strike="noStrike" cap="none" dirty="0" smtClean="0">
                <a:solidFill>
                  <a:schemeClr val="dk1"/>
                </a:solidFill>
                <a:latin typeface="Source Sans Pro"/>
                <a:ea typeface="Source Sans Pro"/>
                <a:cs typeface="Source Sans Pro"/>
                <a:sym typeface="Source Sans Pro"/>
              </a:rPr>
              <a:t>and </a:t>
            </a:r>
            <a:r>
              <a:rPr lang="en-US" sz="2800" b="0" i="0" u="none" strike="noStrike" cap="none" dirty="0">
                <a:solidFill>
                  <a:schemeClr val="dk1"/>
                </a:solidFill>
                <a:latin typeface="Source Sans Pro"/>
                <a:ea typeface="Source Sans Pro"/>
                <a:cs typeface="Source Sans Pro"/>
                <a:sym typeface="Source Sans Pro"/>
              </a:rPr>
              <a:t>evidence-based recommendations </a:t>
            </a:r>
            <a:endParaRPr sz="2800" b="0" i="0" u="none" strike="noStrike" cap="none" dirty="0">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2800"/>
              <a:buFont typeface="Georgia"/>
              <a:buChar char="•"/>
            </a:pPr>
            <a:r>
              <a:rPr lang="en-US" sz="2800" b="0" i="0" u="sng" strike="noStrike" cap="none" dirty="0">
                <a:solidFill>
                  <a:schemeClr val="hlink"/>
                </a:solidFill>
                <a:latin typeface="Source Sans Pro"/>
                <a:ea typeface="Source Sans Pro"/>
                <a:cs typeface="Source Sans Pro"/>
                <a:sym typeface="Source Sans Pro"/>
                <a:hlinkClick r:id="rId3"/>
              </a:rPr>
              <a:t>(Ireland &amp; Conrad, 2016) http://perspectives.pubs.asha.org/article.aspx?articleid=2595559&amp;resultClick=3</a:t>
            </a:r>
            <a:r>
              <a:rPr lang="en-US" sz="2800" b="0" i="0" u="none" strike="noStrike" cap="none" dirty="0">
                <a:solidFill>
                  <a:schemeClr val="dk1"/>
                </a:solidFill>
                <a:latin typeface="Source Sans Pro"/>
                <a:ea typeface="Source Sans Pro"/>
                <a:cs typeface="Source Sans Pro"/>
                <a:sym typeface="Source Sans Pro"/>
              </a:rPr>
              <a:t> </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a:t>Best Practices</a:t>
            </a:r>
            <a:endParaRPr/>
          </a:p>
        </p:txBody>
      </p:sp>
      <p:sp>
        <p:nvSpPr>
          <p:cNvPr id="474" name="Google Shape;474;p67"/>
          <p:cNvSpPr txBox="1">
            <a:spLocks noGrp="1"/>
          </p:cNvSpPr>
          <p:nvPr>
            <p:ph type="body" idx="1"/>
          </p:nvPr>
        </p:nvSpPr>
        <p:spPr>
          <a:xfrm>
            <a:off x="435935" y="2026140"/>
            <a:ext cx="8229600" cy="432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3200" dirty="0">
                <a:solidFill>
                  <a:schemeClr val="tx1"/>
                </a:solidFill>
                <a:latin typeface="Source Sans Pro" panose="020B0503030403020204" pitchFamily="34" charset="0"/>
                <a:ea typeface="Arial"/>
                <a:cs typeface="Arial"/>
                <a:sym typeface="Arial"/>
              </a:rPr>
              <a:t>Also consider:</a:t>
            </a:r>
            <a:endParaRPr sz="3200" dirty="0">
              <a:solidFill>
                <a:schemeClr val="tx1"/>
              </a:solidFill>
              <a:latin typeface="Source Sans Pro" panose="020B0503030403020204" pitchFamily="34" charset="0"/>
              <a:ea typeface="Arial"/>
              <a:cs typeface="Arial"/>
              <a:sym typeface="Arial"/>
            </a:endParaRPr>
          </a:p>
          <a:p>
            <a:pPr indent="-457200">
              <a:spcBef>
                <a:spcPts val="1600"/>
              </a:spcBef>
            </a:pPr>
            <a:r>
              <a:rPr lang="en-US" sz="3200" dirty="0" smtClean="0">
                <a:solidFill>
                  <a:schemeClr val="tx1"/>
                </a:solidFill>
                <a:latin typeface="Source Sans Pro" panose="020B0503030403020204" pitchFamily="34" charset="0"/>
                <a:ea typeface="Arial"/>
                <a:cs typeface="Arial"/>
                <a:sym typeface="Arial"/>
              </a:rPr>
              <a:t>Degree </a:t>
            </a:r>
            <a:r>
              <a:rPr lang="en-US" sz="3200" dirty="0">
                <a:solidFill>
                  <a:schemeClr val="tx1"/>
                </a:solidFill>
                <a:latin typeface="Source Sans Pro" panose="020B0503030403020204" pitchFamily="34" charset="0"/>
                <a:ea typeface="Arial"/>
                <a:cs typeface="Arial"/>
                <a:sym typeface="Arial"/>
              </a:rPr>
              <a:t>of language proficiency with consideration for exposure and usage </a:t>
            </a:r>
            <a:r>
              <a:rPr lang="en-US" sz="3200" dirty="0" smtClean="0">
                <a:solidFill>
                  <a:schemeClr val="tx1"/>
                </a:solidFill>
                <a:latin typeface="Source Sans Pro" panose="020B0503030403020204" pitchFamily="34" charset="0"/>
                <a:ea typeface="Arial"/>
                <a:cs typeface="Arial"/>
                <a:sym typeface="Arial"/>
              </a:rPr>
              <a:t>patterns</a:t>
            </a:r>
            <a:endParaRPr sz="3200" dirty="0">
              <a:solidFill>
                <a:schemeClr val="tx1"/>
              </a:solidFill>
              <a:latin typeface="Source Sans Pro" panose="020B0503030403020204" pitchFamily="34" charset="0"/>
              <a:ea typeface="Arial"/>
              <a:cs typeface="Arial"/>
              <a:sym typeface="Arial"/>
            </a:endParaRPr>
          </a:p>
          <a:p>
            <a:pPr indent="-457200">
              <a:spcBef>
                <a:spcPts val="1600"/>
              </a:spcBef>
            </a:pPr>
            <a:r>
              <a:rPr lang="en-US" sz="3200" dirty="0" smtClean="0">
                <a:solidFill>
                  <a:schemeClr val="tx1"/>
                </a:solidFill>
                <a:latin typeface="Source Sans Pro" panose="020B0503030403020204" pitchFamily="34" charset="0"/>
                <a:ea typeface="Arial"/>
                <a:cs typeface="Arial"/>
                <a:sym typeface="Arial"/>
              </a:rPr>
              <a:t>Quantity </a:t>
            </a:r>
            <a:r>
              <a:rPr lang="en-US" sz="3200" dirty="0">
                <a:solidFill>
                  <a:schemeClr val="tx1"/>
                </a:solidFill>
                <a:latin typeface="Source Sans Pro" panose="020B0503030403020204" pitchFamily="34" charset="0"/>
                <a:ea typeface="Arial"/>
                <a:cs typeface="Arial"/>
                <a:sym typeface="Arial"/>
              </a:rPr>
              <a:t>and quality of interactions and cultural </a:t>
            </a:r>
            <a:r>
              <a:rPr lang="en-US" sz="3200" dirty="0" smtClean="0">
                <a:solidFill>
                  <a:schemeClr val="tx1"/>
                </a:solidFill>
                <a:latin typeface="Source Sans Pro" panose="020B0503030403020204" pitchFamily="34" charset="0"/>
                <a:ea typeface="Arial"/>
                <a:cs typeface="Arial"/>
                <a:sym typeface="Arial"/>
              </a:rPr>
              <a:t>experiences</a:t>
            </a:r>
            <a:endParaRPr lang="en-US" sz="3200" dirty="0">
              <a:solidFill>
                <a:schemeClr val="tx1"/>
              </a:solidFill>
              <a:latin typeface="Source Sans Pro" panose="020B0503030403020204" pitchFamily="34" charset="0"/>
              <a:ea typeface="Arial"/>
              <a:cs typeface="Arial"/>
              <a:sym typeface="Arial"/>
            </a:endParaRPr>
          </a:p>
          <a:p>
            <a:pPr indent="-457200">
              <a:spcBef>
                <a:spcPts val="1600"/>
              </a:spcBef>
            </a:pPr>
            <a:r>
              <a:rPr lang="en-US" sz="3200" dirty="0" smtClean="0">
                <a:solidFill>
                  <a:schemeClr val="tx1"/>
                </a:solidFill>
                <a:latin typeface="Source Sans Pro" panose="020B0503030403020204" pitchFamily="34" charset="0"/>
                <a:ea typeface="Arial"/>
                <a:cs typeface="Arial"/>
                <a:sym typeface="Arial"/>
              </a:rPr>
              <a:t>Cultural </a:t>
            </a:r>
            <a:r>
              <a:rPr lang="en-US" sz="3200" dirty="0">
                <a:solidFill>
                  <a:schemeClr val="tx1"/>
                </a:solidFill>
                <a:latin typeface="Source Sans Pro" panose="020B0503030403020204" pitchFamily="34" charset="0"/>
                <a:ea typeface="Arial"/>
                <a:cs typeface="Arial"/>
                <a:sym typeface="Arial"/>
              </a:rPr>
              <a:t>and linguistic patterns: similarities and differences</a:t>
            </a:r>
            <a:endParaRPr sz="3200" dirty="0">
              <a:solidFill>
                <a:schemeClr val="tx1"/>
              </a:solidFill>
              <a:latin typeface="Source Sans Pro" panose="020B0503030403020204" pitchFamily="34" charset="0"/>
              <a:ea typeface="Arial"/>
              <a:cs typeface="Arial"/>
              <a:sym typeface="Arial"/>
            </a:endParaRPr>
          </a:p>
          <a:p>
            <a:pPr marL="0" lvl="0" indent="0" algn="l" rtl="0">
              <a:lnSpc>
                <a:spcPct val="115000"/>
              </a:lnSpc>
              <a:spcBef>
                <a:spcPts val="1600"/>
              </a:spcBef>
              <a:spcAft>
                <a:spcPts val="0"/>
              </a:spcAft>
              <a:buSzPts val="2800"/>
              <a:buNone/>
            </a:pPr>
            <a:endParaRPr sz="2400" dirty="0">
              <a:solidFill>
                <a:srgbClr val="3A4950"/>
              </a:solidFill>
              <a:latin typeface="Arial"/>
              <a:ea typeface="Arial"/>
              <a:cs typeface="Arial"/>
              <a:sym typeface="Arial"/>
            </a:endParaRPr>
          </a:p>
          <a:p>
            <a:pPr marL="0" lvl="0" indent="0" algn="l" rtl="0">
              <a:lnSpc>
                <a:spcPct val="100000"/>
              </a:lnSpc>
              <a:spcBef>
                <a:spcPts val="1600"/>
              </a:spcBef>
              <a:spcAft>
                <a:spcPts val="0"/>
              </a:spcAft>
              <a:buSzPts val="2800"/>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8"/>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Professional Development</a:t>
            </a:r>
            <a:endParaRPr sz="4000" b="1" i="0" u="none" strike="noStrike" cap="none">
              <a:solidFill>
                <a:schemeClr val="dk2"/>
              </a:solidFill>
              <a:latin typeface="Source Sans Pro"/>
              <a:ea typeface="Source Sans Pro"/>
              <a:cs typeface="Source Sans Pro"/>
              <a:sym typeface="Source Sans Pro"/>
            </a:endParaRPr>
          </a:p>
        </p:txBody>
      </p:sp>
      <p:sp>
        <p:nvSpPr>
          <p:cNvPr id="481" name="Google Shape;481;p68"/>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164592" indent="0">
              <a:spcBef>
                <a:spcPts val="0"/>
              </a:spcBef>
              <a:buNone/>
            </a:pPr>
            <a:r>
              <a:rPr lang="en-US" dirty="0"/>
              <a:t>M</a:t>
            </a:r>
            <a:r>
              <a:rPr lang="en-US" sz="2800" b="0" i="0" u="none" strike="noStrike" cap="none" dirty="0">
                <a:solidFill>
                  <a:schemeClr val="dk1"/>
                </a:solidFill>
                <a:latin typeface="Source Sans Pro"/>
                <a:ea typeface="Source Sans Pro"/>
                <a:cs typeface="Source Sans Pro"/>
                <a:sym typeface="Source Sans Pro"/>
              </a:rPr>
              <a:t>ultiple states provide gu</a:t>
            </a:r>
            <a:r>
              <a:rPr lang="en-US" dirty="0"/>
              <a:t>idance and</a:t>
            </a:r>
            <a:r>
              <a:rPr lang="en-US" sz="2800" b="0" i="0" u="none" strike="noStrike" cap="none" dirty="0">
                <a:solidFill>
                  <a:schemeClr val="dk1"/>
                </a:solidFill>
                <a:latin typeface="Source Sans Pro"/>
                <a:ea typeface="Source Sans Pro"/>
                <a:cs typeface="Source Sans Pro"/>
                <a:sym typeface="Source Sans Pro"/>
              </a:rPr>
              <a:t> suggestions for what SLPs </a:t>
            </a:r>
            <a:r>
              <a:rPr lang="en-US" dirty="0"/>
              <a:t>should do</a:t>
            </a:r>
            <a:r>
              <a:rPr lang="en-US" sz="2800" b="0" i="0" u="none" strike="noStrike" cap="none" dirty="0">
                <a:solidFill>
                  <a:schemeClr val="dk1"/>
                </a:solidFill>
                <a:latin typeface="Source Sans Pro"/>
                <a:ea typeface="Source Sans Pro"/>
                <a:cs typeface="Source Sans Pro"/>
                <a:sym typeface="Source Sans Pro"/>
              </a:rPr>
              <a:t>, including: </a:t>
            </a:r>
            <a:endParaRPr lang="en-US" dirty="0"/>
          </a:p>
          <a:p>
            <a:pPr marL="621792" indent="-457200">
              <a:spcBef>
                <a:spcPts val="0"/>
              </a:spcBef>
            </a:pPr>
            <a:r>
              <a:rPr lang="en-US" b="0" i="0" u="none" strike="noStrike" cap="none" dirty="0" smtClean="0">
                <a:solidFill>
                  <a:schemeClr val="dk1"/>
                </a:solidFill>
                <a:latin typeface="Source Sans Pro"/>
                <a:ea typeface="Source Sans Pro"/>
                <a:cs typeface="Source Sans Pro"/>
                <a:sym typeface="Source Sans Pro"/>
              </a:rPr>
              <a:t>Dialectal </a:t>
            </a:r>
            <a:r>
              <a:rPr lang="en-US" b="0" i="0" u="none" strike="noStrike" cap="none" dirty="0">
                <a:solidFill>
                  <a:schemeClr val="dk1"/>
                </a:solidFill>
                <a:latin typeface="Source Sans Pro"/>
                <a:ea typeface="Source Sans Pro"/>
                <a:cs typeface="Source Sans Pro"/>
                <a:sym typeface="Source Sans Pro"/>
              </a:rPr>
              <a:t>and linguistic variation considerations in assessment, instruction, and </a:t>
            </a:r>
            <a:r>
              <a:rPr lang="en-US" b="0" i="0" u="none" strike="noStrike" cap="none" dirty="0" smtClean="0">
                <a:solidFill>
                  <a:schemeClr val="dk1"/>
                </a:solidFill>
                <a:latin typeface="Source Sans Pro"/>
                <a:ea typeface="Source Sans Pro"/>
                <a:cs typeface="Source Sans Pro"/>
                <a:sym typeface="Source Sans Pro"/>
              </a:rPr>
              <a:t>treatment</a:t>
            </a:r>
            <a:endParaRPr lang="en-US" dirty="0"/>
          </a:p>
          <a:p>
            <a:pPr marL="621792" indent="-457200">
              <a:spcBef>
                <a:spcPts val="0"/>
              </a:spcBef>
            </a:pPr>
            <a:r>
              <a:rPr lang="en-US" b="0" i="0" u="none" strike="noStrike" cap="none" dirty="0" smtClean="0">
                <a:solidFill>
                  <a:schemeClr val="dk1"/>
                </a:solidFill>
                <a:latin typeface="Source Sans Pro"/>
                <a:ea typeface="Source Sans Pro"/>
                <a:cs typeface="Source Sans Pro"/>
                <a:sym typeface="Source Sans Pro"/>
              </a:rPr>
              <a:t>Low </a:t>
            </a:r>
            <a:r>
              <a:rPr lang="en-US" b="0" i="0" u="none" strike="noStrike" cap="none" dirty="0">
                <a:solidFill>
                  <a:schemeClr val="dk1"/>
                </a:solidFill>
                <a:latin typeface="Source Sans Pro"/>
                <a:ea typeface="Source Sans Pro"/>
                <a:cs typeface="Source Sans Pro"/>
                <a:sym typeface="Source Sans Pro"/>
              </a:rPr>
              <a:t>SES &amp; poverty factors in assessing risk for LI and related </a:t>
            </a:r>
            <a:r>
              <a:rPr lang="en-US" b="0" i="0" u="none" strike="noStrike" cap="none" dirty="0" smtClean="0">
                <a:solidFill>
                  <a:schemeClr val="dk1"/>
                </a:solidFill>
                <a:latin typeface="Source Sans Pro"/>
                <a:ea typeface="Source Sans Pro"/>
                <a:cs typeface="Source Sans Pro"/>
                <a:sym typeface="Source Sans Pro"/>
              </a:rPr>
              <a:t>disabilities</a:t>
            </a:r>
          </a:p>
          <a:p>
            <a:pPr marL="621792" indent="-457200">
              <a:spcBef>
                <a:spcPts val="0"/>
              </a:spcBef>
            </a:pPr>
            <a:r>
              <a:rPr lang="en-US" dirty="0" smtClean="0">
                <a:solidFill>
                  <a:schemeClr val="dk1"/>
                </a:solidFill>
              </a:rPr>
              <a:t>Diagnostic accuracy of test and norming samples</a:t>
            </a:r>
            <a:endParaRPr lang="en-US" dirty="0"/>
          </a:p>
          <a:p>
            <a:pPr marL="621792" indent="-457200">
              <a:spcBef>
                <a:spcPts val="0"/>
              </a:spcBef>
            </a:pPr>
            <a:r>
              <a:rPr lang="en-US" b="0" i="0" u="none" strike="noStrike" cap="none" dirty="0" smtClean="0">
                <a:solidFill>
                  <a:schemeClr val="dk1"/>
                </a:solidFill>
                <a:latin typeface="Source Sans Pro"/>
                <a:ea typeface="Source Sans Pro"/>
                <a:cs typeface="Source Sans Pro"/>
                <a:sym typeface="Source Sans Pro"/>
              </a:rPr>
              <a:t>Informing </a:t>
            </a:r>
            <a:r>
              <a:rPr lang="en-US" b="0" i="0" u="none" strike="noStrike" cap="none" dirty="0">
                <a:solidFill>
                  <a:schemeClr val="dk1"/>
                </a:solidFill>
                <a:latin typeface="Source Sans Pro"/>
                <a:ea typeface="Source Sans Pro"/>
                <a:cs typeface="Source Sans Pro"/>
                <a:sym typeface="Source Sans Pro"/>
              </a:rPr>
              <a:t>evidence based decision making processes in your school/school system</a:t>
            </a:r>
            <a:endParaRPr dirty="0"/>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9"/>
          <p:cNvSpPr txBox="1">
            <a:spLocks noGrp="1"/>
          </p:cNvSpPr>
          <p:nvPr>
            <p:ph type="title"/>
          </p:nvPr>
        </p:nvSpPr>
        <p:spPr>
          <a:xfrm>
            <a:off x="457201" y="611693"/>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Source Sans Pro"/>
              <a:buNone/>
            </a:pPr>
            <a:r>
              <a:rPr lang="en-US" sz="4400" b="1" i="0" u="none" strike="noStrike" cap="none">
                <a:solidFill>
                  <a:schemeClr val="dk2"/>
                </a:solidFill>
                <a:latin typeface="Source Sans Pro"/>
                <a:ea typeface="Source Sans Pro"/>
                <a:cs typeface="Source Sans Pro"/>
                <a:sym typeface="Source Sans Pro"/>
              </a:rPr>
              <a:t>Resources</a:t>
            </a:r>
            <a:endParaRPr sz="4400" b="1" i="0" u="none" strike="noStrike" cap="none">
              <a:solidFill>
                <a:schemeClr val="dk2"/>
              </a:solidFill>
              <a:latin typeface="Source Sans Pro"/>
              <a:ea typeface="Source Sans Pro"/>
              <a:cs typeface="Source Sans Pro"/>
              <a:sym typeface="Source Sans Pro"/>
            </a:endParaRPr>
          </a:p>
        </p:txBody>
      </p:sp>
      <p:sp>
        <p:nvSpPr>
          <p:cNvPr id="488" name="Google Shape;488;p69"/>
          <p:cNvSpPr txBox="1">
            <a:spLocks noGrp="1"/>
          </p:cNvSpPr>
          <p:nvPr>
            <p:ph type="body" idx="1"/>
          </p:nvPr>
        </p:nvSpPr>
        <p:spPr>
          <a:xfrm>
            <a:off x="457200" y="1678488"/>
            <a:ext cx="8229600" cy="4896048"/>
          </a:xfrm>
          <a:prstGeom prst="rect">
            <a:avLst/>
          </a:prstGeom>
          <a:noFill/>
          <a:ln>
            <a:noFill/>
          </a:ln>
        </p:spPr>
        <p:txBody>
          <a:bodyPr spcFirstLastPara="1" wrap="square" lIns="91425" tIns="45700" rIns="91425" bIns="45700" anchor="t" anchorCtr="0">
            <a:noAutofit/>
          </a:bodyPr>
          <a:lstStyle/>
          <a:p>
            <a:pPr marL="452628" indent="-342900">
              <a:spcBef>
                <a:spcPts val="0"/>
              </a:spcBef>
              <a:buSzPts val="2590"/>
            </a:pPr>
            <a:r>
              <a:rPr lang="en-US" sz="2400" u="sng" dirty="0" smtClean="0">
                <a:solidFill>
                  <a:schemeClr val="hlink"/>
                </a:solidFill>
                <a:latin typeface="Source Sans Pro" panose="020B0503030403020204" pitchFamily="34" charset="0"/>
                <a:ea typeface="Arial"/>
                <a:cs typeface="Arial"/>
                <a:sym typeface="Arial"/>
                <a:hlinkClick r:id="rId3"/>
              </a:rPr>
              <a:t>ASHA Practice </a:t>
            </a:r>
            <a:r>
              <a:rPr lang="en-US" sz="2400" u="sng" dirty="0" smtClean="0">
                <a:solidFill>
                  <a:schemeClr val="hlink"/>
                </a:solidFill>
                <a:latin typeface="Source Sans Pro" panose="020B0503030403020204" pitchFamily="34" charset="0"/>
                <a:ea typeface="Arial"/>
                <a:cs typeface="Arial"/>
                <a:sym typeface="Arial"/>
                <a:hlinkClick r:id="rId3"/>
              </a:rPr>
              <a:t>Portal </a:t>
            </a:r>
            <a:r>
              <a:rPr lang="en-US" sz="2400" u="sng" dirty="0" smtClean="0">
                <a:solidFill>
                  <a:schemeClr val="hlink"/>
                </a:solidFill>
                <a:latin typeface="Source Sans Pro" panose="020B0503030403020204" pitchFamily="34" charset="0"/>
                <a:ea typeface="Arial"/>
                <a:cs typeface="Arial"/>
                <a:sym typeface="Arial"/>
                <a:hlinkClick r:id="rId3"/>
              </a:rPr>
              <a:t>Cultural Competence</a:t>
            </a:r>
            <a:endParaRPr lang="en-US" sz="2400" dirty="0">
              <a:solidFill>
                <a:srgbClr val="000000"/>
              </a:solidFill>
              <a:latin typeface="Source Sans Pro" panose="020B0503030403020204" pitchFamily="34" charset="0"/>
              <a:ea typeface="Arial"/>
              <a:cs typeface="Arial"/>
              <a:sym typeface="Arial"/>
            </a:endParaRPr>
          </a:p>
          <a:p>
            <a:pPr marL="452628" indent="-342900">
              <a:spcBef>
                <a:spcPts val="0"/>
              </a:spcBef>
              <a:buSzPts val="2590"/>
            </a:pPr>
            <a:r>
              <a:rPr lang="en-US" sz="2400" i="0" u="sng" strike="noStrike" cap="none" dirty="0" smtClean="0">
                <a:solidFill>
                  <a:schemeClr val="hlink"/>
                </a:solidFill>
                <a:latin typeface="Source Sans Pro" panose="020B0503030403020204" pitchFamily="34" charset="0"/>
                <a:ea typeface="Arial"/>
                <a:cs typeface="Arial"/>
                <a:sym typeface="Arial"/>
                <a:hlinkClick r:id="rId4"/>
              </a:rPr>
              <a:t>Racial </a:t>
            </a:r>
            <a:r>
              <a:rPr lang="en-US" sz="2400" i="0" u="sng" strike="noStrike" cap="none" dirty="0">
                <a:solidFill>
                  <a:schemeClr val="hlink"/>
                </a:solidFill>
                <a:latin typeface="Source Sans Pro" panose="020B0503030403020204" pitchFamily="34" charset="0"/>
                <a:ea typeface="Arial"/>
                <a:cs typeface="Arial"/>
                <a:sym typeface="Arial"/>
                <a:hlinkClick r:id="rId4"/>
              </a:rPr>
              <a:t>And Ethnic Disparities In Special </a:t>
            </a:r>
            <a:r>
              <a:rPr lang="en-US" sz="2400" i="0" u="sng" strike="noStrike" cap="none" dirty="0" smtClean="0">
                <a:solidFill>
                  <a:schemeClr val="hlink"/>
                </a:solidFill>
                <a:latin typeface="Source Sans Pro" panose="020B0503030403020204" pitchFamily="34" charset="0"/>
                <a:ea typeface="Arial"/>
                <a:cs typeface="Arial"/>
                <a:sym typeface="Arial"/>
                <a:hlinkClick r:id="rId4"/>
              </a:rPr>
              <a:t>Education</a:t>
            </a:r>
            <a:endParaRPr lang="en-US" sz="2400" dirty="0">
              <a:latin typeface="Source Sans Pro" panose="020B0503030403020204" pitchFamily="34" charset="0"/>
              <a:ea typeface="Arial"/>
              <a:cs typeface="Arial"/>
              <a:sym typeface="Arial"/>
            </a:endParaRPr>
          </a:p>
          <a:p>
            <a:pPr marL="452628" indent="-342900">
              <a:spcBef>
                <a:spcPts val="0"/>
              </a:spcBef>
              <a:buSzPts val="2590"/>
            </a:pPr>
            <a:r>
              <a:rPr lang="en-US" sz="2400" dirty="0" smtClean="0">
                <a:latin typeface="Source Sans Pro" panose="020B0503030403020204" pitchFamily="34" charset="0"/>
                <a:ea typeface="Arial"/>
                <a:cs typeface="Arial"/>
                <a:sym typeface="Arial"/>
              </a:rPr>
              <a:t> </a:t>
            </a:r>
            <a:r>
              <a:rPr lang="en-US" sz="2400" u="sng" dirty="0">
                <a:solidFill>
                  <a:schemeClr val="hlink"/>
                </a:solidFill>
                <a:latin typeface="Source Sans Pro" panose="020B0503030403020204" pitchFamily="34" charset="0"/>
                <a:ea typeface="Arial"/>
                <a:cs typeface="Arial"/>
                <a:sym typeface="Arial"/>
                <a:hlinkClick r:id="rId5"/>
              </a:rPr>
              <a:t>English Learner Tool Kit</a:t>
            </a:r>
            <a:endParaRPr sz="2400" i="0" u="none" strike="noStrike" cap="none" dirty="0">
              <a:solidFill>
                <a:schemeClr val="dk1"/>
              </a:solidFill>
              <a:latin typeface="Source Sans Pro" panose="020B0503030403020204" pitchFamily="34" charset="0"/>
              <a:ea typeface="Arial"/>
              <a:cs typeface="Arial"/>
              <a:sym typeface="Arial"/>
            </a:endParaRPr>
          </a:p>
          <a:p>
            <a:pPr marL="109728" marR="0" lvl="0" indent="0" algn="l" rtl="0">
              <a:lnSpc>
                <a:spcPct val="100000"/>
              </a:lnSpc>
              <a:spcBef>
                <a:spcPts val="300"/>
              </a:spcBef>
              <a:spcAft>
                <a:spcPts val="0"/>
              </a:spcAft>
              <a:buClr>
                <a:schemeClr val="accent3"/>
              </a:buClr>
              <a:buSzPts val="2590"/>
              <a:buFont typeface="Georgia"/>
              <a:buNone/>
            </a:pPr>
            <a:r>
              <a:rPr lang="en-US" sz="2400" i="0" u="none" strike="noStrike" cap="none" dirty="0">
                <a:solidFill>
                  <a:schemeClr val="dk1"/>
                </a:solidFill>
                <a:latin typeface="Source Sans Pro" panose="020B0503030403020204" pitchFamily="34" charset="0"/>
                <a:ea typeface="Arial"/>
                <a:cs typeface="Arial"/>
                <a:sym typeface="Arial"/>
              </a:rPr>
              <a:t>Dialect &amp; Phonemic Inventories</a:t>
            </a:r>
            <a:endParaRPr sz="2400" dirty="0">
              <a:latin typeface="Source Sans Pro" panose="020B0503030403020204" pitchFamily="34" charset="0"/>
              <a:ea typeface="Arial"/>
              <a:cs typeface="Arial"/>
              <a:sym typeface="Arial"/>
            </a:endParaRPr>
          </a:p>
          <a:p>
            <a:pPr marL="365760" marR="0" lvl="0" indent="-243966" algn="l" rtl="0">
              <a:lnSpc>
                <a:spcPct val="100000"/>
              </a:lnSpc>
              <a:spcBef>
                <a:spcPts val="300"/>
              </a:spcBef>
              <a:spcAft>
                <a:spcPts val="0"/>
              </a:spcAft>
              <a:buClr>
                <a:schemeClr val="accent3"/>
              </a:buClr>
              <a:buSzPts val="2400"/>
              <a:buFont typeface="Arial"/>
              <a:buChar char="•"/>
            </a:pPr>
            <a:r>
              <a:rPr lang="en-US" sz="2400" i="0" u="sng" strike="noStrike" cap="none" dirty="0">
                <a:solidFill>
                  <a:schemeClr val="hlink"/>
                </a:solidFill>
                <a:latin typeface="Source Sans Pro" panose="020B0503030403020204" pitchFamily="34" charset="0"/>
                <a:ea typeface="Arial"/>
                <a:cs typeface="Arial"/>
                <a:sym typeface="Arial"/>
                <a:hlinkClick r:id="rId6"/>
              </a:rPr>
              <a:t>Understanding English Language Variation in U.S. Schools</a:t>
            </a:r>
            <a:endParaRPr sz="2400" i="0" u="none" strike="noStrike" cap="none" dirty="0">
              <a:solidFill>
                <a:schemeClr val="dk1"/>
              </a:solidFill>
              <a:latin typeface="Source Sans Pro" panose="020B0503030403020204" pitchFamily="34" charset="0"/>
              <a:ea typeface="Arial"/>
              <a:cs typeface="Arial"/>
              <a:sym typeface="Arial"/>
            </a:endParaRPr>
          </a:p>
          <a:p>
            <a:pPr marL="365760" marR="0" lvl="0" indent="-243966" algn="l" rtl="0">
              <a:lnSpc>
                <a:spcPct val="100000"/>
              </a:lnSpc>
              <a:spcBef>
                <a:spcPts val="300"/>
              </a:spcBef>
              <a:spcAft>
                <a:spcPts val="0"/>
              </a:spcAft>
              <a:buClr>
                <a:schemeClr val="accent3"/>
              </a:buClr>
              <a:buSzPts val="2400"/>
              <a:buFont typeface="Arial"/>
              <a:buChar char="•"/>
            </a:pPr>
            <a:r>
              <a:rPr lang="en-US" sz="2400" i="0" u="sng" strike="noStrike" cap="none" dirty="0">
                <a:solidFill>
                  <a:schemeClr val="hlink"/>
                </a:solidFill>
                <a:latin typeface="Source Sans Pro" panose="020B0503030403020204" pitchFamily="34" charset="0"/>
                <a:ea typeface="Arial"/>
                <a:cs typeface="Arial"/>
                <a:sym typeface="Arial"/>
                <a:hlinkClick r:id="rId7"/>
              </a:rPr>
              <a:t>Phonological Features of African American English</a:t>
            </a:r>
            <a:endParaRPr sz="2400" dirty="0">
              <a:latin typeface="Source Sans Pro" panose="020B0503030403020204" pitchFamily="34" charset="0"/>
              <a:ea typeface="Arial"/>
              <a:cs typeface="Arial"/>
              <a:sym typeface="Arial"/>
            </a:endParaRPr>
          </a:p>
          <a:p>
            <a:pPr marL="365760" marR="0" lvl="0" indent="-243966" algn="l" rtl="0">
              <a:lnSpc>
                <a:spcPct val="100000"/>
              </a:lnSpc>
              <a:spcBef>
                <a:spcPts val="300"/>
              </a:spcBef>
              <a:spcAft>
                <a:spcPts val="0"/>
              </a:spcAft>
              <a:buClr>
                <a:schemeClr val="accent3"/>
              </a:buClr>
              <a:buSzPts val="2400"/>
              <a:buFont typeface="Arial"/>
              <a:buChar char="•"/>
            </a:pPr>
            <a:r>
              <a:rPr lang="en-US" sz="2400" u="sng" dirty="0">
                <a:solidFill>
                  <a:schemeClr val="hlink"/>
                </a:solidFill>
                <a:latin typeface="Source Sans Pro" panose="020B0503030403020204" pitchFamily="34" charset="0"/>
                <a:ea typeface="Arial"/>
                <a:cs typeface="Arial"/>
                <a:sym typeface="Arial"/>
                <a:hlinkClick r:id="rId8"/>
              </a:rPr>
              <a:t>Phonemic Inventories</a:t>
            </a:r>
            <a:endParaRPr sz="2400" dirty="0">
              <a:latin typeface="Source Sans Pro" panose="020B0503030403020204" pitchFamily="34" charset="0"/>
              <a:ea typeface="Arial"/>
              <a:cs typeface="Arial"/>
              <a:sym typeface="Arial"/>
            </a:endParaRPr>
          </a:p>
          <a:p>
            <a:pPr marL="109728" marR="0" lvl="0" indent="0" algn="l" rtl="0">
              <a:lnSpc>
                <a:spcPct val="100000"/>
              </a:lnSpc>
              <a:spcBef>
                <a:spcPts val="300"/>
              </a:spcBef>
              <a:spcAft>
                <a:spcPts val="0"/>
              </a:spcAft>
              <a:buClr>
                <a:schemeClr val="accent3"/>
              </a:buClr>
              <a:buSzPts val="2590"/>
              <a:buFont typeface="Georgia"/>
              <a:buNone/>
            </a:pPr>
            <a:r>
              <a:rPr lang="en-US" sz="2400" i="0" u="none" strike="noStrike" cap="none" dirty="0">
                <a:solidFill>
                  <a:schemeClr val="dk1"/>
                </a:solidFill>
                <a:latin typeface="Source Sans Pro" panose="020B0503030403020204" pitchFamily="34" charset="0"/>
                <a:ea typeface="Arial"/>
                <a:cs typeface="Arial"/>
                <a:sym typeface="Arial"/>
              </a:rPr>
              <a:t>Poverty</a:t>
            </a:r>
            <a:endParaRPr sz="2400" u="sng" dirty="0">
              <a:solidFill>
                <a:schemeClr val="hlink"/>
              </a:solidFill>
              <a:latin typeface="Source Sans Pro" panose="020B0503030403020204" pitchFamily="34" charset="0"/>
              <a:ea typeface="Arial"/>
              <a:cs typeface="Arial"/>
              <a:sym typeface="Arial"/>
            </a:endParaRPr>
          </a:p>
          <a:p>
            <a:pPr marL="365760" marR="0" lvl="0" indent="-243966" algn="l" rtl="0">
              <a:lnSpc>
                <a:spcPct val="100000"/>
              </a:lnSpc>
              <a:spcBef>
                <a:spcPts val="300"/>
              </a:spcBef>
              <a:spcAft>
                <a:spcPts val="0"/>
              </a:spcAft>
              <a:buClr>
                <a:schemeClr val="accent3"/>
              </a:buClr>
              <a:buSzPts val="2400"/>
              <a:buFont typeface="Arial"/>
              <a:buChar char="•"/>
            </a:pPr>
            <a:r>
              <a:rPr lang="en-US" sz="2400" i="0" u="sng" strike="noStrike" cap="none" dirty="0">
                <a:solidFill>
                  <a:schemeClr val="hlink"/>
                </a:solidFill>
                <a:latin typeface="Source Sans Pro" panose="020B0503030403020204" pitchFamily="34" charset="0"/>
                <a:ea typeface="Arial"/>
                <a:cs typeface="Arial"/>
                <a:sym typeface="Arial"/>
                <a:hlinkClick r:id="rId9"/>
              </a:rPr>
              <a:t>Eric Jensen Teaching with Poverty in Mind</a:t>
            </a:r>
            <a:endParaRPr sz="2400" i="0" u="none" strike="noStrike" cap="none" dirty="0">
              <a:solidFill>
                <a:schemeClr val="dk1"/>
              </a:solidFill>
              <a:latin typeface="Source Sans Pro" panose="020B0503030403020204" pitchFamily="34" charset="0"/>
              <a:ea typeface="Arial"/>
              <a:cs typeface="Arial"/>
              <a:sym typeface="Arial"/>
            </a:endParaRPr>
          </a:p>
          <a:p>
            <a:pPr marL="365760" marR="0" lvl="0" indent="-243966" algn="l" rtl="0">
              <a:lnSpc>
                <a:spcPct val="100000"/>
              </a:lnSpc>
              <a:spcBef>
                <a:spcPts val="300"/>
              </a:spcBef>
              <a:spcAft>
                <a:spcPts val="0"/>
              </a:spcAft>
              <a:buClr>
                <a:schemeClr val="accent3"/>
              </a:buClr>
              <a:buSzPts val="2400"/>
              <a:buFont typeface="Arial"/>
              <a:buChar char="•"/>
            </a:pPr>
            <a:r>
              <a:rPr lang="en-US" sz="2400" i="0" u="sng" strike="noStrike" cap="none" dirty="0">
                <a:solidFill>
                  <a:schemeClr val="hlink"/>
                </a:solidFill>
                <a:latin typeface="Source Sans Pro" panose="020B0503030403020204" pitchFamily="34" charset="0"/>
                <a:ea typeface="Arial"/>
                <a:cs typeface="Arial"/>
                <a:sym typeface="Arial"/>
                <a:hlinkClick r:id="rId10"/>
              </a:rPr>
              <a:t>Increasing Oral and Literate Language Skills of Children in Poverty</a:t>
            </a:r>
            <a:endParaRPr sz="2400" i="0" u="none" strike="noStrike" cap="none" dirty="0">
              <a:solidFill>
                <a:schemeClr val="dk1"/>
              </a:solidFill>
              <a:latin typeface="Source Sans Pro" panose="020B0503030403020204" pitchFamily="34" charset="0"/>
              <a:ea typeface="Arial"/>
              <a:cs typeface="Arial"/>
              <a:sym typeface="Arial"/>
            </a:endParaRPr>
          </a:p>
          <a:p>
            <a:pPr marL="365760" marR="0" lvl="0" indent="-243966" algn="l" rtl="0">
              <a:lnSpc>
                <a:spcPct val="100000"/>
              </a:lnSpc>
              <a:spcBef>
                <a:spcPts val="300"/>
              </a:spcBef>
              <a:spcAft>
                <a:spcPts val="0"/>
              </a:spcAft>
              <a:buClr>
                <a:schemeClr val="accent3"/>
              </a:buClr>
              <a:buSzPts val="2400"/>
              <a:buFont typeface="Arial"/>
              <a:buChar char="•"/>
            </a:pPr>
            <a:r>
              <a:rPr lang="en-US" sz="2400" i="0" u="sng" strike="noStrike" cap="none" dirty="0">
                <a:solidFill>
                  <a:schemeClr val="hlink"/>
                </a:solidFill>
                <a:latin typeface="Source Sans Pro" panose="020B0503030403020204" pitchFamily="34" charset="0"/>
                <a:ea typeface="Arial"/>
                <a:cs typeface="Arial"/>
                <a:sym typeface="Arial"/>
                <a:hlinkClick r:id="rId11"/>
              </a:rPr>
              <a:t>Beginning with Babble LEAP Learning</a:t>
            </a:r>
            <a:endParaRPr sz="2400" i="0" u="none" strike="noStrike" cap="none" dirty="0">
              <a:solidFill>
                <a:schemeClr val="dk1"/>
              </a:solidFill>
              <a:latin typeface="Source Sans Pro" panose="020B0503030403020204" pitchFamily="34" charset="0"/>
              <a:ea typeface="Arial"/>
              <a:cs typeface="Arial"/>
              <a:sym typeface="Arial"/>
            </a:endParaRPr>
          </a:p>
          <a:p>
            <a:pPr marL="365760" marR="0" lvl="0" indent="-91565" algn="l" rtl="0">
              <a:lnSpc>
                <a:spcPct val="100000"/>
              </a:lnSpc>
              <a:spcBef>
                <a:spcPts val="300"/>
              </a:spcBef>
              <a:spcAft>
                <a:spcPts val="0"/>
              </a:spcAft>
              <a:buClr>
                <a:schemeClr val="accent3"/>
              </a:buClr>
              <a:buSzPts val="2590"/>
              <a:buFont typeface="Georgia"/>
              <a:buNone/>
            </a:pPr>
            <a:endParaRPr sz="259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0"/>
          <p:cNvSpPr txBox="1">
            <a:spLocks noGrp="1"/>
          </p:cNvSpPr>
          <p:nvPr>
            <p:ph type="title"/>
          </p:nvPr>
        </p:nvSpPr>
        <p:spPr>
          <a:xfrm>
            <a:off x="457200" y="77105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a:t>Resources</a:t>
            </a:r>
            <a:endParaRPr/>
          </a:p>
        </p:txBody>
      </p:sp>
      <p:sp>
        <p:nvSpPr>
          <p:cNvPr id="495" name="Google Shape;495;p70"/>
          <p:cNvSpPr txBox="1">
            <a:spLocks noGrp="1"/>
          </p:cNvSpPr>
          <p:nvPr>
            <p:ph type="body" idx="1"/>
          </p:nvPr>
        </p:nvSpPr>
        <p:spPr>
          <a:xfrm>
            <a:off x="457200" y="1656625"/>
            <a:ext cx="8229600" cy="4975800"/>
          </a:xfrm>
          <a:prstGeom prst="rect">
            <a:avLst/>
          </a:prstGeom>
          <a:noFill/>
          <a:ln>
            <a:noFill/>
          </a:ln>
        </p:spPr>
        <p:txBody>
          <a:bodyPr spcFirstLastPara="1" wrap="square" lIns="91425" tIns="45700" rIns="91425" bIns="45700" anchor="t" anchorCtr="0">
            <a:noAutofit/>
          </a:bodyPr>
          <a:lstStyle/>
          <a:p>
            <a:pPr marL="342900" indent="-342900">
              <a:lnSpc>
                <a:spcPct val="115000"/>
              </a:lnSpc>
              <a:spcBef>
                <a:spcPts val="0"/>
              </a:spcBef>
            </a:pPr>
            <a:r>
              <a:rPr lang="en-US" sz="2000" dirty="0" smtClean="0">
                <a:solidFill>
                  <a:schemeClr val="tx1"/>
                </a:solidFill>
                <a:latin typeface="Source Sans Pro" panose="020B0503030403020204" pitchFamily="34" charset="0"/>
                <a:ea typeface="Arial"/>
                <a:cs typeface="Arial"/>
                <a:sym typeface="Arial"/>
              </a:rPr>
              <a:t>Gutiérrez-</a:t>
            </a:r>
            <a:r>
              <a:rPr lang="en-US" sz="2000" dirty="0" err="1" smtClean="0">
                <a:solidFill>
                  <a:schemeClr val="tx1"/>
                </a:solidFill>
                <a:latin typeface="Source Sans Pro" panose="020B0503030403020204" pitchFamily="34" charset="0"/>
                <a:ea typeface="Arial"/>
                <a:cs typeface="Arial"/>
                <a:sym typeface="Arial"/>
              </a:rPr>
              <a:t>Clellen</a:t>
            </a:r>
            <a:r>
              <a:rPr lang="en-US" sz="2000" dirty="0" smtClean="0">
                <a:solidFill>
                  <a:schemeClr val="tx1"/>
                </a:solidFill>
                <a:latin typeface="Source Sans Pro" panose="020B0503030403020204" pitchFamily="34" charset="0"/>
                <a:ea typeface="Arial"/>
                <a:cs typeface="Arial"/>
                <a:sym typeface="Arial"/>
              </a:rPr>
              <a:t>, V.F., &amp; Peña, E. (2001). Dynamic Assessment of Diverse Children: A Tutorial. </a:t>
            </a:r>
            <a:r>
              <a:rPr lang="en-US" sz="2000" i="1" dirty="0" smtClean="0">
                <a:solidFill>
                  <a:schemeClr val="tx1"/>
                </a:solidFill>
                <a:latin typeface="Source Sans Pro" panose="020B0503030403020204" pitchFamily="34" charset="0"/>
                <a:ea typeface="Arial"/>
                <a:cs typeface="Arial"/>
                <a:sym typeface="Arial"/>
              </a:rPr>
              <a:t>Language, Speech, and Hearing Services in Schools, 32,</a:t>
            </a:r>
            <a:r>
              <a:rPr lang="en-US" sz="2000" dirty="0" smtClean="0">
                <a:solidFill>
                  <a:schemeClr val="tx1"/>
                </a:solidFill>
                <a:latin typeface="Source Sans Pro" panose="020B0503030403020204" pitchFamily="34" charset="0"/>
                <a:ea typeface="Arial"/>
                <a:cs typeface="Arial"/>
                <a:sym typeface="Arial"/>
              </a:rPr>
              <a:t> 212-224. doi:10.1044/0161-1461(2001/019)</a:t>
            </a:r>
            <a:endParaRPr sz="2000" dirty="0">
              <a:solidFill>
                <a:schemeClr val="tx1"/>
              </a:solidFill>
              <a:latin typeface="Source Sans Pro" panose="020B0503030403020204" pitchFamily="34" charset="0"/>
              <a:ea typeface="Arial"/>
              <a:cs typeface="Arial"/>
              <a:sym typeface="Arial"/>
            </a:endParaRPr>
          </a:p>
          <a:p>
            <a:pPr marL="342900" indent="-342900">
              <a:lnSpc>
                <a:spcPct val="115000"/>
              </a:lnSpc>
              <a:spcBef>
                <a:spcPts val="0"/>
              </a:spcBef>
            </a:pPr>
            <a:r>
              <a:rPr lang="en-US" sz="2000" dirty="0">
                <a:solidFill>
                  <a:schemeClr val="tx1"/>
                </a:solidFill>
                <a:latin typeface="Source Sans Pro" panose="020B0503030403020204" pitchFamily="34" charset="0"/>
                <a:ea typeface="Arial"/>
                <a:cs typeface="Arial"/>
                <a:sym typeface="Arial"/>
              </a:rPr>
              <a:t>Harper, Charity Hudley Anne, and Christine </a:t>
            </a:r>
            <a:r>
              <a:rPr lang="en-US" sz="2000" dirty="0" err="1">
                <a:solidFill>
                  <a:schemeClr val="tx1"/>
                </a:solidFill>
                <a:latin typeface="Source Sans Pro" panose="020B0503030403020204" pitchFamily="34" charset="0"/>
                <a:ea typeface="Arial"/>
                <a:cs typeface="Arial"/>
                <a:sym typeface="Arial"/>
              </a:rPr>
              <a:t>Mallinson</a:t>
            </a:r>
            <a:r>
              <a:rPr lang="en-US" sz="2000" dirty="0">
                <a:solidFill>
                  <a:schemeClr val="tx1"/>
                </a:solidFill>
                <a:latin typeface="Source Sans Pro" panose="020B0503030403020204" pitchFamily="34" charset="0"/>
                <a:ea typeface="Arial"/>
                <a:cs typeface="Arial"/>
                <a:sym typeface="Arial"/>
              </a:rPr>
              <a:t>. </a:t>
            </a:r>
            <a:r>
              <a:rPr lang="en-US" sz="2000" u="sng" dirty="0">
                <a:solidFill>
                  <a:schemeClr val="tx1"/>
                </a:solidFill>
                <a:latin typeface="Source Sans Pro" panose="020B0503030403020204" pitchFamily="34" charset="0"/>
                <a:ea typeface="Arial"/>
                <a:cs typeface="Arial"/>
                <a:sym typeface="Arial"/>
              </a:rPr>
              <a:t>Understanding English Language Variation in U.S. Schools</a:t>
            </a:r>
            <a:r>
              <a:rPr lang="en-US" sz="2000" dirty="0">
                <a:solidFill>
                  <a:schemeClr val="tx1"/>
                </a:solidFill>
                <a:latin typeface="Source Sans Pro" panose="020B0503030403020204" pitchFamily="34" charset="0"/>
                <a:ea typeface="Arial"/>
                <a:cs typeface="Arial"/>
                <a:sym typeface="Arial"/>
              </a:rPr>
              <a:t>. Teachers College Press, 2011</a:t>
            </a:r>
            <a:r>
              <a:rPr lang="en-US" sz="2000" dirty="0" smtClean="0">
                <a:solidFill>
                  <a:schemeClr val="tx1"/>
                </a:solidFill>
                <a:latin typeface="Source Sans Pro" panose="020B0503030403020204" pitchFamily="34" charset="0"/>
                <a:ea typeface="Arial"/>
                <a:cs typeface="Arial"/>
                <a:sym typeface="Arial"/>
              </a:rPr>
              <a:t>.</a:t>
            </a:r>
            <a:endParaRPr sz="2000" dirty="0">
              <a:solidFill>
                <a:schemeClr val="tx1"/>
              </a:solidFill>
              <a:latin typeface="Source Sans Pro" panose="020B0503030403020204" pitchFamily="34" charset="0"/>
              <a:ea typeface="Arial"/>
              <a:cs typeface="Arial"/>
              <a:sym typeface="Arial"/>
            </a:endParaRPr>
          </a:p>
          <a:p>
            <a:pPr marL="342900" indent="-342900"/>
            <a:r>
              <a:rPr lang="en-US" sz="2000" dirty="0">
                <a:solidFill>
                  <a:schemeClr val="tx1"/>
                </a:solidFill>
                <a:latin typeface="Source Sans Pro" panose="020B0503030403020204" pitchFamily="34" charset="0"/>
                <a:ea typeface="Arial"/>
                <a:cs typeface="Arial"/>
                <a:sym typeface="Arial"/>
              </a:rPr>
              <a:t>Ortiz, S. O. (2006). Multicultural issues in working with children and families: Responsive intervention in the educational setting. In R. B. </a:t>
            </a:r>
            <a:r>
              <a:rPr lang="en-US" sz="2000" dirty="0" err="1">
                <a:solidFill>
                  <a:schemeClr val="tx1"/>
                </a:solidFill>
                <a:latin typeface="Source Sans Pro" panose="020B0503030403020204" pitchFamily="34" charset="0"/>
                <a:ea typeface="Arial"/>
                <a:cs typeface="Arial"/>
                <a:sym typeface="Arial"/>
              </a:rPr>
              <a:t>Menutti</a:t>
            </a:r>
            <a:r>
              <a:rPr lang="en-US" sz="2000" dirty="0">
                <a:solidFill>
                  <a:schemeClr val="tx1"/>
                </a:solidFill>
                <a:latin typeface="Source Sans Pro" panose="020B0503030403020204" pitchFamily="34" charset="0"/>
                <a:ea typeface="Arial"/>
                <a:cs typeface="Arial"/>
                <a:sym typeface="Arial"/>
              </a:rPr>
              <a:t>, A. Freeman, &amp; R. W. </a:t>
            </a:r>
            <a:r>
              <a:rPr lang="en-US" sz="2000" dirty="0" err="1">
                <a:solidFill>
                  <a:schemeClr val="tx1"/>
                </a:solidFill>
                <a:latin typeface="Source Sans Pro" panose="020B0503030403020204" pitchFamily="34" charset="0"/>
                <a:ea typeface="Arial"/>
                <a:cs typeface="Arial"/>
                <a:sym typeface="Arial"/>
              </a:rPr>
              <a:t>Christner</a:t>
            </a:r>
            <a:r>
              <a:rPr lang="en-US" sz="2000" dirty="0">
                <a:solidFill>
                  <a:schemeClr val="tx1"/>
                </a:solidFill>
                <a:latin typeface="Source Sans Pro" panose="020B0503030403020204" pitchFamily="34" charset="0"/>
                <a:ea typeface="Arial"/>
                <a:cs typeface="Arial"/>
                <a:sym typeface="Arial"/>
              </a:rPr>
              <a:t> (Eds.), Cognitive behavioral interventions in educational settings: A handbook for practice (pp. 21–36). New York: </a:t>
            </a:r>
            <a:r>
              <a:rPr lang="en-US" sz="2000" dirty="0" smtClean="0">
                <a:solidFill>
                  <a:schemeClr val="tx1"/>
                </a:solidFill>
                <a:latin typeface="Source Sans Pro" panose="020B0503030403020204" pitchFamily="34" charset="0"/>
                <a:ea typeface="Arial"/>
                <a:cs typeface="Arial"/>
                <a:sym typeface="Arial"/>
              </a:rPr>
              <a:t>Brunner-Routledge.</a:t>
            </a:r>
            <a:endParaRPr lang="en-US" sz="2000" dirty="0">
              <a:solidFill>
                <a:schemeClr val="tx1"/>
              </a:solidFill>
              <a:latin typeface="Source Sans Pro" panose="020B0503030403020204" pitchFamily="34" charset="0"/>
              <a:ea typeface="Arial"/>
              <a:cs typeface="Arial"/>
              <a:sym typeface="Arial"/>
            </a:endParaRPr>
          </a:p>
          <a:p>
            <a:pPr marL="342900" indent="-342900"/>
            <a:r>
              <a:rPr lang="en-US" sz="2000" dirty="0" smtClean="0">
                <a:solidFill>
                  <a:schemeClr val="tx1"/>
                </a:solidFill>
                <a:latin typeface="Source Sans Pro" panose="020B0503030403020204" pitchFamily="34" charset="0"/>
                <a:ea typeface="Arial"/>
                <a:cs typeface="Arial"/>
                <a:sym typeface="Arial"/>
              </a:rPr>
              <a:t>Multicultural </a:t>
            </a:r>
            <a:r>
              <a:rPr lang="en-US" sz="2000" dirty="0">
                <a:solidFill>
                  <a:schemeClr val="tx1"/>
                </a:solidFill>
                <a:latin typeface="Source Sans Pro" panose="020B0503030403020204" pitchFamily="34" charset="0"/>
                <a:ea typeface="Arial"/>
                <a:cs typeface="Arial"/>
                <a:sym typeface="Arial"/>
              </a:rPr>
              <a:t>Students with Special Language Needs Practical Strategies for Assessment and </a:t>
            </a:r>
            <a:r>
              <a:rPr lang="en-US" sz="2000" dirty="0" smtClean="0">
                <a:solidFill>
                  <a:schemeClr val="tx1"/>
                </a:solidFill>
                <a:latin typeface="Source Sans Pro" panose="020B0503030403020204" pitchFamily="34" charset="0"/>
                <a:ea typeface="Arial"/>
                <a:cs typeface="Arial"/>
                <a:sym typeface="Arial"/>
              </a:rPr>
              <a:t>Intervention</a:t>
            </a:r>
            <a:r>
              <a:rPr lang="en-US" sz="2000" dirty="0">
                <a:solidFill>
                  <a:schemeClr val="tx1"/>
                </a:solidFill>
                <a:latin typeface="Source Sans Pro" panose="020B0503030403020204" pitchFamily="34" charset="0"/>
                <a:ea typeface="Arial"/>
                <a:cs typeface="Arial"/>
                <a:sym typeface="Arial"/>
              </a:rPr>
              <a:t> </a:t>
            </a:r>
            <a:r>
              <a:rPr lang="en-US" sz="2000" dirty="0" smtClean="0">
                <a:solidFill>
                  <a:schemeClr val="tx1"/>
                </a:solidFill>
                <a:latin typeface="Source Sans Pro" panose="020B0503030403020204" pitchFamily="34" charset="0"/>
                <a:ea typeface="Arial"/>
                <a:cs typeface="Arial"/>
                <a:sym typeface="Arial"/>
              </a:rPr>
              <a:t>Celeste </a:t>
            </a:r>
            <a:r>
              <a:rPr lang="en-US" sz="2000" dirty="0">
                <a:solidFill>
                  <a:schemeClr val="tx1"/>
                </a:solidFill>
                <a:latin typeface="Source Sans Pro" panose="020B0503030403020204" pitchFamily="34" charset="0"/>
                <a:ea typeface="Arial"/>
                <a:cs typeface="Arial"/>
                <a:sym typeface="Arial"/>
              </a:rPr>
              <a:t>Roseberry -</a:t>
            </a:r>
            <a:r>
              <a:rPr lang="en-US" sz="2000" dirty="0" err="1">
                <a:solidFill>
                  <a:schemeClr val="tx1"/>
                </a:solidFill>
                <a:latin typeface="Source Sans Pro" panose="020B0503030403020204" pitchFamily="34" charset="0"/>
                <a:ea typeface="Arial"/>
                <a:cs typeface="Arial"/>
                <a:sym typeface="Arial"/>
              </a:rPr>
              <a:t>McKibbin</a:t>
            </a:r>
            <a:r>
              <a:rPr lang="en-US" sz="2000" dirty="0">
                <a:solidFill>
                  <a:schemeClr val="tx1"/>
                </a:solidFill>
                <a:latin typeface="Source Sans Pro" panose="020B0503030403020204" pitchFamily="34" charset="0"/>
                <a:ea typeface="Arial"/>
                <a:cs typeface="Arial"/>
                <a:sym typeface="Arial"/>
              </a:rPr>
              <a:t> Academic Communication Associates</a:t>
            </a:r>
            <a:endParaRPr sz="2000" dirty="0">
              <a:solidFill>
                <a:schemeClr val="tx1"/>
              </a:solidFill>
              <a:latin typeface="Source Sans Pro" panose="020B0503030403020204" pitchFamily="34" charset="0"/>
              <a:ea typeface="Arial"/>
              <a:cs typeface="Arial"/>
              <a:sym typeface="Arial"/>
            </a:endParaRPr>
          </a:p>
          <a:p>
            <a:pPr marL="0" lvl="0" indent="0" algn="l" rtl="0">
              <a:lnSpc>
                <a:spcPct val="100000"/>
              </a:lnSpc>
              <a:spcBef>
                <a:spcPts val="300"/>
              </a:spcBef>
              <a:spcAft>
                <a:spcPts val="0"/>
              </a:spcAft>
              <a:buSzPts val="2800"/>
              <a:buNone/>
            </a:pPr>
            <a:endParaRPr sz="1800" dirty="0">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2"/>
          <p:cNvSpPr txBox="1">
            <a:spLocks noGrp="1"/>
          </p:cNvSpPr>
          <p:nvPr>
            <p:ph type="title"/>
          </p:nvPr>
        </p:nvSpPr>
        <p:spPr>
          <a:xfrm>
            <a:off x="722313" y="1016001"/>
            <a:ext cx="7772400" cy="484777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5400"/>
              <a:buFont typeface="Source Sans Pro"/>
              <a:buNone/>
            </a:pPr>
            <a:r>
              <a:rPr lang="en-US" sz="5400" b="1" i="0" u="none" strike="noStrike" cap="none">
                <a:solidFill>
                  <a:srgbClr val="FFFFFF"/>
                </a:solidFill>
                <a:latin typeface="Source Sans Pro"/>
                <a:ea typeface="Source Sans Pro"/>
                <a:cs typeface="Source Sans Pro"/>
                <a:sym typeface="Source Sans Pro"/>
              </a:rPr>
              <a:t>Key Issue #4: </a:t>
            </a:r>
            <a:r>
              <a:rPr lang="en-US" sz="5400" b="0" i="0" u="none" strike="noStrike" cap="none">
                <a:solidFill>
                  <a:srgbClr val="FFFFFF"/>
                </a:solidFill>
                <a:latin typeface="Source Sans Pro"/>
                <a:ea typeface="Source Sans Pro"/>
                <a:cs typeface="Source Sans Pro"/>
                <a:sym typeface="Source Sans Pro"/>
              </a:rPr>
              <a:t>State Issues with SLP Recruitment and Retention in Schools</a:t>
            </a:r>
            <a:endParaRPr sz="5400" b="0" i="0" u="none" strike="noStrike" cap="none">
              <a:solidFill>
                <a:srgbClr val="FFFFFF"/>
              </a:solidFill>
              <a:latin typeface="Source Sans Pro"/>
              <a:ea typeface="Source Sans Pro"/>
              <a:cs typeface="Source Sans Pro"/>
              <a:sym typeface="Source Sans Pro"/>
            </a:endParaRPr>
          </a:p>
        </p:txBody>
      </p:sp>
      <p:sp>
        <p:nvSpPr>
          <p:cNvPr id="507" name="Google Shape;507;p72"/>
          <p:cNvSpPr txBox="1">
            <a:spLocks noGrp="1"/>
          </p:cNvSpPr>
          <p:nvPr>
            <p:ph type="body" idx="1"/>
          </p:nvPr>
        </p:nvSpPr>
        <p:spPr>
          <a:xfrm>
            <a:off x="722313" y="1973943"/>
            <a:ext cx="7772400" cy="2902857"/>
          </a:xfrm>
          <a:prstGeom prst="rect">
            <a:avLst/>
          </a:prstGeom>
          <a:noFill/>
          <a:ln>
            <a:noFill/>
          </a:ln>
        </p:spPr>
        <p:txBody>
          <a:bodyPr spcFirstLastPara="1" wrap="square" lIns="91425" tIns="45700" rIns="91425" bIns="45700" anchor="t" anchorCtr="0">
            <a:noAutofit/>
          </a:bodyPr>
          <a:lstStyle/>
          <a:p>
            <a:pPr marL="45720" marR="0" lvl="0" indent="0" algn="l" rtl="0">
              <a:lnSpc>
                <a:spcPct val="100000"/>
              </a:lnSpc>
              <a:spcBef>
                <a:spcPts val="0"/>
              </a:spcBef>
              <a:spcAft>
                <a:spcPts val="0"/>
              </a:spcAft>
              <a:buClr>
                <a:schemeClr val="accent3"/>
              </a:buClr>
              <a:buSzPts val="2100"/>
              <a:buFont typeface="Georgia"/>
              <a:buNone/>
            </a:pPr>
            <a:r>
              <a:rPr lang="en-US" sz="2100" b="0" i="0" u="none" strike="noStrike" cap="none">
                <a:solidFill>
                  <a:schemeClr val="dk2"/>
                </a:solidFill>
                <a:latin typeface="Source Sans Pro"/>
                <a:ea typeface="Source Sans Pro"/>
                <a:cs typeface="Source Sans Pro"/>
                <a:sym typeface="Source Sans Pro"/>
              </a:rPr>
              <a:t>o</a:t>
            </a:r>
            <a:endParaRPr sz="2100" b="0" i="0" u="none" strike="noStrike" cap="none">
              <a:solidFill>
                <a:schemeClr val="dk2"/>
              </a:solidFill>
              <a:latin typeface="Source Sans Pro"/>
              <a:ea typeface="Source Sans Pro"/>
              <a:cs typeface="Source Sans Pro"/>
              <a:sym typeface="Source Sans Pr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3"/>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600"/>
              <a:t>Use State Workforce Data</a:t>
            </a:r>
            <a:endParaRPr/>
          </a:p>
        </p:txBody>
      </p:sp>
      <p:sp>
        <p:nvSpPr>
          <p:cNvPr id="514" name="Google Shape;514;p73"/>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dirty="0">
                <a:solidFill>
                  <a:schemeClr val="tx1"/>
                </a:solidFill>
                <a:latin typeface="Source Sans Pro" panose="020B0503030403020204" pitchFamily="34" charset="0"/>
                <a:ea typeface="Arial"/>
                <a:cs typeface="Arial"/>
                <a:sym typeface="Arial"/>
              </a:rPr>
              <a:t>Data may include</a:t>
            </a:r>
            <a:endParaRPr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600"/>
              </a:spcBef>
              <a:spcAft>
                <a:spcPts val="0"/>
              </a:spcAft>
              <a:buClr>
                <a:schemeClr val="dk2"/>
              </a:buClr>
              <a:buSzPts val="2400"/>
              <a:buFont typeface="Arial"/>
              <a:buChar char="•"/>
            </a:pPr>
            <a:r>
              <a:rPr lang="en-US" dirty="0">
                <a:solidFill>
                  <a:schemeClr val="tx1"/>
                </a:solidFill>
                <a:latin typeface="Source Sans Pro" panose="020B0503030403020204" pitchFamily="34" charset="0"/>
                <a:ea typeface="Arial"/>
                <a:cs typeface="Arial"/>
                <a:sym typeface="Arial"/>
              </a:rPr>
              <a:t>Salary</a:t>
            </a:r>
            <a:endParaRPr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0"/>
              </a:spcBef>
              <a:spcAft>
                <a:spcPts val="0"/>
              </a:spcAft>
              <a:buClr>
                <a:schemeClr val="dk2"/>
              </a:buClr>
              <a:buSzPts val="2400"/>
              <a:buFont typeface="Arial"/>
              <a:buChar char="•"/>
            </a:pPr>
            <a:r>
              <a:rPr lang="en-US" dirty="0">
                <a:solidFill>
                  <a:schemeClr val="tx1"/>
                </a:solidFill>
                <a:latin typeface="Source Sans Pro" panose="020B0503030403020204" pitchFamily="34" charset="0"/>
                <a:ea typeface="Arial"/>
                <a:cs typeface="Arial"/>
                <a:sym typeface="Arial"/>
              </a:rPr>
              <a:t>States recruited from</a:t>
            </a:r>
            <a:endParaRPr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0"/>
              </a:spcBef>
              <a:spcAft>
                <a:spcPts val="0"/>
              </a:spcAft>
              <a:buClr>
                <a:schemeClr val="dk2"/>
              </a:buClr>
              <a:buSzPts val="2400"/>
              <a:buFont typeface="Arial"/>
              <a:buChar char="•"/>
            </a:pPr>
            <a:r>
              <a:rPr lang="en-US" dirty="0">
                <a:solidFill>
                  <a:schemeClr val="tx1"/>
                </a:solidFill>
                <a:latin typeface="Source Sans Pro" panose="020B0503030403020204" pitchFamily="34" charset="0"/>
                <a:ea typeface="Arial"/>
                <a:cs typeface="Arial"/>
                <a:sym typeface="Arial"/>
              </a:rPr>
              <a:t>Years to retirement</a:t>
            </a:r>
            <a:endParaRPr dirty="0">
              <a:solidFill>
                <a:schemeClr val="tx1"/>
              </a:solidFill>
              <a:latin typeface="Source Sans Pro" panose="020B0503030403020204" pitchFamily="34" charset="0"/>
              <a:ea typeface="Arial"/>
              <a:cs typeface="Arial"/>
              <a:sym typeface="Arial"/>
            </a:endParaRPr>
          </a:p>
          <a:p>
            <a:pPr marL="0" lvl="0" indent="0" algn="l" rtl="0">
              <a:lnSpc>
                <a:spcPct val="115000"/>
              </a:lnSpc>
              <a:spcBef>
                <a:spcPts val="600"/>
              </a:spcBef>
              <a:spcAft>
                <a:spcPts val="0"/>
              </a:spcAft>
              <a:buNone/>
            </a:pPr>
            <a:r>
              <a:rPr lang="en-US" dirty="0">
                <a:solidFill>
                  <a:schemeClr val="tx1"/>
                </a:solidFill>
                <a:latin typeface="Source Sans Pro" panose="020B0503030403020204" pitchFamily="34" charset="0"/>
                <a:ea typeface="Arial"/>
                <a:cs typeface="Arial"/>
                <a:sym typeface="Arial"/>
              </a:rPr>
              <a:t>Use this data to</a:t>
            </a:r>
            <a:endParaRPr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600"/>
              </a:spcBef>
              <a:spcAft>
                <a:spcPts val="0"/>
              </a:spcAft>
              <a:buClr>
                <a:schemeClr val="dk2"/>
              </a:buClr>
              <a:buSzPts val="2400"/>
              <a:buFont typeface="Arial"/>
              <a:buChar char="•"/>
            </a:pPr>
            <a:r>
              <a:rPr lang="en-US" dirty="0">
                <a:solidFill>
                  <a:schemeClr val="tx1"/>
                </a:solidFill>
                <a:latin typeface="Source Sans Pro" panose="020B0503030403020204" pitchFamily="34" charset="0"/>
                <a:ea typeface="Arial"/>
                <a:cs typeface="Arial"/>
                <a:sym typeface="Arial"/>
              </a:rPr>
              <a:t>Support advocacy efforts</a:t>
            </a:r>
            <a:endParaRPr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0"/>
              </a:spcBef>
              <a:spcAft>
                <a:spcPts val="0"/>
              </a:spcAft>
              <a:buClr>
                <a:schemeClr val="dk2"/>
              </a:buClr>
              <a:buSzPts val="2400"/>
              <a:buFont typeface="Arial"/>
              <a:buChar char="•"/>
            </a:pPr>
            <a:r>
              <a:rPr lang="en-US" dirty="0">
                <a:solidFill>
                  <a:schemeClr val="tx1"/>
                </a:solidFill>
                <a:latin typeface="Source Sans Pro" panose="020B0503030403020204" pitchFamily="34" charset="0"/>
                <a:ea typeface="Arial"/>
                <a:cs typeface="Arial"/>
                <a:sym typeface="Arial"/>
              </a:rPr>
              <a:t>Target recruitment trips</a:t>
            </a:r>
            <a:endParaRPr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0"/>
              </a:spcBef>
              <a:spcAft>
                <a:spcPts val="0"/>
              </a:spcAft>
              <a:buClr>
                <a:schemeClr val="dk2"/>
              </a:buClr>
              <a:buSzPts val="2400"/>
              <a:buFont typeface="Arial"/>
              <a:buChar char="•"/>
            </a:pPr>
            <a:r>
              <a:rPr lang="en-US" dirty="0">
                <a:solidFill>
                  <a:schemeClr val="tx1"/>
                </a:solidFill>
                <a:latin typeface="Source Sans Pro" panose="020B0503030403020204" pitchFamily="34" charset="0"/>
                <a:ea typeface="Arial"/>
                <a:cs typeface="Arial"/>
                <a:sym typeface="Arial"/>
              </a:rPr>
              <a:t>Align LEA practices</a:t>
            </a:r>
            <a:endParaRPr dirty="0">
              <a:solidFill>
                <a:schemeClr val="tx1"/>
              </a:solidFill>
              <a:latin typeface="Source Sans Pro" panose="020B0503030403020204" pitchFamily="34" charset="0"/>
              <a:ea typeface="Arial"/>
              <a:cs typeface="Arial"/>
              <a:sym typeface="Arial"/>
            </a:endParaRPr>
          </a:p>
          <a:p>
            <a:pPr marL="0" lvl="0" indent="0" algn="l" rtl="0">
              <a:lnSpc>
                <a:spcPct val="115000"/>
              </a:lnSpc>
              <a:spcBef>
                <a:spcPts val="400"/>
              </a:spcBef>
              <a:spcAft>
                <a:spcPts val="0"/>
              </a:spcAft>
              <a:buNone/>
            </a:pPr>
            <a:r>
              <a:rPr lang="en-US" sz="1800" dirty="0">
                <a:solidFill>
                  <a:srgbClr val="93A299"/>
                </a:solidFill>
                <a:latin typeface="Arial"/>
                <a:ea typeface="Arial"/>
                <a:cs typeface="Arial"/>
                <a:sym typeface="Arial"/>
              </a:rPr>
              <a:t>•</a:t>
            </a:r>
            <a:endParaRPr dirty="0"/>
          </a:p>
        </p:txBody>
      </p:sp>
      <p:pic>
        <p:nvPicPr>
          <p:cNvPr id="515" name="Google Shape;515;p73"/>
          <p:cNvPicPr preferRelativeResize="0"/>
          <p:nvPr/>
        </p:nvPicPr>
        <p:blipFill rotWithShape="1">
          <a:blip r:embed="rId3">
            <a:alphaModFix/>
          </a:blip>
          <a:srcRect l="26133" t="14499" r="27488" b="17072"/>
          <a:stretch/>
        </p:blipFill>
        <p:spPr>
          <a:xfrm>
            <a:off x="5101400" y="2542300"/>
            <a:ext cx="3585401" cy="3207126"/>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4"/>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22" name="Google Shape;522;p74"/>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0" lvl="0" indent="0" algn="l" rtl="0">
              <a:spcBef>
                <a:spcPts val="300"/>
              </a:spcBef>
              <a:spcAft>
                <a:spcPts val="0"/>
              </a:spcAft>
              <a:buNone/>
            </a:pPr>
            <a:endParaRPr/>
          </a:p>
        </p:txBody>
      </p:sp>
      <p:pic>
        <p:nvPicPr>
          <p:cNvPr id="523" name="Google Shape;523;p74"/>
          <p:cNvPicPr preferRelativeResize="0"/>
          <p:nvPr/>
        </p:nvPicPr>
        <p:blipFill rotWithShape="1">
          <a:blip r:embed="rId3">
            <a:alphaModFix/>
          </a:blip>
          <a:srcRect l="26133" t="14499" r="27488" b="17072"/>
          <a:stretch/>
        </p:blipFill>
        <p:spPr>
          <a:xfrm>
            <a:off x="0" y="0"/>
            <a:ext cx="9144000" cy="8179269"/>
          </a:xfrm>
          <a:prstGeom prst="rect">
            <a:avLst/>
          </a:prstGeom>
          <a:noFill/>
          <a:ln w="9525" cap="flat" cmpd="sng">
            <a:solidFill>
              <a:srgbClr val="000000"/>
            </a:solidFill>
            <a:prstDash val="solid"/>
            <a:round/>
            <a:headEnd type="none" w="sm" len="sm"/>
            <a:tailEnd type="none" w="sm" len="sm"/>
          </a:ln>
        </p:spPr>
      </p:pic>
      <p:sp>
        <p:nvSpPr>
          <p:cNvPr id="524" name="Google Shape;524;p74"/>
          <p:cNvSpPr/>
          <p:nvPr/>
        </p:nvSpPr>
        <p:spPr>
          <a:xfrm>
            <a:off x="150050" y="4835425"/>
            <a:ext cx="3868200" cy="482100"/>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5"/>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State Licensure Differences</a:t>
            </a:r>
            <a:endParaRPr/>
          </a:p>
        </p:txBody>
      </p:sp>
      <p:pic>
        <p:nvPicPr>
          <p:cNvPr id="531" name="Google Shape;531;p75"/>
          <p:cNvPicPr preferRelativeResize="0"/>
          <p:nvPr/>
        </p:nvPicPr>
        <p:blipFill>
          <a:blip r:embed="rId3">
            <a:alphaModFix/>
          </a:blip>
          <a:stretch>
            <a:fillRect/>
          </a:stretch>
        </p:blipFill>
        <p:spPr>
          <a:xfrm>
            <a:off x="878958" y="2178350"/>
            <a:ext cx="7467600" cy="4467225"/>
          </a:xfrm>
          <a:prstGeom prst="rect">
            <a:avLst/>
          </a:prstGeom>
          <a:noFill/>
          <a:ln>
            <a:noFill/>
          </a:ln>
        </p:spPr>
      </p:pic>
      <p:sp>
        <p:nvSpPr>
          <p:cNvPr id="532" name="Google Shape;532;p75"/>
          <p:cNvSpPr/>
          <p:nvPr/>
        </p:nvSpPr>
        <p:spPr>
          <a:xfrm>
            <a:off x="393405" y="2360125"/>
            <a:ext cx="2429578" cy="1135800"/>
          </a:xfrm>
          <a:prstGeom prst="rect">
            <a:avLst/>
          </a:prstGeom>
          <a:solidFill>
            <a:schemeClr val="bg1">
              <a:lumMod val="95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800" dirty="0" smtClean="0">
                <a:latin typeface="Source Sans Pro" panose="020B0503030403020204" pitchFamily="34" charset="0"/>
              </a:rPr>
              <a:t>Hawaii</a:t>
            </a:r>
          </a:p>
          <a:p>
            <a:pPr algn="ctr"/>
            <a:r>
              <a:rPr lang="en-US" sz="1800" dirty="0" smtClean="0">
                <a:latin typeface="Source Sans Pro" panose="020B0503030403020204" pitchFamily="34" charset="0"/>
              </a:rPr>
              <a:t>Kansas</a:t>
            </a:r>
            <a:endParaRPr lang="en-US" sz="1800" dirty="0">
              <a:latin typeface="Source Sans Pro" panose="020B0503030403020204" pitchFamily="34" charset="0"/>
            </a:endParaRPr>
          </a:p>
          <a:p>
            <a:pPr marL="0" lvl="0" indent="0" algn="ctr" rtl="0">
              <a:spcBef>
                <a:spcPts val="0"/>
              </a:spcBef>
              <a:spcAft>
                <a:spcPts val="0"/>
              </a:spcAft>
              <a:buNone/>
            </a:pPr>
            <a:r>
              <a:rPr lang="en-US" sz="1800" dirty="0" smtClean="0">
                <a:latin typeface="Source Sans Pro" panose="020B0503030403020204" pitchFamily="34" charset="0"/>
              </a:rPr>
              <a:t>North Carolina</a:t>
            </a:r>
          </a:p>
          <a:p>
            <a:pPr marL="0" lvl="0" indent="0" algn="ctr" rtl="0">
              <a:spcBef>
                <a:spcPts val="0"/>
              </a:spcBef>
              <a:spcAft>
                <a:spcPts val="0"/>
              </a:spcAft>
              <a:buNone/>
            </a:pPr>
            <a:r>
              <a:rPr lang="en-US" sz="1800" dirty="0" smtClean="0">
                <a:latin typeface="Source Sans Pro" panose="020B0503030403020204" pitchFamily="34" charset="0"/>
              </a:rPr>
              <a:t>Virginia</a:t>
            </a:r>
            <a:endParaRPr sz="1800" dirty="0">
              <a:latin typeface="Source Sans Pro" panose="020B0503030403020204" pitchFamily="34" charset="0"/>
            </a:endParaRPr>
          </a:p>
        </p:txBody>
      </p:sp>
      <p:sp>
        <p:nvSpPr>
          <p:cNvPr id="533" name="Google Shape;533;p75"/>
          <p:cNvSpPr/>
          <p:nvPr/>
        </p:nvSpPr>
        <p:spPr>
          <a:xfrm>
            <a:off x="6442458" y="2178350"/>
            <a:ext cx="2403830" cy="1606841"/>
          </a:xfrm>
          <a:prstGeom prst="rect">
            <a:avLst/>
          </a:prstGeom>
          <a:solidFill>
            <a:schemeClr val="bg1">
              <a:lumMod val="95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smtClean="0">
                <a:latin typeface="Source Sans Pro" panose="020B0503030403020204" pitchFamily="34" charset="0"/>
              </a:rPr>
              <a:t>Arizona &amp; </a:t>
            </a:r>
            <a:r>
              <a:rPr lang="en-US" sz="1600" dirty="0" smtClean="0">
                <a:latin typeface="Source Sans Pro" panose="020B0503030403020204" pitchFamily="34" charset="0"/>
              </a:rPr>
              <a:t>Colorado</a:t>
            </a:r>
          </a:p>
          <a:p>
            <a:pPr algn="ctr"/>
            <a:r>
              <a:rPr lang="en-US" sz="1600" dirty="0" smtClean="0">
                <a:latin typeface="Source Sans Pro" panose="020B0503030403020204" pitchFamily="34" charset="0"/>
              </a:rPr>
              <a:t>Georgia</a:t>
            </a:r>
            <a:endParaRPr lang="en-US" sz="1600" dirty="0">
              <a:latin typeface="Source Sans Pro" panose="020B0503030403020204" pitchFamily="34" charset="0"/>
            </a:endParaRPr>
          </a:p>
          <a:p>
            <a:pPr marL="0" lvl="0" indent="0" algn="ctr" rtl="0">
              <a:spcBef>
                <a:spcPts val="0"/>
              </a:spcBef>
              <a:spcAft>
                <a:spcPts val="0"/>
              </a:spcAft>
              <a:buNone/>
            </a:pPr>
            <a:r>
              <a:rPr lang="en-US" sz="1600" dirty="0" smtClean="0">
                <a:latin typeface="Source Sans Pro" panose="020B0503030403020204" pitchFamily="34" charset="0"/>
              </a:rPr>
              <a:t>New Jersey</a:t>
            </a:r>
          </a:p>
          <a:p>
            <a:pPr algn="ctr"/>
            <a:r>
              <a:rPr lang="en-US" sz="1600" dirty="0">
                <a:latin typeface="Source Sans Pro" panose="020B0503030403020204" pitchFamily="34" charset="0"/>
              </a:rPr>
              <a:t>North </a:t>
            </a:r>
            <a:r>
              <a:rPr lang="en-US" sz="1600" dirty="0" smtClean="0">
                <a:latin typeface="Source Sans Pro" panose="020B0503030403020204" pitchFamily="34" charset="0"/>
              </a:rPr>
              <a:t>Dakota</a:t>
            </a:r>
          </a:p>
          <a:p>
            <a:pPr marL="0" lvl="0" indent="0" algn="ctr" rtl="0">
              <a:spcBef>
                <a:spcPts val="0"/>
              </a:spcBef>
              <a:spcAft>
                <a:spcPts val="0"/>
              </a:spcAft>
              <a:buNone/>
            </a:pPr>
            <a:r>
              <a:rPr lang="en-US" sz="1600" dirty="0" smtClean="0">
                <a:latin typeface="Source Sans Pro" panose="020B0503030403020204" pitchFamily="34" charset="0"/>
              </a:rPr>
              <a:t>Ohio &amp; </a:t>
            </a:r>
            <a:r>
              <a:rPr lang="en-US" sz="1600" dirty="0">
                <a:latin typeface="Source Sans Pro" panose="020B0503030403020204" pitchFamily="34" charset="0"/>
              </a:rPr>
              <a:t>P</a:t>
            </a:r>
            <a:r>
              <a:rPr lang="en-US" sz="1600" dirty="0" smtClean="0">
                <a:latin typeface="Source Sans Pro" panose="020B0503030403020204" pitchFamily="34" charset="0"/>
              </a:rPr>
              <a:t>ennsylvania Tennessee</a:t>
            </a:r>
            <a:endParaRPr sz="1600" dirty="0">
              <a:latin typeface="Source Sans Pro" panose="020B0503030403020204" pitchFamily="34" charset="0"/>
            </a:endParaRPr>
          </a:p>
        </p:txBody>
      </p:sp>
      <p:sp>
        <p:nvSpPr>
          <p:cNvPr id="534" name="Google Shape;534;p75"/>
          <p:cNvSpPr/>
          <p:nvPr/>
        </p:nvSpPr>
        <p:spPr>
          <a:xfrm>
            <a:off x="393405" y="5186580"/>
            <a:ext cx="2429578" cy="1396690"/>
          </a:xfrm>
          <a:prstGeom prst="rect">
            <a:avLst/>
          </a:prstGeom>
          <a:solidFill>
            <a:schemeClr val="bg1">
              <a:lumMod val="95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smtClean="0">
                <a:latin typeface="Source Sans Pro" panose="020B0503030403020204" pitchFamily="34" charset="0"/>
              </a:rPr>
              <a:t>Arizona SLT</a:t>
            </a:r>
          </a:p>
          <a:p>
            <a:pPr algn="ctr"/>
            <a:r>
              <a:rPr lang="en-US" sz="1600" dirty="0" smtClean="0">
                <a:latin typeface="Source Sans Pro" panose="020B0503030403020204" pitchFamily="34" charset="0"/>
              </a:rPr>
              <a:t>Colorado SLPA</a:t>
            </a:r>
          </a:p>
          <a:p>
            <a:pPr marL="0" lvl="0" indent="0" algn="ctr" rtl="0">
              <a:spcBef>
                <a:spcPts val="0"/>
              </a:spcBef>
              <a:spcAft>
                <a:spcPts val="0"/>
              </a:spcAft>
              <a:buNone/>
            </a:pPr>
            <a:r>
              <a:rPr lang="en-US" sz="1600" dirty="0" smtClean="0">
                <a:latin typeface="Source Sans Pro" panose="020B0503030403020204" pitchFamily="34" charset="0"/>
              </a:rPr>
              <a:t>Mississippi </a:t>
            </a:r>
            <a:r>
              <a:rPr lang="en-US" sz="1600" dirty="0" smtClean="0">
                <a:latin typeface="Source Sans Pro" panose="020B0503030403020204" pitchFamily="34" charset="0"/>
              </a:rPr>
              <a:t>216</a:t>
            </a:r>
            <a:endParaRPr lang="en-US" sz="1600" dirty="0" smtClean="0">
              <a:latin typeface="Source Sans Pro" panose="020B0503030403020204" pitchFamily="34" charset="0"/>
            </a:endParaRPr>
          </a:p>
          <a:p>
            <a:pPr marL="0" lvl="0" indent="0" algn="ctr" rtl="0">
              <a:spcBef>
                <a:spcPts val="0"/>
              </a:spcBef>
              <a:spcAft>
                <a:spcPts val="0"/>
              </a:spcAft>
              <a:buNone/>
            </a:pPr>
            <a:r>
              <a:rPr lang="en-US" sz="1600" dirty="0" smtClean="0">
                <a:latin typeface="Source Sans Pro" panose="020B0503030403020204" pitchFamily="34" charset="0"/>
              </a:rPr>
              <a:t>Tennessee SL </a:t>
            </a:r>
            <a:r>
              <a:rPr lang="en-US" sz="1600" dirty="0" smtClean="0">
                <a:latin typeface="Source Sans Pro" panose="020B0503030403020204" pitchFamily="34" charset="0"/>
              </a:rPr>
              <a:t>Teacher</a:t>
            </a:r>
          </a:p>
          <a:p>
            <a:pPr marL="0" lvl="0" indent="0" algn="ctr" rtl="0">
              <a:spcBef>
                <a:spcPts val="0"/>
              </a:spcBef>
              <a:spcAft>
                <a:spcPts val="0"/>
              </a:spcAft>
              <a:buNone/>
            </a:pPr>
            <a:r>
              <a:rPr lang="en-US" sz="1600" dirty="0" smtClean="0">
                <a:latin typeface="Source Sans Pro" panose="020B0503030403020204" pitchFamily="34" charset="0"/>
              </a:rPr>
              <a:t>Wisconsin SILS</a:t>
            </a:r>
            <a:endParaRPr dirty="0"/>
          </a:p>
        </p:txBody>
      </p:sp>
      <p:sp>
        <p:nvSpPr>
          <p:cNvPr id="535" name="Google Shape;535;p75"/>
          <p:cNvSpPr/>
          <p:nvPr/>
        </p:nvSpPr>
        <p:spPr>
          <a:xfrm>
            <a:off x="6442458" y="5204525"/>
            <a:ext cx="2403830" cy="1135800"/>
          </a:xfrm>
          <a:prstGeom prst="rect">
            <a:avLst/>
          </a:prstGeom>
          <a:solidFill>
            <a:schemeClr val="bg1">
              <a:lumMod val="95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latin typeface="Source Sans Pro" panose="020B0503030403020204" pitchFamily="34" charset="0"/>
              </a:rPr>
              <a:t>Utah </a:t>
            </a:r>
            <a:r>
              <a:rPr lang="en-US" sz="1600" dirty="0" smtClean="0">
                <a:latin typeface="Source Sans Pro" panose="020B0503030403020204" pitchFamily="34" charset="0"/>
              </a:rPr>
              <a:t>SLT</a:t>
            </a:r>
          </a:p>
          <a:p>
            <a:pPr marL="0" lvl="0" indent="0" algn="ctr" rtl="0">
              <a:spcBef>
                <a:spcPts val="0"/>
              </a:spcBef>
              <a:spcAft>
                <a:spcPts val="0"/>
              </a:spcAft>
              <a:buNone/>
            </a:pPr>
            <a:endParaRPr sz="1600" dirty="0">
              <a:latin typeface="Source Sans Pro" panose="020B0503030403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76"/>
          <p:cNvPicPr preferRelativeResize="0"/>
          <p:nvPr/>
        </p:nvPicPr>
        <p:blipFill rotWithShape="1">
          <a:blip r:embed="rId3">
            <a:alphaModFix/>
          </a:blip>
          <a:srcRect l="10269" t="9934" r="40120" b="29821"/>
          <a:stretch/>
        </p:blipFill>
        <p:spPr>
          <a:xfrm>
            <a:off x="0" y="709900"/>
            <a:ext cx="9144000" cy="59916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Major Elements of Every Student Succeeds Act (ESSA)</a:t>
            </a:r>
            <a:endParaRPr sz="3600" b="1" i="0" u="none" strike="noStrike" cap="none">
              <a:solidFill>
                <a:schemeClr val="dk2"/>
              </a:solidFill>
              <a:latin typeface="Source Sans Pro"/>
              <a:ea typeface="Source Sans Pro"/>
              <a:cs typeface="Source Sans Pro"/>
              <a:sym typeface="Source Sans Pro"/>
            </a:endParaRPr>
          </a:p>
        </p:txBody>
      </p:sp>
      <p:sp>
        <p:nvSpPr>
          <p:cNvPr id="158" name="Google Shape;158;p18"/>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State Academic Standards and Assessments (including the timing and frequency of testing)</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smtClean="0">
                <a:solidFill>
                  <a:schemeClr val="dk1"/>
                </a:solidFill>
                <a:latin typeface="Source Sans Pro"/>
                <a:ea typeface="Source Sans Pro"/>
                <a:cs typeface="Source Sans Pro"/>
                <a:sym typeface="Source Sans Pro"/>
              </a:rPr>
              <a:t>Alternate </a:t>
            </a:r>
            <a:r>
              <a:rPr lang="en-US" sz="3200" b="0" i="0" u="none" strike="noStrike" cap="none" dirty="0">
                <a:solidFill>
                  <a:schemeClr val="dk1"/>
                </a:solidFill>
                <a:latin typeface="Source Sans Pro"/>
                <a:ea typeface="Source Sans Pro"/>
                <a:cs typeface="Source Sans Pro"/>
                <a:sym typeface="Source Sans Pro"/>
              </a:rPr>
              <a:t>Academic Achievement Standards for Student with the </a:t>
            </a:r>
            <a:r>
              <a:rPr lang="en-US" sz="3200" b="0" i="0" u="none" strike="noStrike" cap="none" dirty="0" smtClean="0">
                <a:solidFill>
                  <a:schemeClr val="dk1"/>
                </a:solidFill>
                <a:latin typeface="Source Sans Pro"/>
                <a:ea typeface="Source Sans Pro"/>
                <a:cs typeface="Source Sans Pro"/>
                <a:sym typeface="Source Sans Pro"/>
              </a:rPr>
              <a:t>Most</a:t>
            </a:r>
            <a:r>
              <a:rPr lang="en-US" dirty="0"/>
              <a:t> </a:t>
            </a:r>
            <a:r>
              <a:rPr lang="en-US" sz="3200" b="0" i="0" u="none" strike="noStrike" cap="none" dirty="0" smtClean="0">
                <a:solidFill>
                  <a:schemeClr val="dk1"/>
                </a:solidFill>
                <a:latin typeface="Source Sans Pro"/>
                <a:ea typeface="Source Sans Pro"/>
                <a:cs typeface="Source Sans Pro"/>
                <a:sym typeface="Source Sans Pro"/>
              </a:rPr>
              <a:t>Significant </a:t>
            </a:r>
            <a:r>
              <a:rPr lang="en-US" sz="3200" b="0" i="0" u="none" strike="noStrike" cap="none" dirty="0">
                <a:solidFill>
                  <a:schemeClr val="dk1"/>
                </a:solidFill>
                <a:latin typeface="Source Sans Pro"/>
                <a:ea typeface="Source Sans Pro"/>
                <a:cs typeface="Source Sans Pro"/>
                <a:sym typeface="Source Sans Pro"/>
              </a:rPr>
              <a:t>Cognitive Disabilities</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English Language Proficiency Standards</a:t>
            </a: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7"/>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ASHA’s Efforts</a:t>
            </a:r>
            <a:endParaRPr/>
          </a:p>
        </p:txBody>
      </p:sp>
      <p:sp>
        <p:nvSpPr>
          <p:cNvPr id="548" name="Google Shape;548;p77"/>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457200" lvl="0" indent="-406400" algn="l" rtl="0">
              <a:spcBef>
                <a:spcPts val="300"/>
              </a:spcBef>
              <a:spcAft>
                <a:spcPts val="0"/>
              </a:spcAft>
              <a:buSzPts val="2800"/>
              <a:buChar char="•"/>
            </a:pPr>
            <a:r>
              <a:rPr lang="en-US" dirty="0"/>
              <a:t>Licensure Compact </a:t>
            </a:r>
            <a:endParaRPr dirty="0"/>
          </a:p>
          <a:p>
            <a:pPr lvl="1" algn="l" rtl="0">
              <a:spcBef>
                <a:spcPts val="0"/>
              </a:spcBef>
              <a:spcAft>
                <a:spcPts val="0"/>
              </a:spcAft>
              <a:buSzPts val="2600"/>
              <a:buFont typeface="Arial" panose="020B0604020202020204" pitchFamily="34" charset="0"/>
              <a:buChar char="•"/>
            </a:pPr>
            <a:r>
              <a:rPr lang="en-US" dirty="0"/>
              <a:t>Effort to create portability across states</a:t>
            </a:r>
            <a:endParaRPr dirty="0"/>
          </a:p>
          <a:p>
            <a:pPr lvl="1" algn="l" rtl="0">
              <a:spcBef>
                <a:spcPts val="0"/>
              </a:spcBef>
              <a:spcAft>
                <a:spcPts val="0"/>
              </a:spcAft>
              <a:buSzPts val="2600"/>
              <a:buFont typeface="Arial" panose="020B0604020202020204" pitchFamily="34" charset="0"/>
              <a:buChar char="•"/>
            </a:pPr>
            <a:r>
              <a:rPr lang="en-US" dirty="0"/>
              <a:t>In development - anticipated fall 2019</a:t>
            </a:r>
            <a:endParaRPr dirty="0"/>
          </a:p>
          <a:p>
            <a:pPr marL="457200" lvl="0" indent="0" algn="l" rtl="0">
              <a:spcBef>
                <a:spcPts val="300"/>
              </a:spcBef>
              <a:spcAft>
                <a:spcPts val="0"/>
              </a:spcAft>
              <a:buNone/>
            </a:pPr>
            <a:endParaRPr dirty="0"/>
          </a:p>
          <a:p>
            <a:pPr marL="457200" lvl="0" indent="-406400" algn="l" rtl="0">
              <a:spcBef>
                <a:spcPts val="300"/>
              </a:spcBef>
              <a:spcAft>
                <a:spcPts val="0"/>
              </a:spcAft>
              <a:buSzPts val="2800"/>
              <a:buChar char="•"/>
            </a:pPr>
            <a:r>
              <a:rPr lang="en-US" dirty="0"/>
              <a:t>Universal Licensure</a:t>
            </a:r>
            <a:endParaRPr dirty="0"/>
          </a:p>
          <a:p>
            <a:pPr lvl="1" algn="l" rtl="0">
              <a:spcBef>
                <a:spcPts val="0"/>
              </a:spcBef>
              <a:spcAft>
                <a:spcPts val="0"/>
              </a:spcAft>
              <a:buSzPts val="2600"/>
              <a:buFont typeface="Arial" panose="020B0604020202020204" pitchFamily="34" charset="0"/>
              <a:buChar char="•"/>
            </a:pPr>
            <a:r>
              <a:rPr lang="en-US" dirty="0" smtClean="0"/>
              <a:t>Many states </a:t>
            </a:r>
            <a:r>
              <a:rPr lang="en-US" dirty="0"/>
              <a:t>have universal licensure</a:t>
            </a:r>
            <a:endParaRPr dirty="0"/>
          </a:p>
          <a:p>
            <a:pPr lvl="1" algn="l" rtl="0">
              <a:spcBef>
                <a:spcPts val="0"/>
              </a:spcBef>
              <a:spcAft>
                <a:spcPts val="0"/>
              </a:spcAft>
              <a:buSzPts val="2600"/>
              <a:buFont typeface="Arial" panose="020B0604020202020204" pitchFamily="34" charset="0"/>
              <a:buChar char="•"/>
            </a:pPr>
            <a:r>
              <a:rPr lang="en-US" dirty="0" smtClean="0"/>
              <a:t>Some are </a:t>
            </a:r>
            <a:r>
              <a:rPr lang="en-US" dirty="0"/>
              <a:t>considering legislative work in this area</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8"/>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ASHA’s Efforts</a:t>
            </a:r>
            <a:endParaRPr/>
          </a:p>
        </p:txBody>
      </p:sp>
      <p:sp>
        <p:nvSpPr>
          <p:cNvPr id="555" name="Google Shape;555;p78"/>
          <p:cNvSpPr txBox="1">
            <a:spLocks noGrp="1"/>
          </p:cNvSpPr>
          <p:nvPr>
            <p:ph type="body" idx="1"/>
          </p:nvPr>
        </p:nvSpPr>
        <p:spPr>
          <a:xfrm>
            <a:off x="457200" y="2249425"/>
            <a:ext cx="5768700" cy="43251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sz="3100" i="1" dirty="0">
                <a:solidFill>
                  <a:schemeClr val="tx1"/>
                </a:solidFill>
                <a:latin typeface="Source Sans Pro" panose="020B0503030403020204" pitchFamily="34" charset="0"/>
                <a:ea typeface="Calibri"/>
                <a:cs typeface="Calibri"/>
                <a:sym typeface="Calibri"/>
              </a:rPr>
              <a:t>Proposal:</a:t>
            </a:r>
            <a:r>
              <a:rPr lang="en-US" sz="3100" dirty="0">
                <a:solidFill>
                  <a:schemeClr val="tx1"/>
                </a:solidFill>
                <a:latin typeface="Source Sans Pro" panose="020B0503030403020204" pitchFamily="34" charset="0"/>
                <a:ea typeface="Calibri"/>
                <a:cs typeface="Calibri"/>
                <a:sym typeface="Calibri"/>
              </a:rPr>
              <a:t> Authorize a study to look at provider caseload, workload, working environments, access to technology, and </a:t>
            </a:r>
            <a:endParaRPr sz="3100" dirty="0">
              <a:solidFill>
                <a:schemeClr val="tx1"/>
              </a:solidFill>
              <a:latin typeface="Source Sans Pro" panose="020B0503030403020204" pitchFamily="34" charset="0"/>
              <a:ea typeface="Calibri"/>
              <a:cs typeface="Calibri"/>
              <a:sym typeface="Calibri"/>
            </a:endParaRPr>
          </a:p>
          <a:p>
            <a:pPr marL="0" lvl="0" indent="0" algn="l" rtl="0">
              <a:lnSpc>
                <a:spcPct val="115000"/>
              </a:lnSpc>
              <a:spcBef>
                <a:spcPts val="600"/>
              </a:spcBef>
              <a:spcAft>
                <a:spcPts val="0"/>
              </a:spcAft>
              <a:buNone/>
            </a:pPr>
            <a:r>
              <a:rPr lang="en-US" sz="3100" dirty="0">
                <a:solidFill>
                  <a:schemeClr val="tx1"/>
                </a:solidFill>
                <a:latin typeface="Source Sans Pro" panose="020B0503030403020204" pitchFamily="34" charset="0"/>
                <a:ea typeface="Calibri"/>
                <a:cs typeface="Calibri"/>
                <a:sym typeface="Calibri"/>
              </a:rPr>
              <a:t>professional development among </a:t>
            </a:r>
            <a:endParaRPr sz="3100" dirty="0">
              <a:solidFill>
                <a:schemeClr val="tx1"/>
              </a:solidFill>
              <a:latin typeface="Source Sans Pro" panose="020B0503030403020204" pitchFamily="34" charset="0"/>
              <a:ea typeface="Calibri"/>
              <a:cs typeface="Calibri"/>
              <a:sym typeface="Calibri"/>
            </a:endParaRPr>
          </a:p>
          <a:p>
            <a:pPr marL="0" lvl="0" indent="0" algn="l" rtl="0">
              <a:lnSpc>
                <a:spcPct val="115000"/>
              </a:lnSpc>
              <a:spcBef>
                <a:spcPts val="600"/>
              </a:spcBef>
              <a:spcAft>
                <a:spcPts val="0"/>
              </a:spcAft>
              <a:buNone/>
            </a:pPr>
            <a:r>
              <a:rPr lang="en-US" sz="3100" dirty="0">
                <a:solidFill>
                  <a:schemeClr val="tx1"/>
                </a:solidFill>
                <a:latin typeface="Source Sans Pro" panose="020B0503030403020204" pitchFamily="34" charset="0"/>
                <a:ea typeface="Calibri"/>
                <a:cs typeface="Calibri"/>
                <a:sym typeface="Calibri"/>
              </a:rPr>
              <a:t>school-based audiologists and SLPs.</a:t>
            </a:r>
            <a:endParaRPr sz="3100" dirty="0">
              <a:solidFill>
                <a:schemeClr val="tx1"/>
              </a:solidFill>
              <a:latin typeface="Source Sans Pro" panose="020B0503030403020204" pitchFamily="34" charset="0"/>
              <a:ea typeface="Calibri"/>
              <a:cs typeface="Calibri"/>
              <a:sym typeface="Calibri"/>
            </a:endParaRPr>
          </a:p>
          <a:p>
            <a:pPr marL="0" lvl="0" indent="0" algn="l" rtl="0">
              <a:spcBef>
                <a:spcPts val="300"/>
              </a:spcBef>
              <a:spcAft>
                <a:spcPts val="0"/>
              </a:spcAft>
              <a:buNone/>
            </a:pPr>
            <a:endParaRPr dirty="0"/>
          </a:p>
        </p:txBody>
      </p:sp>
      <p:pic>
        <p:nvPicPr>
          <p:cNvPr id="556" name="Google Shape;556;p78"/>
          <p:cNvPicPr preferRelativeResize="0"/>
          <p:nvPr/>
        </p:nvPicPr>
        <p:blipFill>
          <a:blip r:embed="rId3">
            <a:alphaModFix/>
          </a:blip>
          <a:stretch>
            <a:fillRect/>
          </a:stretch>
        </p:blipFill>
        <p:spPr>
          <a:xfrm rot="303262">
            <a:off x="6113475" y="2552717"/>
            <a:ext cx="2540026" cy="335416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0"/>
          <p:cNvSpPr txBox="1">
            <a:spLocks noGrp="1"/>
          </p:cNvSpPr>
          <p:nvPr>
            <p:ph type="title"/>
          </p:nvPr>
        </p:nvSpPr>
        <p:spPr>
          <a:xfrm>
            <a:off x="262500" y="982275"/>
            <a:ext cx="8619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a:t>State Recruitment-Retention Efforts</a:t>
            </a:r>
            <a:endParaRPr/>
          </a:p>
        </p:txBody>
      </p:sp>
      <p:sp>
        <p:nvSpPr>
          <p:cNvPr id="570" name="Google Shape;570;p80"/>
          <p:cNvSpPr txBox="1">
            <a:spLocks noGrp="1"/>
          </p:cNvSpPr>
          <p:nvPr>
            <p:ph type="body" idx="1"/>
          </p:nvPr>
        </p:nvSpPr>
        <p:spPr>
          <a:xfrm>
            <a:off x="457200" y="2249424"/>
            <a:ext cx="8229600" cy="43251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300"/>
              </a:spcBef>
              <a:spcAft>
                <a:spcPts val="0"/>
              </a:spcAft>
              <a:buSzPts val="2800"/>
              <a:buChar char="•"/>
            </a:pPr>
            <a:r>
              <a:rPr lang="en-US" dirty="0"/>
              <a:t>State Recruitment Specialists </a:t>
            </a:r>
            <a:endParaRPr dirty="0"/>
          </a:p>
          <a:p>
            <a:pPr lvl="1" algn="l" rtl="0">
              <a:lnSpc>
                <a:spcPct val="100000"/>
              </a:lnSpc>
              <a:spcBef>
                <a:spcPts val="0"/>
              </a:spcBef>
              <a:spcAft>
                <a:spcPts val="0"/>
              </a:spcAft>
              <a:buSzPts val="2600"/>
              <a:buFont typeface="Arial" panose="020B0604020202020204" pitchFamily="34" charset="0"/>
              <a:buChar char="•"/>
            </a:pPr>
            <a:r>
              <a:rPr lang="en-US" dirty="0"/>
              <a:t>Develop programs</a:t>
            </a:r>
            <a:endParaRPr dirty="0"/>
          </a:p>
          <a:p>
            <a:pPr lvl="1" algn="l" rtl="0">
              <a:lnSpc>
                <a:spcPct val="100000"/>
              </a:lnSpc>
              <a:spcBef>
                <a:spcPts val="0"/>
              </a:spcBef>
              <a:spcAft>
                <a:spcPts val="0"/>
              </a:spcAft>
              <a:buSzPts val="2600"/>
              <a:buFont typeface="Arial" panose="020B0604020202020204" pitchFamily="34" charset="0"/>
              <a:buChar char="•"/>
            </a:pPr>
            <a:r>
              <a:rPr lang="en-US" dirty="0"/>
              <a:t>Gather and analyze data</a:t>
            </a:r>
            <a:endParaRPr dirty="0"/>
          </a:p>
          <a:p>
            <a:pPr lvl="1" algn="l" rtl="0">
              <a:lnSpc>
                <a:spcPct val="100000"/>
              </a:lnSpc>
              <a:spcBef>
                <a:spcPts val="0"/>
              </a:spcBef>
              <a:spcAft>
                <a:spcPts val="0"/>
              </a:spcAft>
              <a:buSzPts val="2600"/>
              <a:buFont typeface="Arial" panose="020B0604020202020204" pitchFamily="34" charset="0"/>
              <a:buChar char="•"/>
            </a:pPr>
            <a:r>
              <a:rPr lang="en-US" dirty="0"/>
              <a:t>Statewide recruiting and advertising</a:t>
            </a:r>
            <a:endParaRPr dirty="0"/>
          </a:p>
          <a:p>
            <a:pPr marL="457200" lvl="0" indent="-406400" algn="l" rtl="0">
              <a:lnSpc>
                <a:spcPct val="100000"/>
              </a:lnSpc>
              <a:spcBef>
                <a:spcPts val="0"/>
              </a:spcBef>
              <a:spcAft>
                <a:spcPts val="0"/>
              </a:spcAft>
              <a:buSzPts val="2800"/>
              <a:buChar char="•"/>
            </a:pPr>
            <a:r>
              <a:rPr lang="en-US" dirty="0"/>
              <a:t>State Recruitment and Retention Incentives</a:t>
            </a:r>
            <a:endParaRPr dirty="0"/>
          </a:p>
          <a:p>
            <a:pPr lvl="1" algn="l" rtl="0">
              <a:lnSpc>
                <a:spcPct val="100000"/>
              </a:lnSpc>
              <a:spcBef>
                <a:spcPts val="0"/>
              </a:spcBef>
              <a:spcAft>
                <a:spcPts val="0"/>
              </a:spcAft>
              <a:buSzPts val="2600"/>
              <a:buFont typeface="Arial" panose="020B0604020202020204" pitchFamily="34" charset="0"/>
              <a:buChar char="•"/>
            </a:pPr>
            <a:r>
              <a:rPr lang="en-US" dirty="0"/>
              <a:t>CCC equivalent with National Teacher Certification</a:t>
            </a:r>
            <a:endParaRPr dirty="0"/>
          </a:p>
          <a:p>
            <a:pPr lvl="1" algn="l" rtl="0">
              <a:spcBef>
                <a:spcPts val="0"/>
              </a:spcBef>
              <a:spcAft>
                <a:spcPts val="0"/>
              </a:spcAft>
              <a:buSzPts val="2600"/>
              <a:buFont typeface="Arial" panose="020B0604020202020204" pitchFamily="34" charset="0"/>
              <a:buChar char="•"/>
            </a:pPr>
            <a:r>
              <a:rPr lang="en-US" dirty="0"/>
              <a:t>Financial incentives</a:t>
            </a:r>
            <a:endParaRPr dirty="0"/>
          </a:p>
          <a:p>
            <a:pPr lvl="2" algn="l" rtl="0">
              <a:spcBef>
                <a:spcPts val="0"/>
              </a:spcBef>
              <a:spcAft>
                <a:spcPts val="0"/>
              </a:spcAft>
              <a:buSzPts val="2400"/>
              <a:buFont typeface="Arial" panose="020B0604020202020204" pitchFamily="34" charset="0"/>
              <a:buChar char="•"/>
            </a:pPr>
            <a:r>
              <a:rPr lang="en-US" dirty="0"/>
              <a:t>Supplement for CCC-SLP (LA?)</a:t>
            </a:r>
            <a:endParaRPr dirty="0"/>
          </a:p>
          <a:p>
            <a:pPr lvl="2" algn="l" rtl="0">
              <a:spcBef>
                <a:spcPts val="0"/>
              </a:spcBef>
              <a:spcAft>
                <a:spcPts val="0"/>
              </a:spcAft>
              <a:buSzPts val="2400"/>
              <a:buFont typeface="Arial" panose="020B0604020202020204" pitchFamily="34" charset="0"/>
              <a:buChar char="•"/>
            </a:pPr>
            <a:r>
              <a:rPr lang="en-US" dirty="0"/>
              <a:t>Licensure fees paid (VA)</a:t>
            </a:r>
            <a:endParaRPr dirty="0"/>
          </a:p>
          <a:p>
            <a:pPr lvl="2" algn="l" rtl="0">
              <a:spcBef>
                <a:spcPts val="0"/>
              </a:spcBef>
              <a:spcAft>
                <a:spcPts val="0"/>
              </a:spcAft>
              <a:buSzPts val="2400"/>
              <a:buFont typeface="Arial" panose="020B0604020202020204" pitchFamily="34" charset="0"/>
              <a:buChar char="•"/>
            </a:pPr>
            <a:r>
              <a:rPr lang="en-US" dirty="0"/>
              <a:t>Loan Repayment (.......VA)</a:t>
            </a:r>
            <a:endParaRPr dirty="0"/>
          </a:p>
          <a:p>
            <a:pPr lvl="2" algn="l" rtl="0">
              <a:spcBef>
                <a:spcPts val="0"/>
              </a:spcBef>
              <a:spcAft>
                <a:spcPts val="0"/>
              </a:spcAft>
              <a:buSzPts val="2400"/>
              <a:buFont typeface="Arial" panose="020B0604020202020204" pitchFamily="34" charset="0"/>
              <a:buChar char="•"/>
            </a:pPr>
            <a:r>
              <a:rPr lang="en-US" dirty="0"/>
              <a:t>Sign on Bonus (OH)</a:t>
            </a:r>
            <a:endParaRPr dirty="0"/>
          </a:p>
          <a:p>
            <a:pPr marL="0" marR="0" lvl="0" indent="0" algn="l" rtl="0">
              <a:lnSpc>
                <a:spcPct val="100000"/>
              </a:lnSpc>
              <a:spcBef>
                <a:spcPts val="300"/>
              </a:spcBef>
              <a:spcAft>
                <a:spcPts val="0"/>
              </a:spcAft>
              <a:buNone/>
            </a:pP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1"/>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Other State Efforts</a:t>
            </a:r>
            <a:endParaRPr/>
          </a:p>
        </p:txBody>
      </p:sp>
      <p:sp>
        <p:nvSpPr>
          <p:cNvPr id="577" name="Google Shape;577;p81"/>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457200" lvl="0" indent="-406400" algn="l" rtl="0">
              <a:spcBef>
                <a:spcPts val="300"/>
              </a:spcBef>
              <a:spcAft>
                <a:spcPts val="0"/>
              </a:spcAft>
              <a:buSzPts val="2800"/>
              <a:buChar char="•"/>
            </a:pPr>
            <a:r>
              <a:rPr lang="en-US" dirty="0"/>
              <a:t>Professional development support </a:t>
            </a:r>
            <a:endParaRPr dirty="0"/>
          </a:p>
          <a:p>
            <a:pPr lvl="1" algn="l" rtl="0">
              <a:spcBef>
                <a:spcPts val="0"/>
              </a:spcBef>
              <a:spcAft>
                <a:spcPts val="0"/>
              </a:spcAft>
              <a:buSzPts val="2600"/>
              <a:buFont typeface="Arial" panose="020B0604020202020204" pitchFamily="34" charset="0"/>
              <a:buChar char="•"/>
            </a:pPr>
            <a:r>
              <a:rPr lang="en-US" dirty="0"/>
              <a:t>O</a:t>
            </a:r>
            <a:r>
              <a:rPr lang="en-US" dirty="0" smtClean="0"/>
              <a:t>nline </a:t>
            </a:r>
            <a:r>
              <a:rPr lang="en-US" dirty="0"/>
              <a:t>modules</a:t>
            </a:r>
            <a:endParaRPr dirty="0"/>
          </a:p>
          <a:p>
            <a:pPr lvl="1" algn="l" rtl="0">
              <a:spcBef>
                <a:spcPts val="0"/>
              </a:spcBef>
              <a:spcAft>
                <a:spcPts val="0"/>
              </a:spcAft>
              <a:buSzPts val="2600"/>
              <a:buFont typeface="Arial" panose="020B0604020202020204" pitchFamily="34" charset="0"/>
              <a:buChar char="•"/>
            </a:pPr>
            <a:r>
              <a:rPr lang="en-US" dirty="0"/>
              <a:t>S</a:t>
            </a:r>
            <a:r>
              <a:rPr lang="en-US" dirty="0" smtClean="0"/>
              <a:t>upport </a:t>
            </a:r>
            <a:r>
              <a:rPr lang="en-US" dirty="0"/>
              <a:t>for state association conferences</a:t>
            </a:r>
            <a:endParaRPr dirty="0"/>
          </a:p>
          <a:p>
            <a:pPr lvl="1" algn="l" rtl="0">
              <a:spcBef>
                <a:spcPts val="0"/>
              </a:spcBef>
              <a:spcAft>
                <a:spcPts val="0"/>
              </a:spcAft>
              <a:buSzPts val="2600"/>
              <a:buFont typeface="Arial" panose="020B0604020202020204" pitchFamily="34" charset="0"/>
              <a:buChar char="•"/>
            </a:pPr>
            <a:r>
              <a:rPr lang="en-US" dirty="0"/>
              <a:t>S</a:t>
            </a:r>
            <a:r>
              <a:rPr lang="en-US" dirty="0" smtClean="0"/>
              <a:t>peakers </a:t>
            </a:r>
            <a:r>
              <a:rPr lang="en-US" dirty="0"/>
              <a:t>and PD sessions</a:t>
            </a:r>
            <a:endParaRPr dirty="0"/>
          </a:p>
          <a:p>
            <a:pPr marL="457200" lvl="0" indent="-406400" algn="l" rtl="0">
              <a:spcBef>
                <a:spcPts val="0"/>
              </a:spcBef>
              <a:spcAft>
                <a:spcPts val="0"/>
              </a:spcAft>
              <a:buSzPts val="2800"/>
              <a:buChar char="•"/>
            </a:pPr>
            <a:r>
              <a:rPr lang="en-US" dirty="0"/>
              <a:t>Offering technical assistance and resources</a:t>
            </a:r>
            <a:endParaRPr dirty="0"/>
          </a:p>
          <a:p>
            <a:pPr lvl="1" algn="l" rtl="0">
              <a:spcBef>
                <a:spcPts val="0"/>
              </a:spcBef>
              <a:spcAft>
                <a:spcPts val="0"/>
              </a:spcAft>
              <a:buSzPts val="2600"/>
              <a:buFont typeface="Arial" panose="020B0604020202020204" pitchFamily="34" charset="0"/>
              <a:buChar char="•"/>
            </a:pPr>
            <a:r>
              <a:rPr lang="en-US" dirty="0" smtClean="0"/>
              <a:t>Website</a:t>
            </a:r>
            <a:endParaRPr dirty="0"/>
          </a:p>
          <a:p>
            <a:pPr lvl="1" algn="l" rtl="0">
              <a:spcBef>
                <a:spcPts val="0"/>
              </a:spcBef>
              <a:spcAft>
                <a:spcPts val="0"/>
              </a:spcAft>
              <a:buSzPts val="2600"/>
              <a:buFont typeface="Arial" panose="020B0604020202020204" pitchFamily="34" charset="0"/>
              <a:buChar char="•"/>
            </a:pPr>
            <a:r>
              <a:rPr lang="en-US" dirty="0"/>
              <a:t>Questions and consultations</a:t>
            </a:r>
            <a:endParaRPr dirty="0"/>
          </a:p>
          <a:p>
            <a:pPr lvl="1" algn="l" rtl="0">
              <a:spcBef>
                <a:spcPts val="0"/>
              </a:spcBef>
              <a:spcAft>
                <a:spcPts val="0"/>
              </a:spcAft>
              <a:buSzPts val="2600"/>
              <a:buFont typeface="Arial" panose="020B0604020202020204" pitchFamily="34" charset="0"/>
              <a:buChar char="•"/>
            </a:pPr>
            <a:r>
              <a:rPr lang="en-US" dirty="0"/>
              <a:t>Guidance and documents</a:t>
            </a:r>
            <a:endParaRPr dirty="0"/>
          </a:p>
          <a:p>
            <a:pPr marL="457200" lvl="0" indent="-406400" algn="l" rtl="0">
              <a:spcBef>
                <a:spcPts val="0"/>
              </a:spcBef>
              <a:spcAft>
                <a:spcPts val="0"/>
              </a:spcAft>
              <a:buSzPts val="2800"/>
              <a:buChar char="•"/>
            </a:pPr>
            <a:r>
              <a:rPr lang="en-US" dirty="0"/>
              <a:t>Provide PD and materials via state system</a:t>
            </a:r>
            <a:endParaRPr dirty="0"/>
          </a:p>
          <a:p>
            <a:pPr lvl="1" algn="l" rtl="0">
              <a:spcBef>
                <a:spcPts val="0"/>
              </a:spcBef>
              <a:spcAft>
                <a:spcPts val="0"/>
              </a:spcAft>
              <a:buSzPts val="2600"/>
              <a:buFont typeface="Arial" panose="020B0604020202020204" pitchFamily="34" charset="0"/>
              <a:buChar char="•"/>
            </a:pPr>
            <a:r>
              <a:rPr lang="en-US" dirty="0"/>
              <a:t>PATTAN, TTAC, OMNIE</a:t>
            </a:r>
            <a:endParaRPr dirty="0"/>
          </a:p>
          <a:p>
            <a:pPr marL="0" lvl="0" indent="0" algn="l" rtl="0">
              <a:spcBef>
                <a:spcPts val="300"/>
              </a:spcBef>
              <a:spcAft>
                <a:spcPts val="0"/>
              </a:spcAft>
              <a:buNone/>
            </a:pPr>
            <a:endParaRPr dirty="0"/>
          </a:p>
          <a:p>
            <a:pPr marL="0" lvl="0" indent="0" algn="l" rtl="0">
              <a:spcBef>
                <a:spcPts val="300"/>
              </a:spcBef>
              <a:spcAft>
                <a:spcPts val="0"/>
              </a:spcAft>
              <a:buNone/>
            </a:pP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2"/>
          <p:cNvSpPr txBox="1">
            <a:spLocks noGrp="1"/>
          </p:cNvSpPr>
          <p:nvPr>
            <p:ph type="title"/>
          </p:nvPr>
        </p:nvSpPr>
        <p:spPr>
          <a:xfrm>
            <a:off x="265814" y="611372"/>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Local </a:t>
            </a:r>
            <a:r>
              <a:rPr lang="en-US" sz="3600" dirty="0">
                <a:solidFill>
                  <a:schemeClr val="dk1"/>
                </a:solidFill>
              </a:rPr>
              <a:t>Recruitment - Retention Efforts</a:t>
            </a:r>
            <a:r>
              <a:rPr lang="en-US" sz="3600" dirty="0"/>
              <a:t> </a:t>
            </a:r>
            <a:endParaRPr sz="3600" dirty="0"/>
          </a:p>
        </p:txBody>
      </p:sp>
      <p:sp>
        <p:nvSpPr>
          <p:cNvPr id="584" name="Google Shape;584;p82"/>
          <p:cNvSpPr txBox="1">
            <a:spLocks noGrp="1"/>
          </p:cNvSpPr>
          <p:nvPr>
            <p:ph type="body" idx="1"/>
          </p:nvPr>
        </p:nvSpPr>
        <p:spPr>
          <a:xfrm>
            <a:off x="457200" y="1435395"/>
            <a:ext cx="8229600" cy="5139129"/>
          </a:xfrm>
          <a:prstGeom prst="rect">
            <a:avLst/>
          </a:prstGeom>
        </p:spPr>
        <p:txBody>
          <a:bodyPr spcFirstLastPara="1" wrap="square" lIns="91425" tIns="45700" rIns="91425" bIns="45700" anchor="t" anchorCtr="0">
            <a:noAutofit/>
          </a:bodyPr>
          <a:lstStyle/>
          <a:p>
            <a:pPr marL="457200" lvl="0" indent="-406400" algn="l" rtl="0">
              <a:spcBef>
                <a:spcPts val="300"/>
              </a:spcBef>
              <a:spcAft>
                <a:spcPts val="0"/>
              </a:spcAft>
              <a:buSzPts val="2800"/>
              <a:buChar char="•"/>
            </a:pPr>
            <a:r>
              <a:rPr lang="en-US" dirty="0"/>
              <a:t>Financial Incentives</a:t>
            </a:r>
            <a:endParaRPr dirty="0"/>
          </a:p>
          <a:p>
            <a:pPr marL="914400" lvl="1" indent="-393700" algn="l" rtl="0">
              <a:spcBef>
                <a:spcPts val="0"/>
              </a:spcBef>
              <a:spcAft>
                <a:spcPts val="0"/>
              </a:spcAft>
              <a:buSzPts val="2600"/>
              <a:buChar char="▫"/>
            </a:pPr>
            <a:r>
              <a:rPr lang="en-US" sz="2800" dirty="0"/>
              <a:t>Salary scale </a:t>
            </a:r>
            <a:r>
              <a:rPr lang="en-US" sz="2800" dirty="0" smtClean="0"/>
              <a:t>differences/</a:t>
            </a:r>
            <a:r>
              <a:rPr lang="en-US" sz="2800" dirty="0" err="1" smtClean="0"/>
              <a:t>addemdums</a:t>
            </a:r>
            <a:endParaRPr sz="2800" dirty="0"/>
          </a:p>
          <a:p>
            <a:pPr marL="914400" lvl="1" indent="-393700" algn="l" rtl="0">
              <a:spcBef>
                <a:spcPts val="0"/>
              </a:spcBef>
              <a:spcAft>
                <a:spcPts val="0"/>
              </a:spcAft>
              <a:buSzPts val="2600"/>
              <a:buChar char="▫"/>
            </a:pPr>
            <a:r>
              <a:rPr lang="en-US" sz="2800" dirty="0"/>
              <a:t>Allowing for years of experience on pay scale</a:t>
            </a:r>
            <a:endParaRPr sz="2800" dirty="0"/>
          </a:p>
          <a:p>
            <a:pPr marL="914400" lvl="1" indent="-393700" algn="l" rtl="0">
              <a:spcBef>
                <a:spcPts val="0"/>
              </a:spcBef>
              <a:spcAft>
                <a:spcPts val="0"/>
              </a:spcAft>
              <a:buSzPts val="2600"/>
              <a:buChar char="▫"/>
            </a:pPr>
            <a:r>
              <a:rPr lang="en-US" sz="2800" dirty="0"/>
              <a:t>Sign-on bonuses, dues and fees</a:t>
            </a:r>
            <a:endParaRPr sz="2800" dirty="0"/>
          </a:p>
          <a:p>
            <a:pPr marL="914400" lvl="1" indent="-393700" algn="l" rtl="0">
              <a:spcBef>
                <a:spcPts val="0"/>
              </a:spcBef>
              <a:spcAft>
                <a:spcPts val="0"/>
              </a:spcAft>
              <a:buSzPts val="2600"/>
              <a:buChar char="▫"/>
            </a:pPr>
            <a:r>
              <a:rPr lang="en-US" sz="2800" dirty="0"/>
              <a:t>CCC equivalent with National Teacher Certification</a:t>
            </a:r>
            <a:endParaRPr sz="2800" dirty="0"/>
          </a:p>
          <a:p>
            <a:pPr marL="457200" lvl="0" indent="-406400" algn="l" rtl="0">
              <a:spcBef>
                <a:spcPts val="0"/>
              </a:spcBef>
              <a:spcAft>
                <a:spcPts val="0"/>
              </a:spcAft>
              <a:buSzPts val="2800"/>
              <a:buChar char="•"/>
            </a:pPr>
            <a:r>
              <a:rPr lang="en-US" dirty="0"/>
              <a:t>Professional development support for conferences and </a:t>
            </a:r>
            <a:r>
              <a:rPr lang="en-US" dirty="0" smtClean="0"/>
              <a:t>speakers, materials </a:t>
            </a:r>
            <a:r>
              <a:rPr lang="en-US" dirty="0"/>
              <a:t>and other supports</a:t>
            </a:r>
            <a:endParaRPr dirty="0"/>
          </a:p>
          <a:p>
            <a:pPr marL="457200" lvl="0" indent="-406400" algn="l" rtl="0">
              <a:spcBef>
                <a:spcPts val="0"/>
              </a:spcBef>
              <a:spcAft>
                <a:spcPts val="0"/>
              </a:spcAft>
              <a:buSzPts val="2800"/>
              <a:buChar char="•"/>
            </a:pPr>
            <a:r>
              <a:rPr lang="en-US" dirty="0"/>
              <a:t>Specific caseloads (e.g., ECSE, AAC, only </a:t>
            </a:r>
            <a:r>
              <a:rPr lang="en-US" dirty="0" err="1"/>
              <a:t>evals</a:t>
            </a:r>
            <a:r>
              <a:rPr lang="en-US" dirty="0"/>
              <a:t>)</a:t>
            </a:r>
            <a:endParaRPr dirty="0"/>
          </a:p>
          <a:p>
            <a:pPr marL="457200" lvl="0" indent="-406400" algn="l" rtl="0">
              <a:spcBef>
                <a:spcPts val="0"/>
              </a:spcBef>
              <a:spcAft>
                <a:spcPts val="0"/>
              </a:spcAft>
              <a:buSzPts val="2800"/>
              <a:buChar char="•"/>
            </a:pPr>
            <a:r>
              <a:rPr lang="en-US" dirty="0"/>
              <a:t>Mentoring </a:t>
            </a:r>
            <a:r>
              <a:rPr lang="en-US" dirty="0" smtClean="0"/>
              <a:t>supports</a:t>
            </a:r>
          </a:p>
          <a:p>
            <a:pPr lvl="0">
              <a:spcBef>
                <a:spcPts val="0"/>
              </a:spcBef>
            </a:pPr>
            <a:r>
              <a:rPr lang="en-US" dirty="0"/>
              <a:t>Allow telecommuting for “paperwork” </a:t>
            </a:r>
            <a:r>
              <a:rPr lang="en-US" dirty="0" smtClean="0"/>
              <a:t>days</a:t>
            </a:r>
            <a:endParaRPr lang="en-US" dirty="0"/>
          </a:p>
          <a:p>
            <a:pPr lvl="0">
              <a:spcBef>
                <a:spcPts val="0"/>
              </a:spcBef>
            </a:pPr>
            <a:r>
              <a:rPr lang="en-US" dirty="0"/>
              <a:t>Provide </a:t>
            </a:r>
            <a:r>
              <a:rPr lang="en-US" dirty="0" smtClean="0"/>
              <a:t>field </a:t>
            </a:r>
            <a:r>
              <a:rPr lang="en-US" dirty="0"/>
              <a:t>experience for externships</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3"/>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Informed Recruiting</a:t>
            </a:r>
            <a:endParaRPr/>
          </a:p>
        </p:txBody>
      </p:sp>
      <p:sp>
        <p:nvSpPr>
          <p:cNvPr id="591" name="Google Shape;591;p83"/>
          <p:cNvSpPr txBox="1">
            <a:spLocks noGrp="1"/>
          </p:cNvSpPr>
          <p:nvPr>
            <p:ph type="body" idx="1"/>
          </p:nvPr>
        </p:nvSpPr>
        <p:spPr>
          <a:xfrm>
            <a:off x="457200" y="2249425"/>
            <a:ext cx="4643400" cy="4325100"/>
          </a:xfrm>
          <a:prstGeom prst="rect">
            <a:avLst/>
          </a:prstGeom>
        </p:spPr>
        <p:txBody>
          <a:bodyPr spcFirstLastPara="1" wrap="square" lIns="91425" tIns="45700" rIns="91425" bIns="45700" anchor="t" anchorCtr="0">
            <a:noAutofit/>
          </a:bodyPr>
          <a:lstStyle/>
          <a:p>
            <a:pPr marL="457200" lvl="0" indent="-406400" algn="l" rtl="0">
              <a:spcBef>
                <a:spcPts val="300"/>
              </a:spcBef>
              <a:spcAft>
                <a:spcPts val="0"/>
              </a:spcAft>
              <a:buSzPts val="2800"/>
              <a:buChar char="•"/>
            </a:pPr>
            <a:r>
              <a:rPr lang="en-US" dirty="0"/>
              <a:t>Provide information SLPs care about</a:t>
            </a:r>
            <a:endParaRPr dirty="0"/>
          </a:p>
          <a:p>
            <a:pPr marL="457200" lvl="0" indent="-406400" algn="l" rtl="0">
              <a:spcBef>
                <a:spcPts val="0"/>
              </a:spcBef>
              <a:spcAft>
                <a:spcPts val="0"/>
              </a:spcAft>
              <a:buSzPts val="2800"/>
              <a:buChar char="•"/>
            </a:pPr>
            <a:r>
              <a:rPr lang="en-US" dirty="0"/>
              <a:t>Vary recruiting schedules</a:t>
            </a:r>
            <a:endParaRPr dirty="0"/>
          </a:p>
          <a:p>
            <a:pPr marL="457200" lvl="0" indent="-406400" algn="l" rtl="0">
              <a:spcBef>
                <a:spcPts val="0"/>
              </a:spcBef>
              <a:spcAft>
                <a:spcPts val="0"/>
              </a:spcAft>
              <a:buSzPts val="2800"/>
              <a:buChar char="•"/>
            </a:pPr>
            <a:r>
              <a:rPr lang="en-US" dirty="0"/>
              <a:t>Show value for the profession </a:t>
            </a:r>
            <a:endParaRPr dirty="0"/>
          </a:p>
          <a:p>
            <a:pPr marL="457200" lvl="0" indent="-406400" algn="l" rtl="0">
              <a:spcBef>
                <a:spcPts val="0"/>
              </a:spcBef>
              <a:spcAft>
                <a:spcPts val="0"/>
              </a:spcAft>
              <a:buSzPts val="2800"/>
              <a:buChar char="•"/>
            </a:pPr>
            <a:r>
              <a:rPr lang="en-US" dirty="0"/>
              <a:t>Use SLPs as recruiters &amp; interviewers who can ask &amp; answer specific questions</a:t>
            </a:r>
            <a:endParaRPr dirty="0"/>
          </a:p>
        </p:txBody>
      </p:sp>
      <p:pic>
        <p:nvPicPr>
          <p:cNvPr id="592" name="Google Shape;592;p83"/>
          <p:cNvPicPr preferRelativeResize="0"/>
          <p:nvPr/>
        </p:nvPicPr>
        <p:blipFill rotWithShape="1">
          <a:blip r:embed="rId3">
            <a:alphaModFix/>
          </a:blip>
          <a:srcRect l="51554" t="15470" r="18968" b="13238"/>
          <a:stretch/>
        </p:blipFill>
        <p:spPr>
          <a:xfrm rot="534893">
            <a:off x="5903125" y="2143928"/>
            <a:ext cx="2590799" cy="3674646"/>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aphicFrame>
        <p:nvGraphicFramePr>
          <p:cNvPr id="598" name="Google Shape;598;p84"/>
          <p:cNvGraphicFramePr/>
          <p:nvPr>
            <p:extLst>
              <p:ext uri="{D42A27DB-BD31-4B8C-83A1-F6EECF244321}">
                <p14:modId xmlns:p14="http://schemas.microsoft.com/office/powerpoint/2010/main" val="1284937434"/>
              </p:ext>
            </p:extLst>
          </p:nvPr>
        </p:nvGraphicFramePr>
        <p:xfrm>
          <a:off x="425492" y="799780"/>
          <a:ext cx="8314300" cy="6449478"/>
        </p:xfrm>
        <a:graphic>
          <a:graphicData uri="http://schemas.openxmlformats.org/drawingml/2006/table">
            <a:tbl>
              <a:tblPr>
                <a:noFill/>
                <a:tableStyleId>{B0A0273E-EAFB-4811-B689-75950328D3C2}</a:tableStyleId>
              </a:tblPr>
              <a:tblGrid>
                <a:gridCol w="8314300"/>
              </a:tblGrid>
              <a:tr h="810025">
                <a:tc>
                  <a:txBody>
                    <a:bodyPr/>
                    <a:lstStyle/>
                    <a:p>
                      <a:pPr marL="0" lvl="0" indent="0" algn="ctr" rtl="0">
                        <a:lnSpc>
                          <a:spcPct val="115000"/>
                        </a:lnSpc>
                        <a:spcBef>
                          <a:spcPts val="0"/>
                        </a:spcBef>
                        <a:spcAft>
                          <a:spcPts val="0"/>
                        </a:spcAft>
                        <a:buNone/>
                      </a:pPr>
                      <a:r>
                        <a:rPr lang="en-US" sz="1800" b="1" dirty="0">
                          <a:latin typeface="Source Sans Pro"/>
                          <a:ea typeface="Source Sans Pro"/>
                          <a:cs typeface="Source Sans Pro"/>
                          <a:sym typeface="Source Sans Pro"/>
                        </a:rPr>
                        <a:t>Information for Recruiting</a:t>
                      </a:r>
                      <a:endParaRPr sz="1800" b="1" dirty="0">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1800" b="1" dirty="0">
                          <a:latin typeface="Source Sans Pro"/>
                          <a:ea typeface="Source Sans Pro"/>
                          <a:cs typeface="Source Sans Pro"/>
                          <a:sym typeface="Source Sans Pro"/>
                        </a:rPr>
                        <a:t>Speech-Language Pathologists (SLPs)</a:t>
                      </a:r>
                      <a:endParaRPr sz="1800" b="1" dirty="0">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2038800">
                <a:tc>
                  <a:txBody>
                    <a:bodyPr/>
                    <a:lstStyle/>
                    <a:p>
                      <a:pPr marL="0" lvl="0" indent="0" algn="l" rtl="0">
                        <a:lnSpc>
                          <a:spcPct val="115000"/>
                        </a:lnSpc>
                        <a:spcBef>
                          <a:spcPts val="0"/>
                        </a:spcBef>
                        <a:spcAft>
                          <a:spcPts val="0"/>
                        </a:spcAft>
                        <a:buNone/>
                      </a:pPr>
                      <a:r>
                        <a:rPr lang="en-US" b="1" dirty="0">
                          <a:latin typeface="Source Sans Pro"/>
                          <a:ea typeface="Source Sans Pro"/>
                          <a:cs typeface="Source Sans Pro"/>
                          <a:sym typeface="Source Sans Pro"/>
                        </a:rPr>
                        <a:t>Overview</a:t>
                      </a:r>
                      <a:endParaRPr b="1"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Number of speech-language pathologists in the division: ___________</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Offer CFY supervision?  □ Yes   	□ No</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Lead SLP or SLP coordinator?  □ Yes   	□ No</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dirty="0">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313075">
                <a:tc>
                  <a:txBody>
                    <a:bodyPr/>
                    <a:lstStyle/>
                    <a:p>
                      <a:pPr marL="0" lvl="0" indent="0" algn="l" rtl="0">
                        <a:lnSpc>
                          <a:spcPct val="115000"/>
                        </a:lnSpc>
                        <a:spcBef>
                          <a:spcPts val="0"/>
                        </a:spcBef>
                        <a:spcAft>
                          <a:spcPts val="0"/>
                        </a:spcAft>
                        <a:buNone/>
                      </a:pPr>
                      <a:r>
                        <a:rPr lang="en-US" b="1" dirty="0">
                          <a:latin typeface="Source Sans Pro"/>
                          <a:ea typeface="Source Sans Pro"/>
                          <a:cs typeface="Source Sans Pro"/>
                          <a:sym typeface="Source Sans Pro"/>
                        </a:rPr>
                        <a:t>Caseload Information</a:t>
                      </a:r>
                      <a:endParaRPr b="1"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b="1" dirty="0">
                          <a:latin typeface="Source Sans Pro"/>
                          <a:ea typeface="Source Sans Pro"/>
                          <a:cs typeface="Source Sans Pro"/>
                          <a:sym typeface="Source Sans Pro"/>
                        </a:rPr>
                        <a:t> </a:t>
                      </a:r>
                      <a:endParaRPr b="1"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Caseload range for division ______ to ______</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Caseloads adjusted based on severity of cases or amount of travel?  □ Yes   	□ No</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Ages/grades for vacant position(s)</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Pre-K through age 22</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   Elementary</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   Secondary</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   Varies</a:t>
                      </a:r>
                      <a:endParaRPr dirty="0">
                        <a:latin typeface="Source Sans Pro"/>
                        <a:ea typeface="Source Sans Pro"/>
                        <a:cs typeface="Source Sans Pro"/>
                        <a:sym typeface="Source Sans Pro"/>
                      </a:endParaRPr>
                    </a:p>
                    <a:p>
                      <a:pPr marL="0" lvl="0" indent="0" algn="l" rtl="0">
                        <a:spcBef>
                          <a:spcPts val="0"/>
                        </a:spcBef>
                        <a:spcAft>
                          <a:spcPts val="0"/>
                        </a:spcAft>
                        <a:buNone/>
                      </a:pPr>
                      <a:r>
                        <a:rPr lang="en-US" dirty="0">
                          <a:latin typeface="Source Sans Pro"/>
                          <a:ea typeface="Source Sans Pro"/>
                          <a:cs typeface="Source Sans Pro"/>
                          <a:sym typeface="Source Sans Pro"/>
                        </a:rPr>
                        <a:t>□   Specialty position (describe)</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dirty="0">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graphicFrame>
        <p:nvGraphicFramePr>
          <p:cNvPr id="604" name="Google Shape;604;p85"/>
          <p:cNvGraphicFramePr/>
          <p:nvPr>
            <p:extLst>
              <p:ext uri="{D42A27DB-BD31-4B8C-83A1-F6EECF244321}">
                <p14:modId xmlns:p14="http://schemas.microsoft.com/office/powerpoint/2010/main" val="1538630795"/>
              </p:ext>
            </p:extLst>
          </p:nvPr>
        </p:nvGraphicFramePr>
        <p:xfrm>
          <a:off x="690464" y="1136948"/>
          <a:ext cx="7834325" cy="5904824"/>
        </p:xfrm>
        <a:graphic>
          <a:graphicData uri="http://schemas.openxmlformats.org/drawingml/2006/table">
            <a:tbl>
              <a:tblPr>
                <a:noFill/>
                <a:tableStyleId>{B0A0273E-EAFB-4811-B689-75950328D3C2}</a:tableStyleId>
              </a:tblPr>
              <a:tblGrid>
                <a:gridCol w="2704100"/>
                <a:gridCol w="5130225"/>
              </a:tblGrid>
              <a:tr h="525800">
                <a:tc gridSpan="2">
                  <a:txBody>
                    <a:bodyPr/>
                    <a:lstStyle/>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Types of cases:</a:t>
                      </a:r>
                      <a:endParaRPr dirty="0">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tr>
              <a:tr h="1270350">
                <a:tc>
                  <a:txBody>
                    <a:bodyPr/>
                    <a:lstStyle/>
                    <a:p>
                      <a:pPr marL="0" lvl="0" indent="0" algn="l" rtl="0">
                        <a:spcBef>
                          <a:spcPts val="0"/>
                        </a:spcBef>
                        <a:spcAft>
                          <a:spcPts val="0"/>
                        </a:spcAft>
                        <a:buNone/>
                      </a:pPr>
                      <a:r>
                        <a:rPr lang="en-US">
                          <a:latin typeface="Source Sans Pro"/>
                          <a:ea typeface="Source Sans Pro"/>
                          <a:cs typeface="Source Sans Pro"/>
                          <a:sym typeface="Source Sans Pro"/>
                        </a:rPr>
                        <a:t>□   Articulation</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Language</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Fluency</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Voice</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Swallowing</a:t>
                      </a:r>
                      <a:endParaRPr>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US">
                          <a:latin typeface="Source Sans Pro"/>
                          <a:ea typeface="Source Sans Pro"/>
                          <a:cs typeface="Source Sans Pro"/>
                          <a:sym typeface="Source Sans Pro"/>
                        </a:rPr>
                        <a:t>□   A/AC (augmentative/alternative communication)</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Autism</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Pre-School / Developmental Delays</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TBI (Traumatic Brain Injury)</a:t>
                      </a:r>
                      <a:endParaRPr>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Other: ________________________________</a:t>
                      </a:r>
                      <a:endParaRPr>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3946050">
                <a:tc gridSpan="2">
                  <a:txBody>
                    <a:bodyPr/>
                    <a:lstStyle/>
                    <a:p>
                      <a:pPr marL="0" lvl="0" indent="0" algn="l" rtl="0">
                        <a:lnSpc>
                          <a:spcPct val="115000"/>
                        </a:lnSpc>
                        <a:spcBef>
                          <a:spcPts val="0"/>
                        </a:spcBef>
                        <a:spcAft>
                          <a:spcPts val="0"/>
                        </a:spcAft>
                        <a:buNone/>
                      </a:pPr>
                      <a:r>
                        <a:rPr lang="en-US" b="1" dirty="0">
                          <a:latin typeface="Source Sans Pro"/>
                          <a:ea typeface="Source Sans Pro"/>
                          <a:cs typeface="Source Sans Pro"/>
                          <a:sym typeface="Source Sans Pro"/>
                        </a:rPr>
                        <a:t>Incentives Offered:</a:t>
                      </a:r>
                      <a:endParaRPr b="1"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b="1" dirty="0">
                          <a:latin typeface="Source Sans Pro"/>
                          <a:ea typeface="Source Sans Pro"/>
                          <a:cs typeface="Source Sans Pro"/>
                          <a:sym typeface="Source Sans Pro"/>
                        </a:rPr>
                        <a:t> </a:t>
                      </a:r>
                      <a:endParaRPr b="1"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Materials (therapy, evaluation, and continuing education)</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Training (registration for conferences and workshops)</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Technology (access to laptops, software, email, </a:t>
                      </a:r>
                      <a:r>
                        <a:rPr lang="en-US" dirty="0" err="1">
                          <a:latin typeface="Source Sans Pro"/>
                          <a:ea typeface="Source Sans Pro"/>
                          <a:cs typeface="Source Sans Pro"/>
                          <a:sym typeface="Source Sans Pro"/>
                        </a:rPr>
                        <a:t>etc</a:t>
                      </a:r>
                      <a:r>
                        <a:rPr lang="en-US" dirty="0">
                          <a:latin typeface="Source Sans Pro"/>
                          <a:ea typeface="Source Sans Pro"/>
                          <a:cs typeface="Source Sans Pro"/>
                          <a:sym typeface="Source Sans Pro"/>
                        </a:rPr>
                        <a:t>)</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Other (ASHA Dues, SHAV membership, etc.)</a:t>
                      </a:r>
                      <a:endParaRPr dirty="0">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dirty="0">
                          <a:latin typeface="Source Sans Pro"/>
                          <a:ea typeface="Source Sans Pro"/>
                          <a:cs typeface="Source Sans Pro"/>
                          <a:sym typeface="Source Sans Pro"/>
                        </a:rPr>
                        <a:t> </a:t>
                      </a:r>
                      <a:endParaRPr dirty="0">
                        <a:latin typeface="Source Sans Pro"/>
                        <a:ea typeface="Source Sans Pro"/>
                        <a:cs typeface="Source Sans Pro"/>
                        <a:sym typeface="Source Sans Pro"/>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6"/>
          <p:cNvSpPr txBox="1">
            <a:spLocks noGrp="1"/>
          </p:cNvSpPr>
          <p:nvPr>
            <p:ph type="title"/>
          </p:nvPr>
        </p:nvSpPr>
        <p:spPr>
          <a:xfrm>
            <a:off x="446568" y="760227"/>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600" b="0" dirty="0"/>
              <a:t>Covering Vacancies</a:t>
            </a:r>
            <a:endParaRPr b="0" dirty="0"/>
          </a:p>
        </p:txBody>
      </p:sp>
      <p:sp>
        <p:nvSpPr>
          <p:cNvPr id="611" name="Google Shape;611;p86"/>
          <p:cNvSpPr txBox="1">
            <a:spLocks noGrp="1"/>
          </p:cNvSpPr>
          <p:nvPr>
            <p:ph type="body" idx="1"/>
          </p:nvPr>
        </p:nvSpPr>
        <p:spPr>
          <a:xfrm>
            <a:off x="457200" y="1839433"/>
            <a:ext cx="8511900" cy="4735117"/>
          </a:xfrm>
          <a:prstGeom prst="rect">
            <a:avLst/>
          </a:prstGeom>
        </p:spPr>
        <p:txBody>
          <a:bodyPr spcFirstLastPara="1" wrap="square" lIns="91425" tIns="45700" rIns="91425" bIns="45700" anchor="t" anchorCtr="0">
            <a:noAutofit/>
          </a:bodyPr>
          <a:lstStyle/>
          <a:p>
            <a:pPr marL="0" indent="0">
              <a:lnSpc>
                <a:spcPct val="115000"/>
              </a:lnSpc>
              <a:spcBef>
                <a:spcPts val="600"/>
              </a:spcBef>
              <a:buNone/>
            </a:pPr>
            <a:r>
              <a:rPr lang="en-US" sz="2400" dirty="0">
                <a:solidFill>
                  <a:schemeClr val="tx1"/>
                </a:solidFill>
                <a:latin typeface="Source Sans Pro" panose="020B0503030403020204" pitchFamily="34" charset="0"/>
                <a:ea typeface="Arial"/>
                <a:cs typeface="Arial"/>
                <a:sym typeface="Arial"/>
              </a:rPr>
              <a:t>Consider all options</a:t>
            </a:r>
            <a:endParaRPr sz="2400"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600"/>
              </a:spcBef>
              <a:buSzPts val="2400"/>
            </a:pPr>
            <a:r>
              <a:rPr lang="en-US" sz="2400" dirty="0">
                <a:solidFill>
                  <a:schemeClr val="tx1"/>
                </a:solidFill>
                <a:latin typeface="Source Sans Pro" panose="020B0503030403020204" pitchFamily="34" charset="0"/>
                <a:ea typeface="Arial"/>
                <a:cs typeface="Arial"/>
                <a:sym typeface="Arial"/>
              </a:rPr>
              <a:t>Retired SLPs</a:t>
            </a:r>
            <a:endParaRPr sz="2400"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SzPts val="2400"/>
            </a:pPr>
            <a:r>
              <a:rPr lang="en-US" sz="2400" dirty="0">
                <a:solidFill>
                  <a:schemeClr val="tx1"/>
                </a:solidFill>
                <a:latin typeface="Source Sans Pro" panose="020B0503030403020204" pitchFamily="34" charset="0"/>
                <a:ea typeface="Arial"/>
                <a:cs typeface="Arial"/>
                <a:sym typeface="Arial"/>
              </a:rPr>
              <a:t>Staffing </a:t>
            </a:r>
            <a:r>
              <a:rPr lang="en-US" sz="2400" dirty="0" smtClean="0">
                <a:solidFill>
                  <a:schemeClr val="tx1"/>
                </a:solidFill>
                <a:latin typeface="Source Sans Pro" panose="020B0503030403020204" pitchFamily="34" charset="0"/>
                <a:ea typeface="Arial"/>
                <a:cs typeface="Arial"/>
                <a:sym typeface="Arial"/>
              </a:rPr>
              <a:t>companies  and </a:t>
            </a:r>
            <a:r>
              <a:rPr lang="en-US" sz="2400" dirty="0" err="1" smtClean="0">
                <a:solidFill>
                  <a:schemeClr val="tx1"/>
                </a:solidFill>
                <a:latin typeface="Source Sans Pro" panose="020B0503030403020204" pitchFamily="34" charset="0"/>
                <a:ea typeface="Arial"/>
                <a:cs typeface="Arial"/>
                <a:sym typeface="Arial"/>
              </a:rPr>
              <a:t>telepractice</a:t>
            </a:r>
            <a:endParaRPr sz="2400"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SzPts val="2400"/>
            </a:pPr>
            <a:r>
              <a:rPr lang="en-US" sz="2400" dirty="0">
                <a:solidFill>
                  <a:schemeClr val="tx1"/>
                </a:solidFill>
                <a:latin typeface="Source Sans Pro" panose="020B0503030403020204" pitchFamily="34" charset="0"/>
                <a:ea typeface="Arial"/>
                <a:cs typeface="Arial"/>
                <a:sym typeface="Arial"/>
              </a:rPr>
              <a:t>Extra pay for extra work (e.g., hourly, </a:t>
            </a:r>
            <a:r>
              <a:rPr lang="en-US" sz="2400" dirty="0" err="1">
                <a:solidFill>
                  <a:schemeClr val="tx1"/>
                </a:solidFill>
                <a:latin typeface="Source Sans Pro" panose="020B0503030403020204" pitchFamily="34" charset="0"/>
                <a:ea typeface="Arial"/>
                <a:cs typeface="Arial"/>
                <a:sym typeface="Arial"/>
              </a:rPr>
              <a:t>evals</a:t>
            </a:r>
            <a:r>
              <a:rPr lang="en-US" sz="2400" dirty="0">
                <a:solidFill>
                  <a:schemeClr val="tx1"/>
                </a:solidFill>
                <a:latin typeface="Source Sans Pro" panose="020B0503030403020204" pitchFamily="34" charset="0"/>
                <a:ea typeface="Arial"/>
                <a:cs typeface="Arial"/>
                <a:sym typeface="Arial"/>
              </a:rPr>
              <a:t>, </a:t>
            </a:r>
            <a:r>
              <a:rPr lang="en-US" sz="2400" dirty="0" smtClean="0">
                <a:solidFill>
                  <a:schemeClr val="tx1"/>
                </a:solidFill>
                <a:latin typeface="Source Sans Pro" panose="020B0503030403020204" pitchFamily="34" charset="0"/>
                <a:ea typeface="Arial"/>
                <a:cs typeface="Arial"/>
                <a:sym typeface="Arial"/>
              </a:rPr>
              <a:t>pay for work on break and holidays, 6/5ths pay…)</a:t>
            </a:r>
            <a:endParaRPr sz="2400" dirty="0">
              <a:solidFill>
                <a:schemeClr val="tx1"/>
              </a:solidFill>
              <a:latin typeface="Source Sans Pro" panose="020B0503030403020204" pitchFamily="34" charset="0"/>
              <a:ea typeface="Arial"/>
              <a:cs typeface="Arial"/>
              <a:sym typeface="Arial"/>
            </a:endParaRPr>
          </a:p>
          <a:p>
            <a:pPr marL="419100" indent="-342900">
              <a:lnSpc>
                <a:spcPct val="115000"/>
              </a:lnSpc>
              <a:spcBef>
                <a:spcPts val="0"/>
              </a:spcBef>
              <a:buSzPts val="2400"/>
            </a:pPr>
            <a:r>
              <a:rPr lang="en-US" sz="2400" dirty="0">
                <a:solidFill>
                  <a:schemeClr val="tx1"/>
                </a:solidFill>
                <a:latin typeface="Source Sans Pro" panose="020B0503030403020204" pitchFamily="34" charset="0"/>
                <a:ea typeface="Arial"/>
                <a:cs typeface="Arial"/>
                <a:sym typeface="Arial"/>
              </a:rPr>
              <a:t>Clinical SLPs from hospital or clinics in </a:t>
            </a:r>
            <a:r>
              <a:rPr lang="en-US" sz="2400" dirty="0" smtClean="0">
                <a:solidFill>
                  <a:schemeClr val="tx1"/>
                </a:solidFill>
                <a:latin typeface="Source Sans Pro" panose="020B0503030403020204" pitchFamily="34" charset="0"/>
                <a:ea typeface="Arial"/>
                <a:cs typeface="Arial"/>
                <a:sym typeface="Arial"/>
              </a:rPr>
              <a:t>community</a:t>
            </a:r>
            <a:endParaRPr sz="2400" dirty="0">
              <a:solidFill>
                <a:schemeClr val="tx1"/>
              </a:solidFill>
              <a:latin typeface="Source Sans Pro" panose="020B0503030403020204" pitchFamily="34" charset="0"/>
              <a:ea typeface="Arial"/>
              <a:cs typeface="Arial"/>
              <a:sym typeface="Arial"/>
            </a:endParaRPr>
          </a:p>
          <a:p>
            <a:pPr marL="0" indent="0">
              <a:lnSpc>
                <a:spcPct val="115000"/>
              </a:lnSpc>
              <a:spcBef>
                <a:spcPts val="600"/>
              </a:spcBef>
              <a:buNone/>
            </a:pPr>
            <a:r>
              <a:rPr lang="en-US" sz="2400" dirty="0">
                <a:solidFill>
                  <a:schemeClr val="tx1"/>
                </a:solidFill>
                <a:latin typeface="Source Sans Pro" panose="020B0503030403020204" pitchFamily="34" charset="0"/>
                <a:ea typeface="Arial"/>
                <a:cs typeface="Arial"/>
                <a:sym typeface="Arial"/>
              </a:rPr>
              <a:t>If you still can’t cover the students:</a:t>
            </a:r>
            <a:endParaRPr sz="2400"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600"/>
              </a:spcBef>
              <a:spcAft>
                <a:spcPts val="0"/>
              </a:spcAft>
              <a:buSzPts val="2400"/>
              <a:buFont typeface="Arial"/>
              <a:buChar char="•"/>
            </a:pPr>
            <a:r>
              <a:rPr lang="en-US" sz="2400" dirty="0">
                <a:solidFill>
                  <a:schemeClr val="tx1"/>
                </a:solidFill>
                <a:latin typeface="Source Sans Pro" panose="020B0503030403020204" pitchFamily="34" charset="0"/>
                <a:ea typeface="Arial"/>
                <a:cs typeface="Arial"/>
                <a:sym typeface="Arial"/>
              </a:rPr>
              <a:t>Prioritize cases, document and communicate with families</a:t>
            </a:r>
            <a:endParaRPr sz="2400"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dirty="0">
                <a:solidFill>
                  <a:schemeClr val="tx1"/>
                </a:solidFill>
                <a:latin typeface="Source Sans Pro" panose="020B0503030403020204" pitchFamily="34" charset="0"/>
                <a:ea typeface="Arial"/>
                <a:cs typeface="Arial"/>
                <a:sym typeface="Arial"/>
              </a:rPr>
              <a:t>Recruiting efforts (ads, interviews, etc.)</a:t>
            </a:r>
            <a:endParaRPr sz="2400" dirty="0">
              <a:solidFill>
                <a:schemeClr val="tx1"/>
              </a:solidFill>
              <a:latin typeface="Source Sans Pro" panose="020B0503030403020204" pitchFamily="34" charset="0"/>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dirty="0">
                <a:solidFill>
                  <a:schemeClr val="tx1"/>
                </a:solidFill>
                <a:latin typeface="Source Sans Pro" panose="020B0503030403020204" pitchFamily="34" charset="0"/>
                <a:ea typeface="Arial"/>
                <a:cs typeface="Arial"/>
                <a:sym typeface="Arial"/>
              </a:rPr>
              <a:t>Records of sessions missed for students to facilitate compensatory services</a:t>
            </a:r>
            <a:endParaRPr dirty="0">
              <a:solidFill>
                <a:schemeClr val="tx1"/>
              </a:solidFill>
              <a:latin typeface="Source Sans Pro" panose="020B0503030403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Innovative strategies</a:t>
            </a:r>
            <a:br>
              <a:rPr lang="en-US" dirty="0"/>
            </a:br>
            <a:endParaRPr lang="en-US" dirty="0"/>
          </a:p>
        </p:txBody>
      </p:sp>
      <p:sp>
        <p:nvSpPr>
          <p:cNvPr id="3" name="Text Placeholder 2"/>
          <p:cNvSpPr>
            <a:spLocks noGrp="1"/>
          </p:cNvSpPr>
          <p:nvPr>
            <p:ph type="body" idx="1"/>
          </p:nvPr>
        </p:nvSpPr>
        <p:spPr/>
        <p:txBody>
          <a:bodyPr/>
          <a:lstStyle/>
          <a:p>
            <a:r>
              <a:rPr lang="en-US" dirty="0" smtClean="0"/>
              <a:t>Providing </a:t>
            </a:r>
            <a:r>
              <a:rPr lang="en-US" dirty="0"/>
              <a:t>free or low-cost housing in </a:t>
            </a:r>
            <a:r>
              <a:rPr lang="en-US" dirty="0" smtClean="0"/>
              <a:t>rural areas</a:t>
            </a:r>
            <a:endParaRPr lang="en-US" dirty="0"/>
          </a:p>
          <a:p>
            <a:r>
              <a:rPr lang="en-US" dirty="0"/>
              <a:t>Four-day school </a:t>
            </a:r>
            <a:r>
              <a:rPr lang="en-US" dirty="0" smtClean="0"/>
              <a:t>week</a:t>
            </a:r>
            <a:endParaRPr lang="en-US" dirty="0"/>
          </a:p>
          <a:p>
            <a:r>
              <a:rPr lang="en-US" dirty="0"/>
              <a:t>Create district-level SLP retention </a:t>
            </a:r>
            <a:r>
              <a:rPr lang="en-US" dirty="0" smtClean="0"/>
              <a:t>plan</a:t>
            </a:r>
            <a:endParaRPr lang="en-US" dirty="0"/>
          </a:p>
          <a:p>
            <a:r>
              <a:rPr lang="en-US" dirty="0"/>
              <a:t>Conduct exit interviews that include </a:t>
            </a:r>
            <a:r>
              <a:rPr lang="en-US" dirty="0" smtClean="0"/>
              <a:t>questions specific </a:t>
            </a:r>
            <a:r>
              <a:rPr lang="en-US" dirty="0"/>
              <a:t>to SLP working </a:t>
            </a:r>
            <a:r>
              <a:rPr lang="en-US" dirty="0" smtClean="0"/>
              <a:t>conditions</a:t>
            </a:r>
            <a:endParaRPr lang="en-US" dirty="0"/>
          </a:p>
          <a:p>
            <a:r>
              <a:rPr lang="en-US" dirty="0"/>
              <a:t>Give credit for years worked in </a:t>
            </a:r>
            <a:r>
              <a:rPr lang="en-US" dirty="0" smtClean="0"/>
              <a:t>non-school settings</a:t>
            </a:r>
          </a:p>
          <a:p>
            <a:endParaRPr lang="en-US" dirty="0"/>
          </a:p>
        </p:txBody>
      </p:sp>
    </p:spTree>
    <p:extLst>
      <p:ext uri="{BB962C8B-B14F-4D97-AF65-F5344CB8AC3E}">
        <p14:creationId xmlns:p14="http://schemas.microsoft.com/office/powerpoint/2010/main" val="76750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Major Elements (continued)</a:t>
            </a:r>
            <a:endParaRPr sz="4000" b="1" i="0" u="none" strike="noStrike" cap="none">
              <a:solidFill>
                <a:schemeClr val="dk2"/>
              </a:solidFill>
              <a:latin typeface="Source Sans Pro"/>
              <a:ea typeface="Source Sans Pro"/>
              <a:cs typeface="Source Sans Pro"/>
              <a:sym typeface="Source Sans Pro"/>
            </a:endParaRPr>
          </a:p>
        </p:txBody>
      </p:sp>
      <p:sp>
        <p:nvSpPr>
          <p:cNvPr id="164" name="Google Shape;164;p19"/>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Establishment of Long-Term Goals</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Annual Measurable Indicators</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Annual Meaningful Differentiation</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Charter Schools and Public School Choice</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Targeted Supports and Improvement</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7"/>
          <p:cNvSpPr txBox="1">
            <a:spLocks noGrp="1"/>
          </p:cNvSpPr>
          <p:nvPr>
            <p:ph type="title"/>
          </p:nvPr>
        </p:nvSpPr>
        <p:spPr>
          <a:xfrm>
            <a:off x="712788" y="4676777"/>
            <a:ext cx="7772400" cy="13620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5400"/>
              <a:buFont typeface="Source Sans Pro"/>
              <a:buNone/>
            </a:pPr>
            <a:r>
              <a:rPr lang="en-US" sz="5400" b="1" i="0" u="none" strike="noStrike" cap="none" dirty="0">
                <a:solidFill>
                  <a:srgbClr val="FFFFFF"/>
                </a:solidFill>
                <a:latin typeface="Source Sans Pro"/>
                <a:ea typeface="Source Sans Pro"/>
                <a:cs typeface="Source Sans Pro"/>
                <a:sym typeface="Source Sans Pro"/>
              </a:rPr>
              <a:t>Issue #5 </a:t>
            </a:r>
            <a:r>
              <a:rPr lang="en-US" sz="5400" b="0" i="0" u="none" strike="noStrike" cap="none" dirty="0">
                <a:solidFill>
                  <a:srgbClr val="FFFFFF"/>
                </a:solidFill>
                <a:latin typeface="Source Sans Pro"/>
                <a:ea typeface="Source Sans Pro"/>
                <a:cs typeface="Source Sans Pro"/>
                <a:sym typeface="Source Sans Pro"/>
              </a:rPr>
              <a:t>School Based </a:t>
            </a:r>
            <a:r>
              <a:rPr lang="en-US" sz="5400" b="0" i="0" u="none" strike="noStrike" cap="none" dirty="0" smtClean="0">
                <a:solidFill>
                  <a:srgbClr val="FFFFFF"/>
                </a:solidFill>
                <a:latin typeface="Source Sans Pro"/>
                <a:ea typeface="Source Sans Pro"/>
                <a:cs typeface="Source Sans Pro"/>
                <a:sym typeface="Source Sans Pro"/>
              </a:rPr>
              <a:t>Funding </a:t>
            </a:r>
            <a:br>
              <a:rPr lang="en-US" sz="5400" b="0" i="0" u="none" strike="noStrike" cap="none" dirty="0" smtClean="0">
                <a:solidFill>
                  <a:srgbClr val="FFFFFF"/>
                </a:solidFill>
                <a:latin typeface="Source Sans Pro"/>
                <a:ea typeface="Source Sans Pro"/>
                <a:cs typeface="Source Sans Pro"/>
                <a:sym typeface="Source Sans Pro"/>
              </a:rPr>
            </a:br>
            <a:r>
              <a:rPr lang="en-US" sz="5400" b="0" i="0" u="none" strike="noStrike" cap="none" dirty="0" smtClean="0">
                <a:solidFill>
                  <a:srgbClr val="FFFFFF"/>
                </a:solidFill>
                <a:latin typeface="Source Sans Pro"/>
                <a:ea typeface="Source Sans Pro"/>
                <a:cs typeface="Source Sans Pro"/>
                <a:sym typeface="Source Sans Pro"/>
              </a:rPr>
              <a:t>and Workload Approaches </a:t>
            </a:r>
            <a:endParaRPr sz="5400" b="0" i="0" u="none" strike="noStrike" cap="none" dirty="0">
              <a:solidFill>
                <a:srgbClr val="FFFFFF"/>
              </a:solidFill>
              <a:latin typeface="Source Sans Pro"/>
              <a:ea typeface="Source Sans Pro"/>
              <a:cs typeface="Source Sans Pro"/>
              <a:sym typeface="Source Sans Pro"/>
            </a:endParaRPr>
          </a:p>
        </p:txBody>
      </p:sp>
      <p:sp>
        <p:nvSpPr>
          <p:cNvPr id="617" name="Google Shape;617;p87"/>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noAutofit/>
          </a:bodyPr>
          <a:lstStyle/>
          <a:p>
            <a:pPr marL="45720" marR="0" lvl="0" indent="0" algn="l" rtl="0">
              <a:lnSpc>
                <a:spcPct val="100000"/>
              </a:lnSpc>
              <a:spcBef>
                <a:spcPts val="0"/>
              </a:spcBef>
              <a:spcAft>
                <a:spcPts val="0"/>
              </a:spcAft>
              <a:buClr>
                <a:schemeClr val="accent3"/>
              </a:buClr>
              <a:buSzPts val="2100"/>
              <a:buFont typeface="Georgia"/>
              <a:buNone/>
            </a:pPr>
            <a:endParaRPr sz="2100" b="0" i="0" u="none" strike="noStrike" cap="none" dirty="0">
              <a:solidFill>
                <a:schemeClr val="dk2"/>
              </a:solidFill>
              <a:latin typeface="Source Sans Pro"/>
              <a:ea typeface="Source Sans Pro"/>
              <a:cs typeface="Source Sans Pro"/>
              <a:sym typeface="Source Sans Pr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88"/>
          <p:cNvPicPr preferRelativeResize="0"/>
          <p:nvPr/>
        </p:nvPicPr>
        <p:blipFill rotWithShape="1">
          <a:blip r:embed="rId3">
            <a:alphaModFix/>
          </a:blip>
          <a:srcRect t="15036" b="6296"/>
          <a:stretch/>
        </p:blipFill>
        <p:spPr>
          <a:xfrm>
            <a:off x="1889358" y="1806029"/>
            <a:ext cx="5719700" cy="5051971"/>
          </a:xfrm>
          <a:prstGeom prst="rect">
            <a:avLst/>
          </a:prstGeom>
          <a:noFill/>
          <a:ln>
            <a:noFill/>
          </a:ln>
        </p:spPr>
      </p:pic>
      <p:sp>
        <p:nvSpPr>
          <p:cNvPr id="2" name="Title 1"/>
          <p:cNvSpPr>
            <a:spLocks noGrp="1"/>
          </p:cNvSpPr>
          <p:nvPr>
            <p:ph type="title"/>
          </p:nvPr>
        </p:nvSpPr>
        <p:spPr>
          <a:xfrm>
            <a:off x="425302" y="739229"/>
            <a:ext cx="8229600" cy="1066800"/>
          </a:xfrm>
        </p:spPr>
        <p:txBody>
          <a:bodyPr/>
          <a:lstStyle/>
          <a:p>
            <a:r>
              <a:rPr lang="en-US" dirty="0" smtClean="0"/>
              <a:t>General Education School Funding</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89"/>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General Education Funds</a:t>
            </a:r>
            <a:endParaRPr dirty="0"/>
          </a:p>
        </p:txBody>
      </p:sp>
      <p:sp>
        <p:nvSpPr>
          <p:cNvPr id="630" name="Google Shape;630;p89"/>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419100" indent="-342900">
              <a:lnSpc>
                <a:spcPct val="90000"/>
              </a:lnSpc>
              <a:spcBef>
                <a:spcPts val="0"/>
              </a:spcBef>
              <a:buSzPts val="2400"/>
              <a:buFont typeface="Arial" panose="020B0604020202020204" pitchFamily="34" charset="0"/>
              <a:buChar char="•"/>
            </a:pPr>
            <a:r>
              <a:rPr lang="en-US" sz="2400" dirty="0">
                <a:solidFill>
                  <a:schemeClr val="tx1"/>
                </a:solidFill>
                <a:latin typeface="Source Sans Pro" panose="020B0503030403020204" pitchFamily="34" charset="0"/>
                <a:ea typeface="Arial"/>
                <a:cs typeface="Arial"/>
                <a:sym typeface="Arial"/>
              </a:rPr>
              <a:t>Average Daily Membership (ADM) is used for state and local funding</a:t>
            </a:r>
            <a:endParaRPr sz="2400" dirty="0">
              <a:solidFill>
                <a:schemeClr val="tx1"/>
              </a:solidFill>
              <a:latin typeface="Source Sans Pro" panose="020B0503030403020204" pitchFamily="34" charset="0"/>
              <a:ea typeface="Arial"/>
              <a:cs typeface="Arial"/>
              <a:sym typeface="Arial"/>
            </a:endParaRPr>
          </a:p>
          <a:p>
            <a:pPr marL="419100" indent="-342900">
              <a:lnSpc>
                <a:spcPct val="90000"/>
              </a:lnSpc>
              <a:spcBef>
                <a:spcPts val="0"/>
              </a:spcBef>
              <a:buSzPts val="2400"/>
              <a:buFont typeface="Arial" panose="020B0604020202020204" pitchFamily="34" charset="0"/>
              <a:buChar char="•"/>
            </a:pPr>
            <a:r>
              <a:rPr lang="en-US" sz="2400" dirty="0">
                <a:solidFill>
                  <a:schemeClr val="tx1"/>
                </a:solidFill>
                <a:latin typeface="Source Sans Pro" panose="020B0503030403020204" pitchFamily="34" charset="0"/>
                <a:ea typeface="Arial"/>
                <a:cs typeface="Arial"/>
                <a:sym typeface="Arial"/>
              </a:rPr>
              <a:t>State specific multiplier or adjustment may be </a:t>
            </a:r>
            <a:r>
              <a:rPr lang="en-US" sz="2400" dirty="0" smtClean="0">
                <a:solidFill>
                  <a:schemeClr val="tx1"/>
                </a:solidFill>
                <a:latin typeface="Source Sans Pro" panose="020B0503030403020204" pitchFamily="34" charset="0"/>
                <a:ea typeface="Arial"/>
                <a:cs typeface="Arial"/>
                <a:sym typeface="Arial"/>
              </a:rPr>
              <a:t>used to calculate what each LEA receives</a:t>
            </a:r>
            <a:endParaRPr lang="en-US" sz="2400" dirty="0">
              <a:solidFill>
                <a:schemeClr val="tx1"/>
              </a:solidFill>
              <a:latin typeface="Source Sans Pro" panose="020B0503030403020204" pitchFamily="34" charset="0"/>
              <a:ea typeface="Arial"/>
              <a:cs typeface="Arial"/>
              <a:sym typeface="Arial"/>
            </a:endParaRPr>
          </a:p>
          <a:p>
            <a:pPr marL="819150" lvl="1" indent="-285750">
              <a:lnSpc>
                <a:spcPct val="90000"/>
              </a:lnSpc>
              <a:spcBef>
                <a:spcPts val="0"/>
              </a:spcBef>
              <a:buClr>
                <a:schemeClr val="accent1"/>
              </a:buClr>
              <a:buSzPts val="2400"/>
              <a:buFont typeface="Arial" panose="020B0604020202020204" pitchFamily="34" charset="0"/>
              <a:buChar char="•"/>
            </a:pPr>
            <a:r>
              <a:rPr lang="en-US" sz="2400" dirty="0" smtClean="0"/>
              <a:t>Poverty </a:t>
            </a:r>
            <a:r>
              <a:rPr lang="en-US" sz="2400" dirty="0"/>
              <a:t>weighted </a:t>
            </a:r>
            <a:r>
              <a:rPr lang="en-US" sz="2400" dirty="0" smtClean="0"/>
              <a:t>factor (</a:t>
            </a:r>
            <a:r>
              <a:rPr lang="en-US" sz="2400" dirty="0" smtClean="0">
                <a:solidFill>
                  <a:schemeClr val="accent1">
                    <a:lumMod val="75000"/>
                  </a:schemeClr>
                </a:solidFill>
                <a:latin typeface="Source Sans Pro" panose="020B0503030403020204" pitchFamily="34" charset="0"/>
                <a:ea typeface="Arial"/>
                <a:cs typeface="Arial"/>
                <a:sym typeface="Arial"/>
              </a:rPr>
              <a:t>North Dakota)</a:t>
            </a:r>
          </a:p>
          <a:p>
            <a:pPr marL="819150" lvl="1" indent="-285750">
              <a:lnSpc>
                <a:spcPct val="90000"/>
              </a:lnSpc>
              <a:spcBef>
                <a:spcPts val="0"/>
              </a:spcBef>
              <a:buClr>
                <a:schemeClr val="accent1"/>
              </a:buClr>
              <a:buSzPts val="2400"/>
              <a:buFont typeface="Arial" panose="020B0604020202020204" pitchFamily="34" charset="0"/>
              <a:buChar char="•"/>
            </a:pPr>
            <a:r>
              <a:rPr lang="en-US" sz="2400" dirty="0">
                <a:solidFill>
                  <a:schemeClr val="accent1">
                    <a:lumMod val="75000"/>
                  </a:schemeClr>
                </a:solidFill>
                <a:latin typeface="Source Sans Pro" panose="020B0503030403020204" pitchFamily="34" charset="0"/>
                <a:ea typeface="Arial"/>
                <a:cs typeface="Arial"/>
                <a:sym typeface="Arial"/>
              </a:rPr>
              <a:t>Equity funding formula (Ohio)</a:t>
            </a:r>
          </a:p>
          <a:p>
            <a:pPr marL="819150" lvl="1" indent="-285750">
              <a:lnSpc>
                <a:spcPct val="90000"/>
              </a:lnSpc>
              <a:spcBef>
                <a:spcPts val="0"/>
              </a:spcBef>
              <a:buClr>
                <a:schemeClr val="accent1"/>
              </a:buClr>
              <a:buSzPts val="2400"/>
              <a:buFont typeface="Arial" panose="020B0604020202020204" pitchFamily="34" charset="0"/>
              <a:buChar char="•"/>
            </a:pPr>
            <a:r>
              <a:rPr lang="en-US" sz="2400" dirty="0">
                <a:solidFill>
                  <a:schemeClr val="accent1">
                    <a:lumMod val="75000"/>
                  </a:schemeClr>
                </a:solidFill>
                <a:latin typeface="Source Sans Pro" panose="020B0503030403020204" pitchFamily="34" charset="0"/>
                <a:ea typeface="Arial"/>
                <a:cs typeface="Arial"/>
                <a:sym typeface="Arial"/>
              </a:rPr>
              <a:t>Composite index </a:t>
            </a:r>
            <a:r>
              <a:rPr lang="en-US" sz="2400" dirty="0" smtClean="0">
                <a:solidFill>
                  <a:schemeClr val="accent1">
                    <a:lumMod val="75000"/>
                  </a:schemeClr>
                </a:solidFill>
                <a:latin typeface="Source Sans Pro" panose="020B0503030403020204" pitchFamily="34" charset="0"/>
                <a:ea typeface="Arial"/>
                <a:cs typeface="Arial"/>
                <a:sym typeface="Arial"/>
              </a:rPr>
              <a:t>(Virginia</a:t>
            </a:r>
            <a:r>
              <a:rPr lang="en-US" sz="2400" dirty="0" smtClean="0">
                <a:solidFill>
                  <a:schemeClr val="accent1">
                    <a:lumMod val="75000"/>
                  </a:schemeClr>
                </a:solidFill>
                <a:latin typeface="Source Sans Pro" panose="020B0503030403020204" pitchFamily="34" charset="0"/>
                <a:ea typeface="Arial"/>
                <a:cs typeface="Arial"/>
                <a:sym typeface="Arial"/>
              </a:rPr>
              <a:t>)</a:t>
            </a:r>
          </a:p>
          <a:p>
            <a:pPr marL="819150" lvl="1" indent="-285750">
              <a:lnSpc>
                <a:spcPct val="90000"/>
              </a:lnSpc>
              <a:spcBef>
                <a:spcPts val="0"/>
              </a:spcBef>
              <a:buClr>
                <a:schemeClr val="accent1"/>
              </a:buClr>
              <a:buSzPts val="2400"/>
              <a:buFont typeface="Arial" panose="020B0604020202020204" pitchFamily="34" charset="0"/>
              <a:buChar char="•"/>
            </a:pPr>
            <a:r>
              <a:rPr lang="en-US" sz="2400" dirty="0" smtClean="0">
                <a:solidFill>
                  <a:schemeClr val="accent1">
                    <a:lumMod val="75000"/>
                  </a:schemeClr>
                </a:solidFill>
                <a:latin typeface="Source Sans Pro" panose="020B0503030403020204" pitchFamily="34" charset="0"/>
                <a:ea typeface="Arial"/>
                <a:cs typeface="Arial"/>
                <a:sym typeface="Arial"/>
              </a:rPr>
              <a:t>Equalization Grant (Georgia)</a:t>
            </a:r>
            <a:endParaRPr lang="en-US" sz="2400" dirty="0">
              <a:solidFill>
                <a:schemeClr val="accent1">
                  <a:lumMod val="75000"/>
                </a:schemeClr>
              </a:solidFill>
              <a:latin typeface="Source Sans Pro" panose="020B0503030403020204" pitchFamily="34" charset="0"/>
              <a:ea typeface="Arial"/>
              <a:cs typeface="Arial"/>
              <a:sym typeface="Arial"/>
            </a:endParaRPr>
          </a:p>
          <a:p>
            <a:pPr marL="533400" lvl="1" indent="0">
              <a:lnSpc>
                <a:spcPct val="90000"/>
              </a:lnSpc>
              <a:spcBef>
                <a:spcPts val="0"/>
              </a:spcBef>
              <a:buClr>
                <a:schemeClr val="accent3"/>
              </a:buClr>
              <a:buSzPts val="2400"/>
              <a:buNone/>
            </a:pPr>
            <a:endParaRPr lang="en-US" sz="2400" dirty="0" smtClean="0">
              <a:solidFill>
                <a:schemeClr val="accent1">
                  <a:lumMod val="75000"/>
                </a:schemeClr>
              </a:solidFill>
              <a:latin typeface="Source Sans Pro" panose="020B0503030403020204" pitchFamily="34" charset="0"/>
              <a:ea typeface="Arial"/>
              <a:cs typeface="Arial"/>
              <a:sym typeface="Arial"/>
            </a:endParaRPr>
          </a:p>
          <a:p>
            <a:pPr lvl="1" indent="-381000">
              <a:lnSpc>
                <a:spcPct val="90000"/>
              </a:lnSpc>
              <a:spcBef>
                <a:spcPts val="0"/>
              </a:spcBef>
              <a:buClr>
                <a:srgbClr val="292934"/>
              </a:buClr>
              <a:buSzPts val="2400"/>
              <a:buFont typeface="Arial"/>
              <a:buChar char="•"/>
            </a:pPr>
            <a:endParaRPr lang="en-US" sz="2000" dirty="0" smtClean="0">
              <a:solidFill>
                <a:schemeClr val="tx1"/>
              </a:solidFill>
              <a:latin typeface="Arial"/>
              <a:ea typeface="Arial"/>
              <a:cs typeface="Arial"/>
              <a:sym typeface="Arial"/>
            </a:endParaRPr>
          </a:p>
          <a:p>
            <a:pPr lvl="1" indent="-381000">
              <a:lnSpc>
                <a:spcPct val="90000"/>
              </a:lnSpc>
              <a:spcBef>
                <a:spcPts val="0"/>
              </a:spcBef>
              <a:buClr>
                <a:srgbClr val="292934"/>
              </a:buClr>
              <a:buSzPts val="2400"/>
              <a:buFont typeface="Arial"/>
              <a:buChar char="•"/>
            </a:pPr>
            <a:endParaRPr lang="en-US" sz="2000" dirty="0">
              <a:solidFill>
                <a:schemeClr val="tx1"/>
              </a:solidFill>
              <a:latin typeface="Arial"/>
              <a:ea typeface="Arial"/>
              <a:cs typeface="Arial"/>
              <a:sym typeface="Arial"/>
            </a:endParaRPr>
          </a:p>
          <a:p>
            <a:pPr marL="0" lvl="0" indent="0" algn="l" rtl="0">
              <a:lnSpc>
                <a:spcPct val="90000"/>
              </a:lnSpc>
              <a:spcBef>
                <a:spcPts val="0"/>
              </a:spcBef>
              <a:spcAft>
                <a:spcPts val="0"/>
              </a:spcAft>
              <a:buNone/>
            </a:pPr>
            <a:endParaRPr sz="2000" dirty="0">
              <a:solidFill>
                <a:schemeClr val="tx1"/>
              </a:solidFill>
              <a:latin typeface="Arial"/>
              <a:ea typeface="Arial"/>
              <a:cs typeface="Arial"/>
              <a:sym typeface="Arial"/>
            </a:endParaRPr>
          </a:p>
          <a:p>
            <a:pPr marL="0" lvl="0" indent="0" algn="l" rtl="0">
              <a:spcBef>
                <a:spcPts val="300"/>
              </a:spcBef>
              <a:spcAft>
                <a:spcPts val="0"/>
              </a:spcAft>
              <a:buNone/>
            </a:pPr>
            <a:endParaRPr dirty="0"/>
          </a:p>
        </p:txBody>
      </p:sp>
      <p:graphicFrame>
        <p:nvGraphicFramePr>
          <p:cNvPr id="2" name="Table 1"/>
          <p:cNvGraphicFramePr>
            <a:graphicFrameLocks noGrp="1"/>
          </p:cNvGraphicFramePr>
          <p:nvPr>
            <p:extLst>
              <p:ext uri="{D42A27DB-BD31-4B8C-83A1-F6EECF244321}">
                <p14:modId xmlns:p14="http://schemas.microsoft.com/office/powerpoint/2010/main" val="1428446295"/>
              </p:ext>
            </p:extLst>
          </p:nvPr>
        </p:nvGraphicFramePr>
        <p:xfrm>
          <a:off x="1045534" y="5167423"/>
          <a:ext cx="7545572" cy="1371600"/>
        </p:xfrm>
        <a:graphic>
          <a:graphicData uri="http://schemas.openxmlformats.org/drawingml/2006/table">
            <a:tbl>
              <a:tblPr firstRow="1" bandRow="1">
                <a:tableStyleId>{7905DB4C-33BD-479F-A5D2-0D3B5BE634E3}</a:tableStyleId>
              </a:tblPr>
              <a:tblGrid>
                <a:gridCol w="3772786"/>
                <a:gridCol w="3772786"/>
              </a:tblGrid>
              <a:tr h="1329070">
                <a:tc>
                  <a:txBody>
                    <a:bodyPr/>
                    <a:lstStyle/>
                    <a:p>
                      <a:pPr marL="342900" indent="-342900">
                        <a:lnSpc>
                          <a:spcPct val="90000"/>
                        </a:lnSpc>
                        <a:spcBef>
                          <a:spcPts val="0"/>
                        </a:spcBef>
                      </a:pPr>
                      <a:r>
                        <a:rPr lang="en-US" sz="2400" dirty="0" smtClean="0">
                          <a:solidFill>
                            <a:schemeClr val="tx1"/>
                          </a:solidFill>
                          <a:latin typeface="Source Sans Pro" panose="020B0503030403020204" pitchFamily="34" charset="0"/>
                          <a:ea typeface="Arial"/>
                          <a:cs typeface="Arial"/>
                          <a:sym typeface="Arial"/>
                        </a:rPr>
                        <a:t>Virginia</a:t>
                      </a:r>
                    </a:p>
                    <a:p>
                      <a:pPr marL="342900" indent="-342900">
                        <a:lnSpc>
                          <a:spcPct val="90000"/>
                        </a:lnSpc>
                        <a:spcBef>
                          <a:spcPts val="0"/>
                        </a:spcBef>
                        <a:buClr>
                          <a:schemeClr val="accent3"/>
                        </a:buClr>
                        <a:buFont typeface="Arial" panose="020B0604020202020204" pitchFamily="34" charset="0"/>
                        <a:buChar char="•"/>
                      </a:pPr>
                      <a:r>
                        <a:rPr lang="en-US" sz="2000" dirty="0" smtClean="0">
                          <a:solidFill>
                            <a:schemeClr val="tx1"/>
                          </a:solidFill>
                          <a:latin typeface="Source Sans Pro" panose="020B0503030403020204" pitchFamily="34" charset="0"/>
                          <a:ea typeface="Arial"/>
                          <a:cs typeface="Arial"/>
                          <a:sym typeface="Arial"/>
                        </a:rPr>
                        <a:t>15% federal</a:t>
                      </a:r>
                    </a:p>
                    <a:p>
                      <a:pPr marL="342900" indent="-342900">
                        <a:lnSpc>
                          <a:spcPct val="90000"/>
                        </a:lnSpc>
                        <a:spcBef>
                          <a:spcPts val="0"/>
                        </a:spcBef>
                        <a:buClr>
                          <a:schemeClr val="accent3"/>
                        </a:buClr>
                        <a:buFont typeface="Arial" panose="020B0604020202020204" pitchFamily="34" charset="0"/>
                        <a:buChar char="•"/>
                      </a:pPr>
                      <a:r>
                        <a:rPr lang="en-US" sz="2000" dirty="0" smtClean="0">
                          <a:solidFill>
                            <a:schemeClr val="tx1"/>
                          </a:solidFill>
                          <a:latin typeface="Source Sans Pro" panose="020B0503030403020204" pitchFamily="34" charset="0"/>
                          <a:ea typeface="Arial"/>
                          <a:cs typeface="Arial"/>
                          <a:sym typeface="Arial"/>
                        </a:rPr>
                        <a:t>35% state</a:t>
                      </a:r>
                    </a:p>
                    <a:p>
                      <a:pPr marL="342900" indent="-342900">
                        <a:lnSpc>
                          <a:spcPct val="90000"/>
                        </a:lnSpc>
                        <a:spcBef>
                          <a:spcPts val="0"/>
                        </a:spcBef>
                        <a:buClr>
                          <a:schemeClr val="accent3"/>
                        </a:buClr>
                        <a:buFont typeface="Arial" panose="020B0604020202020204" pitchFamily="34" charset="0"/>
                        <a:buChar char="•"/>
                      </a:pPr>
                      <a:r>
                        <a:rPr lang="en-US" sz="2000" dirty="0" smtClean="0">
                          <a:solidFill>
                            <a:schemeClr val="tx1"/>
                          </a:solidFill>
                          <a:latin typeface="Source Sans Pro" panose="020B0503030403020204" pitchFamily="34" charset="0"/>
                          <a:ea typeface="Arial"/>
                          <a:cs typeface="Arial"/>
                          <a:sym typeface="Arial"/>
                        </a:rPr>
                        <a:t>50% local</a:t>
                      </a:r>
                      <a:endParaRPr lang="en-US" dirty="0">
                        <a:latin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latin typeface="Source Sans Pro" panose="020B0503030403020204" pitchFamily="34" charset="0"/>
                        </a:rPr>
                        <a:t>Colorado</a:t>
                      </a:r>
                    </a:p>
                    <a:p>
                      <a:pPr marL="342900" indent="-342900">
                        <a:buClr>
                          <a:schemeClr val="accent3"/>
                        </a:buClr>
                        <a:buFont typeface="Arial" panose="020B0604020202020204" pitchFamily="34" charset="0"/>
                        <a:buChar char="•"/>
                      </a:pPr>
                      <a:r>
                        <a:rPr lang="en-US" sz="2000" dirty="0" smtClean="0">
                          <a:solidFill>
                            <a:schemeClr val="tx1"/>
                          </a:solidFill>
                          <a:latin typeface="Source Sans Pro" panose="020B0503030403020204" pitchFamily="34" charset="0"/>
                        </a:rPr>
                        <a:t>10% federal</a:t>
                      </a:r>
                    </a:p>
                    <a:p>
                      <a:pPr marL="342900" indent="-342900">
                        <a:buClr>
                          <a:schemeClr val="accent3"/>
                        </a:buClr>
                        <a:buFont typeface="Arial" panose="020B0604020202020204" pitchFamily="34" charset="0"/>
                        <a:buChar char="•"/>
                      </a:pPr>
                      <a:r>
                        <a:rPr lang="en-US" sz="2000" dirty="0" smtClean="0">
                          <a:solidFill>
                            <a:schemeClr val="tx1"/>
                          </a:solidFill>
                          <a:latin typeface="Source Sans Pro" panose="020B0503030403020204" pitchFamily="34" charset="0"/>
                        </a:rPr>
                        <a:t>20% state</a:t>
                      </a:r>
                    </a:p>
                    <a:p>
                      <a:pPr marL="342900" indent="-342900">
                        <a:buClr>
                          <a:schemeClr val="accent3"/>
                        </a:buClr>
                        <a:buFont typeface="Arial" panose="020B0604020202020204" pitchFamily="34" charset="0"/>
                        <a:buChar char="•"/>
                      </a:pPr>
                      <a:r>
                        <a:rPr lang="en-US" sz="2000" dirty="0" smtClean="0">
                          <a:solidFill>
                            <a:schemeClr val="tx1"/>
                          </a:solidFill>
                          <a:latin typeface="Source Sans Pro" panose="020B0503030403020204" pitchFamily="34" charset="0"/>
                        </a:rPr>
                        <a:t>70% local</a:t>
                      </a:r>
                      <a:endParaRPr lang="en-US" sz="2000" dirty="0">
                        <a:solidFill>
                          <a:schemeClr val="tx1"/>
                        </a:solidFill>
                        <a:latin typeface="Source Sans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0"/>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Special Education </a:t>
            </a:r>
            <a:r>
              <a:rPr lang="en-US" dirty="0" smtClean="0"/>
              <a:t>(IDEA) </a:t>
            </a:r>
            <a:r>
              <a:rPr lang="en-US" dirty="0"/>
              <a:t>Funding</a:t>
            </a:r>
            <a:endParaRPr dirty="0"/>
          </a:p>
        </p:txBody>
      </p:sp>
      <p:sp>
        <p:nvSpPr>
          <p:cNvPr id="637" name="Google Shape;637;p90"/>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rgbClr val="292934"/>
              </a:buClr>
              <a:buSzPts val="2800"/>
              <a:buFont typeface="Arial"/>
              <a:buChar char="•"/>
            </a:pPr>
            <a:r>
              <a:rPr lang="en-US" dirty="0">
                <a:solidFill>
                  <a:schemeClr val="tx1"/>
                </a:solidFill>
                <a:latin typeface="Source Sans Pro" panose="020B0503030403020204" pitchFamily="34" charset="0"/>
                <a:ea typeface="Arial"/>
                <a:cs typeface="Arial"/>
                <a:sym typeface="Arial"/>
              </a:rPr>
              <a:t>Each state is allocated an amount equal to the amount that it received for fiscal year 1999.</a:t>
            </a:r>
            <a:endParaRPr dirty="0">
              <a:solidFill>
                <a:schemeClr val="tx1"/>
              </a:solidFill>
              <a:latin typeface="Source Sans Pro" panose="020B0503030403020204" pitchFamily="34" charset="0"/>
              <a:ea typeface="Arial"/>
              <a:cs typeface="Arial"/>
              <a:sym typeface="Arial"/>
            </a:endParaRPr>
          </a:p>
          <a:p>
            <a:pPr marL="457200" lvl="0" indent="-406400" algn="l" rtl="0">
              <a:lnSpc>
                <a:spcPct val="115000"/>
              </a:lnSpc>
              <a:spcBef>
                <a:spcPts val="0"/>
              </a:spcBef>
              <a:spcAft>
                <a:spcPts val="0"/>
              </a:spcAft>
              <a:buClr>
                <a:srgbClr val="292934"/>
              </a:buClr>
              <a:buSzPts val="2800"/>
              <a:buFont typeface="Arial"/>
              <a:buChar char="•"/>
            </a:pPr>
            <a:r>
              <a:rPr lang="en-US" dirty="0">
                <a:solidFill>
                  <a:schemeClr val="tx1"/>
                </a:solidFill>
                <a:latin typeface="Source Sans Pro" panose="020B0503030403020204" pitchFamily="34" charset="0"/>
                <a:ea typeface="Arial"/>
                <a:cs typeface="Arial"/>
                <a:sym typeface="Arial"/>
              </a:rPr>
              <a:t>Current federal funding is under 17% </a:t>
            </a:r>
            <a:endParaRPr dirty="0">
              <a:solidFill>
                <a:schemeClr val="tx1"/>
              </a:solidFill>
              <a:latin typeface="Source Sans Pro" panose="020B0503030403020204" pitchFamily="34" charset="0"/>
              <a:ea typeface="Arial"/>
              <a:cs typeface="Arial"/>
              <a:sym typeface="Arial"/>
            </a:endParaRPr>
          </a:p>
          <a:p>
            <a:pPr marL="457200" lvl="0" indent="-406400" algn="l" rtl="0">
              <a:lnSpc>
                <a:spcPct val="115000"/>
              </a:lnSpc>
              <a:spcBef>
                <a:spcPts val="0"/>
              </a:spcBef>
              <a:spcAft>
                <a:spcPts val="0"/>
              </a:spcAft>
              <a:buClr>
                <a:srgbClr val="292934"/>
              </a:buClr>
              <a:buSzPts val="2800"/>
              <a:buFont typeface="Arial"/>
              <a:buChar char="•"/>
            </a:pPr>
            <a:r>
              <a:rPr lang="en-US" dirty="0" smtClean="0">
                <a:solidFill>
                  <a:schemeClr val="tx1"/>
                </a:solidFill>
                <a:latin typeface="Source Sans Pro" panose="020B0503030403020204" pitchFamily="34" charset="0"/>
                <a:ea typeface="Arial"/>
                <a:cs typeface="Arial"/>
                <a:sym typeface="Arial"/>
              </a:rPr>
              <a:t>A </a:t>
            </a:r>
            <a:r>
              <a:rPr lang="en-US" dirty="0">
                <a:solidFill>
                  <a:schemeClr val="tx1"/>
                </a:solidFill>
                <a:latin typeface="Source Sans Pro" panose="020B0503030403020204" pitchFamily="34" charset="0"/>
                <a:ea typeface="Arial"/>
                <a:cs typeface="Arial"/>
                <a:sym typeface="Arial"/>
              </a:rPr>
              <a:t>portion of the funds may be used for state-level activities (e.g., PATTAN, TTAC, </a:t>
            </a:r>
            <a:r>
              <a:rPr lang="en-US" dirty="0" err="1">
                <a:solidFill>
                  <a:schemeClr val="tx1"/>
                </a:solidFill>
                <a:latin typeface="Source Sans Pro" panose="020B0503030403020204" pitchFamily="34" charset="0"/>
                <a:ea typeface="Arial"/>
                <a:cs typeface="Arial"/>
                <a:sym typeface="Arial"/>
              </a:rPr>
              <a:t>etc</a:t>
            </a:r>
            <a:r>
              <a:rPr lang="en-US" dirty="0">
                <a:solidFill>
                  <a:schemeClr val="tx1"/>
                </a:solidFill>
                <a:latin typeface="Source Sans Pro" panose="020B0503030403020204" pitchFamily="34" charset="0"/>
                <a:ea typeface="Arial"/>
                <a:cs typeface="Arial"/>
                <a:sym typeface="Arial"/>
              </a:rPr>
              <a:t>)</a:t>
            </a:r>
            <a:endParaRPr dirty="0">
              <a:solidFill>
                <a:schemeClr val="tx1"/>
              </a:solidFill>
              <a:latin typeface="Source Sans Pro" panose="020B0503030403020204" pitchFamily="34" charset="0"/>
              <a:ea typeface="Arial"/>
              <a:cs typeface="Arial"/>
              <a:sym typeface="Arial"/>
            </a:endParaRPr>
          </a:p>
          <a:p>
            <a:pPr marL="457200" lvl="0" indent="-406400" algn="l" rtl="0">
              <a:lnSpc>
                <a:spcPct val="115000"/>
              </a:lnSpc>
              <a:spcBef>
                <a:spcPts val="0"/>
              </a:spcBef>
              <a:spcAft>
                <a:spcPts val="0"/>
              </a:spcAft>
              <a:buClr>
                <a:srgbClr val="292934"/>
              </a:buClr>
              <a:buSzPts val="2800"/>
              <a:buFont typeface="Arial"/>
              <a:buChar char="•"/>
            </a:pPr>
            <a:r>
              <a:rPr lang="en-US" dirty="0">
                <a:solidFill>
                  <a:schemeClr val="tx1"/>
                </a:solidFill>
                <a:latin typeface="Source Sans Pro" panose="020B0503030403020204" pitchFamily="34" charset="0"/>
                <a:ea typeface="Arial"/>
                <a:cs typeface="Arial"/>
                <a:sym typeface="Arial"/>
              </a:rPr>
              <a:t>State and local dollars make up the difference</a:t>
            </a:r>
            <a:endParaRPr dirty="0">
              <a:solidFill>
                <a:schemeClr val="tx1"/>
              </a:solidFill>
              <a:latin typeface="Source Sans Pro" panose="020B0503030403020204" pitchFamily="34" charset="0"/>
              <a:ea typeface="Arial"/>
              <a:cs typeface="Arial"/>
              <a:sym typeface="Arial"/>
            </a:endParaRPr>
          </a:p>
          <a:p>
            <a:pPr marL="0" lvl="0" indent="0" algn="l" rtl="0">
              <a:spcBef>
                <a:spcPts val="300"/>
              </a:spcBef>
              <a:spcAft>
                <a:spcPts val="0"/>
              </a:spcAft>
              <a:buNone/>
            </a:pP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2"/>
          <p:cNvSpPr txBox="1">
            <a:spLocks noGrp="1"/>
          </p:cNvSpPr>
          <p:nvPr>
            <p:ph type="title"/>
          </p:nvPr>
        </p:nvSpPr>
        <p:spPr>
          <a:xfrm>
            <a:off x="444674" y="867427"/>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dirty="0" smtClean="0">
                <a:solidFill>
                  <a:schemeClr val="dk2"/>
                </a:solidFill>
                <a:latin typeface="Source Sans Pro"/>
                <a:ea typeface="Source Sans Pro"/>
                <a:cs typeface="Source Sans Pro"/>
                <a:sym typeface="Source Sans Pro"/>
              </a:rPr>
              <a:t>Funding SLP Positions</a:t>
            </a:r>
            <a:endParaRPr sz="4000" b="1" i="0" u="none" strike="noStrike" cap="none" dirty="0">
              <a:solidFill>
                <a:schemeClr val="dk2"/>
              </a:solidFill>
              <a:latin typeface="Source Sans Pro"/>
              <a:ea typeface="Source Sans Pro"/>
              <a:cs typeface="Source Sans Pro"/>
              <a:sym typeface="Source Sans Pro"/>
            </a:endParaRPr>
          </a:p>
        </p:txBody>
      </p:sp>
      <p:sp>
        <p:nvSpPr>
          <p:cNvPr id="650" name="Google Shape;650;p92"/>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Most states fund </a:t>
            </a:r>
            <a:r>
              <a:rPr lang="en-US" sz="3200" b="0" i="0" u="none" strike="noStrike" cap="none" dirty="0" smtClean="0">
                <a:solidFill>
                  <a:schemeClr val="dk1"/>
                </a:solidFill>
                <a:latin typeface="Source Sans Pro"/>
                <a:ea typeface="Source Sans Pro"/>
                <a:cs typeface="Source Sans Pro"/>
                <a:sym typeface="Source Sans Pro"/>
              </a:rPr>
              <a:t>positions </a:t>
            </a:r>
            <a:r>
              <a:rPr lang="en-US" sz="3200" b="0" i="0" u="none" strike="noStrike" cap="none" dirty="0">
                <a:solidFill>
                  <a:schemeClr val="dk1"/>
                </a:solidFill>
                <a:latin typeface="Source Sans Pro"/>
                <a:ea typeface="Source Sans Pro"/>
                <a:cs typeface="Source Sans Pro"/>
                <a:sym typeface="Source Sans Pro"/>
              </a:rPr>
              <a:t>using a headcount approach for all students with </a:t>
            </a:r>
            <a:r>
              <a:rPr lang="en-US" sz="3200" b="0" i="0" u="none" strike="noStrike" cap="none" dirty="0" smtClean="0">
                <a:solidFill>
                  <a:schemeClr val="dk1"/>
                </a:solidFill>
                <a:latin typeface="Source Sans Pro"/>
                <a:ea typeface="Source Sans Pro"/>
                <a:cs typeface="Source Sans Pro"/>
                <a:sym typeface="Source Sans Pro"/>
              </a:rPr>
              <a:t>disabilities (e.g., December 1 Child Count)</a:t>
            </a:r>
            <a:endParaRPr dirty="0"/>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Schools may adopt a workload </a:t>
            </a:r>
            <a:r>
              <a:rPr lang="en-US" sz="3200" b="0" i="0" u="none" strike="noStrike" cap="none" dirty="0" smtClean="0">
                <a:solidFill>
                  <a:schemeClr val="dk1"/>
                </a:solidFill>
                <a:latin typeface="Source Sans Pro"/>
                <a:ea typeface="Source Sans Pro"/>
                <a:cs typeface="Source Sans Pro"/>
                <a:sym typeface="Source Sans Pro"/>
              </a:rPr>
              <a:t>approach </a:t>
            </a:r>
            <a:r>
              <a:rPr lang="en-US" sz="3200" b="0" i="0" u="none" strike="noStrike" cap="none" dirty="0">
                <a:solidFill>
                  <a:schemeClr val="dk1"/>
                </a:solidFill>
                <a:latin typeface="Source Sans Pro"/>
                <a:ea typeface="Source Sans Pro"/>
                <a:cs typeface="Source Sans Pro"/>
                <a:sym typeface="Source Sans Pro"/>
              </a:rPr>
              <a:t>but cannot change funding formulas without significant legislative activity</a:t>
            </a:r>
            <a:endParaRPr sz="3200" b="0" i="0" u="none" strike="noStrike" cap="none" dirty="0">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dirty="0">
                <a:solidFill>
                  <a:schemeClr val="dk1"/>
                </a:solidFill>
                <a:latin typeface="Source Sans Pro"/>
                <a:ea typeface="Source Sans Pro"/>
                <a:cs typeface="Source Sans Pro"/>
                <a:sym typeface="Source Sans Pro"/>
              </a:rPr>
              <a:t>Learn about your state’s funding model and how to advocate for change</a:t>
            </a:r>
            <a:endParaRPr sz="32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Funding</a:t>
            </a:r>
            <a:endParaRPr lang="en-US" dirty="0"/>
          </a:p>
        </p:txBody>
      </p:sp>
      <p:sp>
        <p:nvSpPr>
          <p:cNvPr id="3" name="Text Placeholder 2"/>
          <p:cNvSpPr>
            <a:spLocks noGrp="1"/>
          </p:cNvSpPr>
          <p:nvPr>
            <p:ph type="body" idx="1"/>
          </p:nvPr>
        </p:nvSpPr>
        <p:spPr/>
        <p:txBody>
          <a:bodyPr/>
          <a:lstStyle/>
          <a:p>
            <a:r>
              <a:rPr lang="en-US" dirty="0" smtClean="0"/>
              <a:t>Since IDEA is only funded at 17%, seeking </a:t>
            </a:r>
            <a:r>
              <a:rPr lang="en-US" dirty="0"/>
              <a:t>M</a:t>
            </a:r>
            <a:r>
              <a:rPr lang="en-US" dirty="0" smtClean="0"/>
              <a:t>edicaid funds is  not “double dipping”</a:t>
            </a:r>
          </a:p>
          <a:p>
            <a:r>
              <a:rPr lang="en-US" dirty="0" smtClean="0"/>
              <a:t>LEAs make up ~45% of IDEA costs</a:t>
            </a:r>
          </a:p>
          <a:p>
            <a:r>
              <a:rPr lang="en-US" dirty="0" smtClean="0"/>
              <a:t>LEAs may choose to use </a:t>
            </a:r>
            <a:r>
              <a:rPr lang="en-US" dirty="0"/>
              <a:t>Medicaid funds </a:t>
            </a:r>
            <a:r>
              <a:rPr lang="en-US" dirty="0" smtClean="0"/>
              <a:t>to:</a:t>
            </a:r>
          </a:p>
          <a:p>
            <a:pPr lvl="1">
              <a:buFont typeface="Arial" panose="020B0604020202020204" pitchFamily="34" charset="0"/>
              <a:buChar char="•"/>
            </a:pPr>
            <a:r>
              <a:rPr lang="en-US" dirty="0"/>
              <a:t>R</a:t>
            </a:r>
            <a:r>
              <a:rPr lang="en-US" dirty="0" smtClean="0"/>
              <a:t>eplace dollars spent from general fund</a:t>
            </a:r>
          </a:p>
          <a:p>
            <a:pPr lvl="1">
              <a:buFont typeface="Arial" panose="020B0604020202020204" pitchFamily="34" charset="0"/>
              <a:buChar char="•"/>
            </a:pPr>
            <a:r>
              <a:rPr lang="en-US" dirty="0" smtClean="0"/>
              <a:t>Support personnel costs (salary)</a:t>
            </a:r>
          </a:p>
          <a:p>
            <a:pPr lvl="1">
              <a:buFont typeface="Arial" panose="020B0604020202020204" pitchFamily="34" charset="0"/>
              <a:buChar char="•"/>
            </a:pPr>
            <a:r>
              <a:rPr lang="en-US" dirty="0" smtClean="0"/>
              <a:t>Support SLPs with training and materials </a:t>
            </a:r>
          </a:p>
          <a:p>
            <a:pPr lvl="1">
              <a:buFont typeface="Arial" panose="020B0604020202020204" pitchFamily="34" charset="0"/>
              <a:buChar char="•"/>
            </a:pPr>
            <a:r>
              <a:rPr lang="en-US" dirty="0" smtClean="0"/>
              <a:t>Support SLP professional development</a:t>
            </a:r>
          </a:p>
          <a:p>
            <a:pPr marL="520700" lvl="1" indent="0">
              <a:buNone/>
            </a:pPr>
            <a:endParaRPr lang="en-US" dirty="0"/>
          </a:p>
        </p:txBody>
      </p:sp>
    </p:spTree>
    <p:extLst>
      <p:ext uri="{BB962C8B-B14F-4D97-AF65-F5344CB8AC3E}">
        <p14:creationId xmlns:p14="http://schemas.microsoft.com/office/powerpoint/2010/main" val="21652388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Workload Approach?</a:t>
            </a:r>
            <a:endParaRPr lang="en-US" dirty="0"/>
          </a:p>
        </p:txBody>
      </p:sp>
      <p:sp>
        <p:nvSpPr>
          <p:cNvPr id="3" name="Text Placeholder 2"/>
          <p:cNvSpPr>
            <a:spLocks noGrp="1"/>
          </p:cNvSpPr>
          <p:nvPr>
            <p:ph type="body" idx="1"/>
          </p:nvPr>
        </p:nvSpPr>
        <p:spPr/>
        <p:txBody>
          <a:bodyPr/>
          <a:lstStyle/>
          <a:p>
            <a:r>
              <a:rPr lang="en-US" dirty="0" smtClean="0"/>
              <a:t>This approach considers factors including:</a:t>
            </a:r>
          </a:p>
          <a:p>
            <a:pPr lvl="1">
              <a:buFont typeface="Arial" panose="020B0604020202020204" pitchFamily="34" charset="0"/>
              <a:buChar char="•"/>
            </a:pPr>
            <a:r>
              <a:rPr lang="en-US" dirty="0" smtClean="0"/>
              <a:t>Severity of cases</a:t>
            </a:r>
          </a:p>
          <a:p>
            <a:pPr lvl="1">
              <a:buFont typeface="Arial" panose="020B0604020202020204" pitchFamily="34" charset="0"/>
              <a:buChar char="•"/>
            </a:pPr>
            <a:r>
              <a:rPr lang="en-US" dirty="0" smtClean="0"/>
              <a:t>Transition time and travel</a:t>
            </a:r>
          </a:p>
          <a:p>
            <a:pPr lvl="1">
              <a:buFont typeface="Arial" panose="020B0604020202020204" pitchFamily="34" charset="0"/>
              <a:buChar char="•"/>
            </a:pPr>
            <a:r>
              <a:rPr lang="en-US" dirty="0" smtClean="0"/>
              <a:t>Evaluation of students</a:t>
            </a:r>
          </a:p>
          <a:p>
            <a:pPr lvl="1">
              <a:buFont typeface="Arial" panose="020B0604020202020204" pitchFamily="34" charset="0"/>
              <a:buChar char="•"/>
            </a:pPr>
            <a:r>
              <a:rPr lang="en-US" dirty="0" smtClean="0"/>
              <a:t>Responsibilities in general education / MTSS</a:t>
            </a:r>
          </a:p>
          <a:p>
            <a:pPr lvl="1">
              <a:buFont typeface="Arial" panose="020B0604020202020204" pitchFamily="34" charset="0"/>
              <a:buChar char="•"/>
            </a:pPr>
            <a:r>
              <a:rPr lang="en-US" dirty="0" smtClean="0"/>
              <a:t>Documentation responsibilities</a:t>
            </a:r>
          </a:p>
          <a:p>
            <a:pPr lvl="1">
              <a:buFont typeface="Arial" panose="020B0604020202020204" pitchFamily="34" charset="0"/>
              <a:buChar char="•"/>
            </a:pPr>
            <a:r>
              <a:rPr lang="en-US" dirty="0" smtClean="0"/>
              <a:t>Duty assignments</a:t>
            </a:r>
          </a:p>
          <a:p>
            <a:pPr lvl="1">
              <a:buFont typeface="Arial" panose="020B0604020202020204" pitchFamily="34" charset="0"/>
              <a:buChar char="•"/>
            </a:pPr>
            <a:r>
              <a:rPr lang="en-US" dirty="0" smtClean="0"/>
              <a:t>Staff meeting requirements</a:t>
            </a:r>
            <a:endParaRPr lang="en-US" dirty="0"/>
          </a:p>
        </p:txBody>
      </p:sp>
    </p:spTree>
    <p:extLst>
      <p:ext uri="{BB962C8B-B14F-4D97-AF65-F5344CB8AC3E}">
        <p14:creationId xmlns:p14="http://schemas.microsoft.com/office/powerpoint/2010/main" val="13258471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Analysis Reveals</a:t>
            </a:r>
            <a:endParaRPr lang="en-US" dirty="0"/>
          </a:p>
        </p:txBody>
      </p:sp>
      <p:sp>
        <p:nvSpPr>
          <p:cNvPr id="3" name="Text Placeholder 2"/>
          <p:cNvSpPr>
            <a:spLocks noGrp="1"/>
          </p:cNvSpPr>
          <p:nvPr>
            <p:ph type="body" idx="1"/>
          </p:nvPr>
        </p:nvSpPr>
        <p:spPr/>
        <p:txBody>
          <a:bodyPr/>
          <a:lstStyle/>
          <a:p>
            <a:r>
              <a:rPr lang="en-US" dirty="0" smtClean="0"/>
              <a:t>Work habits and patterns</a:t>
            </a:r>
          </a:p>
          <a:p>
            <a:r>
              <a:rPr lang="en-US" dirty="0" smtClean="0"/>
              <a:t>Inconsistencies in evaluation and eligibility decision making</a:t>
            </a:r>
          </a:p>
          <a:p>
            <a:pPr lvl="1">
              <a:buFont typeface="Arial" panose="020B0604020202020204" pitchFamily="34" charset="0"/>
              <a:buChar char="•"/>
            </a:pPr>
            <a:r>
              <a:rPr lang="en-US" dirty="0" smtClean="0"/>
              <a:t>Keeping students who are ready for dismissal</a:t>
            </a:r>
          </a:p>
          <a:p>
            <a:pPr lvl="1">
              <a:buFont typeface="Arial" panose="020B0604020202020204" pitchFamily="34" charset="0"/>
              <a:buChar char="•"/>
            </a:pPr>
            <a:r>
              <a:rPr lang="en-US" dirty="0" smtClean="0"/>
              <a:t>Over identification</a:t>
            </a:r>
          </a:p>
          <a:p>
            <a:pPr lvl="1">
              <a:buFont typeface="Arial" panose="020B0604020202020204" pitchFamily="34" charset="0"/>
              <a:buChar char="•"/>
            </a:pPr>
            <a:r>
              <a:rPr lang="en-US" dirty="0" smtClean="0"/>
              <a:t>Issues with assessment practices </a:t>
            </a:r>
          </a:p>
          <a:p>
            <a:pPr lvl="1">
              <a:buFont typeface="Arial" panose="020B0604020202020204" pitchFamily="34" charset="0"/>
              <a:buChar char="•"/>
            </a:pPr>
            <a:r>
              <a:rPr lang="en-US" dirty="0" smtClean="0"/>
              <a:t>Use of a clinical/medical model </a:t>
            </a:r>
            <a:endParaRPr lang="en-US" dirty="0"/>
          </a:p>
          <a:p>
            <a:r>
              <a:rPr lang="en-US" dirty="0" smtClean="0"/>
              <a:t>Service delivery issues</a:t>
            </a:r>
          </a:p>
          <a:p>
            <a:pPr lvl="1">
              <a:buFont typeface="Arial" panose="020B0604020202020204" pitchFamily="34" charset="0"/>
              <a:buChar char="•"/>
            </a:pPr>
            <a:r>
              <a:rPr lang="en-US" dirty="0"/>
              <a:t>S</a:t>
            </a:r>
            <a:r>
              <a:rPr lang="en-US" dirty="0" smtClean="0"/>
              <a:t>ame services for all students</a:t>
            </a:r>
          </a:p>
          <a:p>
            <a:pPr lvl="1">
              <a:buFont typeface="Arial" panose="020B0604020202020204" pitchFamily="34" charset="0"/>
              <a:buChar char="•"/>
            </a:pPr>
            <a:r>
              <a:rPr lang="en-US" dirty="0" smtClean="0"/>
              <a:t>Overuse of pull out services </a:t>
            </a:r>
          </a:p>
          <a:p>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9681195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01"/>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Workload Challenges</a:t>
            </a:r>
            <a:endParaRPr/>
          </a:p>
        </p:txBody>
      </p:sp>
      <p:graphicFrame>
        <p:nvGraphicFramePr>
          <p:cNvPr id="717" name="Google Shape;717;p101"/>
          <p:cNvGraphicFramePr/>
          <p:nvPr/>
        </p:nvGraphicFramePr>
        <p:xfrm>
          <a:off x="457200" y="2209800"/>
          <a:ext cx="8229600" cy="4538805"/>
        </p:xfrm>
        <a:graphic>
          <a:graphicData uri="http://schemas.openxmlformats.org/drawingml/2006/table">
            <a:tbl>
              <a:tblPr>
                <a:noFill/>
                <a:tableStyleId>{30F90470-2BDE-4C38-B3B9-443B9610CF18}</a:tableStyleId>
              </a:tblPr>
              <a:tblGrid>
                <a:gridCol w="4950625"/>
                <a:gridCol w="3278975"/>
              </a:tblGrid>
              <a:tr h="1086225">
                <a:tc>
                  <a:txBody>
                    <a:bodyPr/>
                    <a:lstStyle/>
                    <a:p>
                      <a:pPr marL="0" lvl="0" indent="0" algn="l" rtl="0">
                        <a:spcBef>
                          <a:spcPts val="0"/>
                        </a:spcBef>
                        <a:spcAft>
                          <a:spcPts val="0"/>
                        </a:spcAft>
                        <a:buNone/>
                      </a:pPr>
                      <a:r>
                        <a:rPr lang="en-US" sz="2400">
                          <a:solidFill>
                            <a:schemeClr val="dk1"/>
                          </a:solidFill>
                        </a:rPr>
                        <a:t>SLP was assigned duty 2 days a week</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1"/>
                          </a:solidFill>
                        </a:rPr>
                        <a:t>Duty is now covered by a HS student</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221750">
                <a:tc>
                  <a:txBody>
                    <a:bodyPr/>
                    <a:lstStyle/>
                    <a:p>
                      <a:pPr marL="0" lvl="0" indent="0" algn="l" rtl="0">
                        <a:spcBef>
                          <a:spcPts val="0"/>
                        </a:spcBef>
                        <a:spcAft>
                          <a:spcPts val="0"/>
                        </a:spcAft>
                        <a:buNone/>
                      </a:pPr>
                      <a:r>
                        <a:rPr lang="en-US" sz="2400">
                          <a:solidFill>
                            <a:schemeClr val="dk1"/>
                          </a:solidFill>
                        </a:rPr>
                        <a:t>SLP attending meetings at all 4 buildings</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1"/>
                          </a:solidFill>
                        </a:rPr>
                        <a:t>Principals at 3 other buildings agree to keep SLP updated</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086225">
                <a:tc>
                  <a:txBody>
                    <a:bodyPr/>
                    <a:lstStyle/>
                    <a:p>
                      <a:pPr marL="0" lvl="0" indent="0" algn="l" rtl="0">
                        <a:spcBef>
                          <a:spcPts val="0"/>
                        </a:spcBef>
                        <a:spcAft>
                          <a:spcPts val="0"/>
                        </a:spcAft>
                        <a:buNone/>
                      </a:pPr>
                      <a:r>
                        <a:rPr lang="en-US" sz="2400">
                          <a:solidFill>
                            <a:schemeClr val="dk1"/>
                          </a:solidFill>
                        </a:rPr>
                        <a:t>SLP has extensive transition and travel time</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1"/>
                          </a:solidFill>
                        </a:rPr>
                        <a:t>Realign schedule to minimize travel</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086225">
                <a:tc>
                  <a:txBody>
                    <a:bodyPr/>
                    <a:lstStyle/>
                    <a:p>
                      <a:pPr marL="0" lvl="0" indent="0" algn="l" rtl="0">
                        <a:spcBef>
                          <a:spcPts val="0"/>
                        </a:spcBef>
                        <a:spcAft>
                          <a:spcPts val="0"/>
                        </a:spcAft>
                        <a:buNone/>
                      </a:pPr>
                      <a:r>
                        <a:rPr lang="en-US" sz="2400">
                          <a:solidFill>
                            <a:schemeClr val="dk1"/>
                          </a:solidFill>
                        </a:rPr>
                        <a:t>SLP keeping students on caseload until 90% accuracy in conversation</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1"/>
                          </a:solidFill>
                        </a:rPr>
                        <a:t>Dismissed at 75% in conversation</a:t>
                      </a:r>
                      <a:endParaRPr sz="24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95"/>
          <p:cNvSpPr txBox="1">
            <a:spLocks noGrp="1"/>
          </p:cNvSpPr>
          <p:nvPr>
            <p:ph type="title"/>
          </p:nvPr>
        </p:nvSpPr>
        <p:spPr>
          <a:xfrm>
            <a:off x="444674" y="817323"/>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dirty="0">
                <a:solidFill>
                  <a:schemeClr val="dk2"/>
                </a:solidFill>
                <a:latin typeface="Source Sans Pro"/>
                <a:ea typeface="Source Sans Pro"/>
                <a:cs typeface="Source Sans Pro"/>
                <a:sym typeface="Source Sans Pro"/>
              </a:rPr>
              <a:t>Medical vs. Educational Models</a:t>
            </a:r>
            <a:endParaRPr sz="4000" b="1" i="0" u="none" strike="noStrike" cap="none" dirty="0">
              <a:solidFill>
                <a:schemeClr val="dk2"/>
              </a:solidFill>
              <a:latin typeface="Source Sans Pro"/>
              <a:ea typeface="Source Sans Pro"/>
              <a:cs typeface="Source Sans Pro"/>
              <a:sym typeface="Source Sans Pro"/>
            </a:endParaRPr>
          </a:p>
        </p:txBody>
      </p:sp>
      <p:sp>
        <p:nvSpPr>
          <p:cNvPr id="671" name="Google Shape;671;p95"/>
          <p:cNvSpPr txBox="1">
            <a:spLocks noGrp="1"/>
          </p:cNvSpPr>
          <p:nvPr>
            <p:ph type="body" idx="1"/>
          </p:nvPr>
        </p:nvSpPr>
        <p:spPr>
          <a:xfrm>
            <a:off x="457200" y="1841326"/>
            <a:ext cx="4038600" cy="4934063"/>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3"/>
              </a:buClr>
              <a:buSzPts val="3200"/>
              <a:buFont typeface="Georgia"/>
              <a:buChar char="•"/>
            </a:pPr>
            <a:r>
              <a:rPr lang="en-US" sz="3200" b="0" i="0" u="none" strike="noStrike" cap="none">
                <a:solidFill>
                  <a:schemeClr val="dk1"/>
                </a:solidFill>
                <a:latin typeface="Source Sans Pro"/>
                <a:ea typeface="Source Sans Pro"/>
                <a:cs typeface="Source Sans Pro"/>
                <a:sym typeface="Source Sans Pro"/>
              </a:rPr>
              <a:t>Discuss differing requirements </a:t>
            </a:r>
            <a:endParaRPr sz="3200" b="0" i="0" u="none" strike="noStrike" cap="none">
              <a:solidFill>
                <a:schemeClr val="dk1"/>
              </a:solidFill>
              <a:latin typeface="Source Sans Pro"/>
              <a:ea typeface="Source Sans Pro"/>
              <a:cs typeface="Source Sans Pro"/>
              <a:sym typeface="Source Sans Pro"/>
            </a:endParaRPr>
          </a:p>
          <a:p>
            <a:pPr marL="365760" marR="0" lvl="0" indent="-256032" algn="l" rtl="0">
              <a:lnSpc>
                <a:spcPct val="90000"/>
              </a:lnSpc>
              <a:spcBef>
                <a:spcPts val="300"/>
              </a:spcBef>
              <a:spcAft>
                <a:spcPts val="0"/>
              </a:spcAft>
              <a:buClr>
                <a:schemeClr val="accent3"/>
              </a:buClr>
              <a:buSzPts val="3200"/>
              <a:buFont typeface="Georgia"/>
              <a:buChar char="•"/>
            </a:pPr>
            <a:r>
              <a:rPr lang="en-US" sz="3200" b="0" i="0" u="none" strike="noStrike" cap="none">
                <a:solidFill>
                  <a:schemeClr val="dk1"/>
                </a:solidFill>
                <a:latin typeface="Source Sans Pro"/>
                <a:ea typeface="Source Sans Pro"/>
                <a:cs typeface="Source Sans Pro"/>
                <a:sym typeface="Source Sans Pro"/>
              </a:rPr>
              <a:t>Educational impact and need for specially designed instruction should be considered in school settings</a:t>
            </a:r>
            <a:endParaRPr/>
          </a:p>
          <a:p>
            <a:pPr marL="365760" marR="0" lvl="0" indent="-256032" algn="l" rtl="0">
              <a:lnSpc>
                <a:spcPct val="90000"/>
              </a:lnSpc>
              <a:spcBef>
                <a:spcPts val="300"/>
              </a:spcBef>
              <a:spcAft>
                <a:spcPts val="0"/>
              </a:spcAft>
              <a:buClr>
                <a:schemeClr val="accent3"/>
              </a:buClr>
              <a:buSzPts val="3200"/>
              <a:buFont typeface="Georgia"/>
              <a:buChar char="•"/>
            </a:pPr>
            <a:r>
              <a:rPr lang="en-US" sz="3200" b="0" i="0" u="none" strike="noStrike" cap="none">
                <a:solidFill>
                  <a:schemeClr val="dk1"/>
                </a:solidFill>
                <a:latin typeface="Source Sans Pro"/>
                <a:ea typeface="Source Sans Pro"/>
                <a:cs typeface="Source Sans Pro"/>
                <a:sym typeface="Source Sans Pro"/>
              </a:rPr>
              <a:t>Guidance available from a few states</a:t>
            </a:r>
            <a:endParaRPr/>
          </a:p>
          <a:p>
            <a:pPr marL="365760" marR="0" lvl="0" indent="-129032" algn="l" rtl="0">
              <a:lnSpc>
                <a:spcPct val="90000"/>
              </a:lnSpc>
              <a:spcBef>
                <a:spcPts val="300"/>
              </a:spcBef>
              <a:spcAft>
                <a:spcPts val="0"/>
              </a:spcAft>
              <a:buClr>
                <a:schemeClr val="accent3"/>
              </a:buClr>
              <a:buSzPts val="2000"/>
              <a:buFont typeface="Georgia"/>
              <a:buNone/>
            </a:pPr>
            <a:endParaRPr sz="2000" b="0" i="0" u="none" strike="noStrike" cap="none">
              <a:solidFill>
                <a:schemeClr val="dk1"/>
              </a:solidFill>
              <a:latin typeface="Source Sans Pro"/>
              <a:ea typeface="Source Sans Pro"/>
              <a:cs typeface="Source Sans Pro"/>
              <a:sym typeface="Source Sans Pro"/>
            </a:endParaRPr>
          </a:p>
          <a:p>
            <a:pPr marL="365760" marR="0" lvl="0" indent="-129032" algn="l" rtl="0">
              <a:lnSpc>
                <a:spcPct val="90000"/>
              </a:lnSpc>
              <a:spcBef>
                <a:spcPts val="300"/>
              </a:spcBef>
              <a:spcAft>
                <a:spcPts val="0"/>
              </a:spcAft>
              <a:buClr>
                <a:schemeClr val="accent3"/>
              </a:buClr>
              <a:buSzPts val="2000"/>
              <a:buFont typeface="Georgia"/>
              <a:buNone/>
            </a:pPr>
            <a:endParaRPr sz="2000" b="0" i="0" u="none" strike="noStrike" cap="none">
              <a:solidFill>
                <a:schemeClr val="dk1"/>
              </a:solidFill>
              <a:latin typeface="Source Sans Pro"/>
              <a:ea typeface="Source Sans Pro"/>
              <a:cs typeface="Source Sans Pro"/>
              <a:sym typeface="Source Sans Pro"/>
            </a:endParaRPr>
          </a:p>
        </p:txBody>
      </p:sp>
      <p:pic>
        <p:nvPicPr>
          <p:cNvPr id="672" name="Google Shape;672;p95"/>
          <p:cNvPicPr preferRelativeResize="0">
            <a:picLocks noGrp="1"/>
          </p:cNvPicPr>
          <p:nvPr>
            <p:ph type="body" idx="2"/>
          </p:nvPr>
        </p:nvPicPr>
        <p:blipFill rotWithShape="1">
          <a:blip r:embed="rId3">
            <a:alphaModFix/>
          </a:blip>
          <a:srcRect/>
          <a:stretch/>
        </p:blipFill>
        <p:spPr>
          <a:xfrm>
            <a:off x="5548013" y="1811077"/>
            <a:ext cx="2264027" cy="452596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Differences Among States </a:t>
            </a:r>
            <a:endParaRPr sz="4000" b="1" i="0" u="none" strike="noStrike" cap="none">
              <a:solidFill>
                <a:schemeClr val="dk2"/>
              </a:solidFill>
              <a:latin typeface="Source Sans Pro"/>
              <a:ea typeface="Source Sans Pro"/>
              <a:cs typeface="Source Sans Pro"/>
              <a:sym typeface="Source Sans Pro"/>
            </a:endParaRPr>
          </a:p>
        </p:txBody>
      </p:sp>
      <p:sp>
        <p:nvSpPr>
          <p:cNvPr id="170" name="Google Shape;170;p20"/>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600"/>
              <a:buFont typeface="Georgia"/>
              <a:buChar char="•"/>
            </a:pPr>
            <a:r>
              <a:rPr lang="en-US" sz="3600" b="0" i="0" u="none" strike="noStrike" cap="none" dirty="0">
                <a:solidFill>
                  <a:schemeClr val="dk1"/>
                </a:solidFill>
                <a:latin typeface="Source Sans Pro"/>
                <a:ea typeface="Source Sans Pro"/>
                <a:cs typeface="Source Sans Pro"/>
                <a:sym typeface="Source Sans Pro"/>
              </a:rPr>
              <a:t>Your state will have a plan to implement all of these elements.  </a:t>
            </a:r>
            <a:endParaRPr dirty="0"/>
          </a:p>
          <a:p>
            <a:pPr marL="365760" marR="0" lvl="0" indent="-256032" algn="l" rtl="0">
              <a:lnSpc>
                <a:spcPct val="100000"/>
              </a:lnSpc>
              <a:spcBef>
                <a:spcPts val="300"/>
              </a:spcBef>
              <a:spcAft>
                <a:spcPts val="0"/>
              </a:spcAft>
              <a:buClr>
                <a:schemeClr val="accent3"/>
              </a:buClr>
              <a:buSzPts val="3600"/>
              <a:buFont typeface="Georgia"/>
              <a:buChar char="•"/>
            </a:pPr>
            <a:r>
              <a:rPr lang="en-US" sz="3600" b="0" i="0" u="none" strike="noStrike" cap="none" dirty="0">
                <a:solidFill>
                  <a:schemeClr val="dk1"/>
                </a:solidFill>
                <a:latin typeface="Source Sans Pro"/>
                <a:ea typeface="Source Sans Pro"/>
                <a:cs typeface="Source Sans Pro"/>
                <a:sym typeface="Source Sans Pro"/>
              </a:rPr>
              <a:t>Visit your state web site or contact your state consultant to learn how each element will be implemented in your state.  </a:t>
            </a:r>
            <a:endParaRPr sz="36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3"/>
          <p:cNvSpPr txBox="1">
            <a:spLocks noGrp="1"/>
          </p:cNvSpPr>
          <p:nvPr>
            <p:ph type="title"/>
          </p:nvPr>
        </p:nvSpPr>
        <p:spPr>
          <a:xfrm>
            <a:off x="519830" y="706067"/>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Workload</a:t>
            </a:r>
            <a:endParaRPr sz="4000" b="1" i="0" u="none" strike="noStrike" cap="none">
              <a:solidFill>
                <a:schemeClr val="dk2"/>
              </a:solidFill>
              <a:latin typeface="Source Sans Pro"/>
              <a:ea typeface="Source Sans Pro"/>
              <a:cs typeface="Source Sans Pro"/>
              <a:sym typeface="Source Sans Pro"/>
            </a:endParaRPr>
          </a:p>
        </p:txBody>
      </p:sp>
      <p:sp>
        <p:nvSpPr>
          <p:cNvPr id="657" name="Google Shape;657;p93"/>
          <p:cNvSpPr txBox="1">
            <a:spLocks noGrp="1"/>
          </p:cNvSpPr>
          <p:nvPr>
            <p:ph type="body" idx="1"/>
          </p:nvPr>
        </p:nvSpPr>
        <p:spPr>
          <a:xfrm>
            <a:off x="485342" y="1792406"/>
            <a:ext cx="7777725" cy="4627526"/>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200" b="0" i="0" u="none" strike="noStrike" cap="none">
                <a:solidFill>
                  <a:schemeClr val="dk1"/>
                </a:solidFill>
                <a:latin typeface="Source Sans Pro"/>
                <a:ea typeface="Source Sans Pro"/>
                <a:cs typeface="Source Sans Pro"/>
                <a:sym typeface="Source Sans Pro"/>
              </a:rPr>
              <a:t>ASHA supports a workload model in the schools</a:t>
            </a:r>
            <a:endParaRPr/>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a:solidFill>
                  <a:schemeClr val="dk1"/>
                </a:solidFill>
                <a:latin typeface="Source Sans Pro"/>
                <a:ea typeface="Source Sans Pro"/>
                <a:cs typeface="Source Sans Pro"/>
                <a:sym typeface="Source Sans Pro"/>
              </a:rPr>
              <a:t>There are grassroots efforts underway in many local school systems to pursue a workload approach</a:t>
            </a:r>
            <a:endParaRPr sz="3200" b="0" i="0" u="none" strike="noStrike" cap="none">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3200"/>
              <a:buFont typeface="Georgia"/>
              <a:buChar char="•"/>
            </a:pPr>
            <a:r>
              <a:rPr lang="en-US" sz="3200" b="0" i="0" u="none" strike="noStrike" cap="none">
                <a:solidFill>
                  <a:schemeClr val="dk1"/>
                </a:solidFill>
                <a:latin typeface="Source Sans Pro"/>
                <a:ea typeface="Source Sans Pro"/>
                <a:cs typeface="Source Sans Pro"/>
                <a:sym typeface="Source Sans Pro"/>
              </a:rPr>
              <a:t>Some states have taken strides in providing guidance documents or position statements in support of the workload approach. </a:t>
            </a:r>
            <a:endParaRPr sz="3200" b="0" i="0" u="none" strike="noStrike" cap="none">
              <a:solidFill>
                <a:schemeClr val="dk1"/>
              </a:solidFill>
              <a:latin typeface="Source Sans Pro"/>
              <a:ea typeface="Source Sans Pro"/>
              <a:cs typeface="Source Sans Pro"/>
              <a:sym typeface="Source Sans Pro"/>
            </a:endParaRPr>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4"/>
          <p:cNvSpPr txBox="1">
            <a:spLocks noGrp="1"/>
          </p:cNvSpPr>
          <p:nvPr>
            <p:ph type="title"/>
          </p:nvPr>
        </p:nvSpPr>
        <p:spPr>
          <a:xfrm>
            <a:off x="469726" y="804797"/>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Workload</a:t>
            </a:r>
            <a:endParaRPr sz="4000" b="1" i="0" u="none" strike="noStrike" cap="none">
              <a:solidFill>
                <a:schemeClr val="dk2"/>
              </a:solidFill>
              <a:latin typeface="Source Sans Pro"/>
              <a:ea typeface="Source Sans Pro"/>
              <a:cs typeface="Source Sans Pro"/>
              <a:sym typeface="Source Sans Pro"/>
            </a:endParaRPr>
          </a:p>
        </p:txBody>
      </p:sp>
      <p:sp>
        <p:nvSpPr>
          <p:cNvPr id="664" name="Google Shape;664;p94"/>
          <p:cNvSpPr txBox="1">
            <a:spLocks noGrp="1"/>
          </p:cNvSpPr>
          <p:nvPr>
            <p:ph type="body" idx="1"/>
          </p:nvPr>
        </p:nvSpPr>
        <p:spPr>
          <a:xfrm>
            <a:off x="510241" y="1803749"/>
            <a:ext cx="7893368" cy="4815416"/>
          </a:xfrm>
          <a:prstGeom prst="rect">
            <a:avLst/>
          </a:prstGeom>
          <a:noFill/>
          <a:ln>
            <a:noFill/>
          </a:ln>
        </p:spPr>
        <p:txBody>
          <a:bodyPr spcFirstLastPara="1" wrap="square" lIns="91425" tIns="45700" rIns="91425" bIns="45700" anchor="t" anchorCtr="0">
            <a:noAutofit/>
          </a:bodyPr>
          <a:lstStyle/>
          <a:p>
            <a:pPr marL="365760" marR="0" lvl="0" indent="-256032" algn="l" rtl="0">
              <a:lnSpc>
                <a:spcPct val="90000"/>
              </a:lnSpc>
              <a:spcBef>
                <a:spcPts val="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In 2015, a few states began drafting legislative language for a workload approach.  </a:t>
            </a:r>
            <a:endParaRPr lang="en-US" sz="2800" b="0" i="0" u="none" strike="noStrike" cap="none" dirty="0" smtClean="0">
              <a:solidFill>
                <a:schemeClr val="dk1"/>
              </a:solidFill>
              <a:latin typeface="Source Sans Pro"/>
              <a:ea typeface="Source Sans Pro"/>
              <a:cs typeface="Source Sans Pro"/>
              <a:sym typeface="Source Sans Pro"/>
            </a:endParaRPr>
          </a:p>
          <a:p>
            <a:pPr marL="365760" marR="0" lvl="0" indent="-256032" algn="l" rtl="0">
              <a:lnSpc>
                <a:spcPct val="90000"/>
              </a:lnSpc>
              <a:spcBef>
                <a:spcPts val="0"/>
              </a:spcBef>
              <a:spcAft>
                <a:spcPts val="0"/>
              </a:spcAft>
              <a:buClr>
                <a:schemeClr val="accent3"/>
              </a:buClr>
              <a:buSzPts val="2800"/>
              <a:buFont typeface="Georgia"/>
              <a:buChar char="•"/>
            </a:pPr>
            <a:r>
              <a:rPr lang="en-US" dirty="0" smtClean="0"/>
              <a:t>NC uses a hybrid workload/caseload model</a:t>
            </a:r>
            <a:endParaRPr dirty="0"/>
          </a:p>
          <a:p>
            <a:pPr marL="365760" marR="0" lvl="0" indent="-256032" algn="l" rtl="0">
              <a:lnSpc>
                <a:spcPct val="9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Ohio-In July 2014, ODE adopted language to ensure districts utilize a two-prong approach looking at workload first and then caseload.</a:t>
            </a:r>
            <a:endParaRPr dirty="0"/>
          </a:p>
          <a:p>
            <a:pPr marL="868681" marR="0" lvl="1" indent="-457200" algn="l" rtl="0">
              <a:lnSpc>
                <a:spcPct val="90000"/>
              </a:lnSpc>
              <a:spcBef>
                <a:spcPts val="300"/>
              </a:spcBef>
              <a:spcAft>
                <a:spcPts val="0"/>
              </a:spcAft>
              <a:buClr>
                <a:schemeClr val="accent2"/>
              </a:buClr>
              <a:buSzPts val="2800"/>
              <a:buFont typeface="Arial" panose="020B0604020202020204" pitchFamily="34" charset="0"/>
              <a:buChar char="•"/>
            </a:pPr>
            <a:r>
              <a:rPr lang="en-US" sz="2800" b="0" i="0" u="sng" strike="noStrike" cap="none" dirty="0">
                <a:solidFill>
                  <a:schemeClr val="hlink"/>
                </a:solidFill>
                <a:latin typeface="Source Sans Pro"/>
                <a:ea typeface="Source Sans Pro"/>
                <a:cs typeface="Source Sans Pro"/>
                <a:sym typeface="Source Sans Pro"/>
                <a:hlinkClick r:id="rId3"/>
              </a:rPr>
              <a:t>Eight guidance videos </a:t>
            </a:r>
            <a:r>
              <a:rPr lang="en-US" sz="2800" b="0" i="0" u="none" strike="noStrike" cap="none" dirty="0">
                <a:solidFill>
                  <a:schemeClr val="accent2"/>
                </a:solidFill>
                <a:latin typeface="Source Sans Pro"/>
                <a:ea typeface="Source Sans Pro"/>
                <a:cs typeface="Source Sans Pro"/>
                <a:sym typeface="Source Sans Pro"/>
              </a:rPr>
              <a:t>(link) were released to support districts’ use of workload &amp; caseload prongs.</a:t>
            </a:r>
            <a:endParaRPr dirty="0"/>
          </a:p>
          <a:p>
            <a:pPr marL="868681" marR="0" lvl="1" indent="-457200" algn="l" rtl="0">
              <a:lnSpc>
                <a:spcPct val="90000"/>
              </a:lnSpc>
              <a:spcBef>
                <a:spcPts val="300"/>
              </a:spcBef>
              <a:spcAft>
                <a:spcPts val="0"/>
              </a:spcAft>
              <a:buClr>
                <a:schemeClr val="accent2"/>
              </a:buClr>
              <a:buSzPts val="2800"/>
              <a:buFont typeface="Arial" panose="020B0604020202020204" pitchFamily="34" charset="0"/>
              <a:buChar char="•"/>
            </a:pPr>
            <a:r>
              <a:rPr lang="en-US" sz="2800" b="0" i="0" u="none" strike="noStrike" cap="none" dirty="0">
                <a:solidFill>
                  <a:schemeClr val="accent2"/>
                </a:solidFill>
                <a:latin typeface="Source Sans Pro"/>
                <a:ea typeface="Source Sans Pro"/>
                <a:cs typeface="Source Sans Pro"/>
                <a:sym typeface="Source Sans Pro"/>
              </a:rPr>
              <a:t>The Ohio licensing board is working with ODE and state associations to encourage implementation of the</a:t>
            </a:r>
            <a:r>
              <a:rPr lang="en-US" sz="2800" dirty="0"/>
              <a:t> </a:t>
            </a:r>
            <a:r>
              <a:rPr lang="en-US" sz="2800" b="0" i="0" u="none" strike="noStrike" cap="none" dirty="0">
                <a:solidFill>
                  <a:schemeClr val="accent2"/>
                </a:solidFill>
                <a:latin typeface="Source Sans Pro"/>
                <a:ea typeface="Source Sans Pro"/>
                <a:cs typeface="Source Sans Pro"/>
                <a:sym typeface="Source Sans Pro"/>
              </a:rPr>
              <a:t>process.</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Text Placeholder 2"/>
          <p:cNvSpPr>
            <a:spLocks noGrp="1"/>
          </p:cNvSpPr>
          <p:nvPr>
            <p:ph type="body" idx="1"/>
          </p:nvPr>
        </p:nvSpPr>
        <p:spPr/>
        <p:txBody>
          <a:bodyPr/>
          <a:lstStyle/>
          <a:p>
            <a:r>
              <a:rPr lang="en-US" dirty="0" smtClean="0"/>
              <a:t>Learn about your state and local funding sources</a:t>
            </a:r>
          </a:p>
          <a:p>
            <a:r>
              <a:rPr lang="en-US" dirty="0" smtClean="0"/>
              <a:t>Review workload factors</a:t>
            </a:r>
          </a:p>
          <a:p>
            <a:r>
              <a:rPr lang="en-US" dirty="0" smtClean="0"/>
              <a:t>Build consensus with other SLPs</a:t>
            </a:r>
          </a:p>
          <a:p>
            <a:r>
              <a:rPr lang="en-US" dirty="0" smtClean="0"/>
              <a:t>Share information about workload approaches with others</a:t>
            </a:r>
          </a:p>
          <a:p>
            <a:r>
              <a:rPr lang="en-US" dirty="0" smtClean="0"/>
              <a:t>Advocate for:</a:t>
            </a:r>
          </a:p>
          <a:p>
            <a:pPr lvl="1">
              <a:buFont typeface="Arial" panose="020B0604020202020204" pitchFamily="34" charset="0"/>
              <a:buChar char="•"/>
            </a:pPr>
            <a:r>
              <a:rPr lang="en-US" dirty="0" smtClean="0"/>
              <a:t>Workload approach at LEA level</a:t>
            </a:r>
          </a:p>
          <a:p>
            <a:pPr lvl="1">
              <a:buFont typeface="Arial" panose="020B0604020202020204" pitchFamily="34" charset="0"/>
              <a:buChar char="•"/>
            </a:pPr>
            <a:r>
              <a:rPr lang="en-US" dirty="0" smtClean="0"/>
              <a:t>Workload approach at SEA level</a:t>
            </a:r>
          </a:p>
          <a:p>
            <a:pPr lvl="1">
              <a:buFont typeface="Arial" panose="020B0604020202020204" pitchFamily="34" charset="0"/>
              <a:buChar char="•"/>
            </a:pPr>
            <a:r>
              <a:rPr lang="en-US" dirty="0" smtClean="0"/>
              <a:t>Funding formula changes</a:t>
            </a:r>
            <a:endParaRPr lang="en-US" dirty="0"/>
          </a:p>
        </p:txBody>
      </p:sp>
    </p:spTree>
    <p:extLst>
      <p:ext uri="{BB962C8B-B14F-4D97-AF65-F5344CB8AC3E}">
        <p14:creationId xmlns:p14="http://schemas.microsoft.com/office/powerpoint/2010/main" val="10465849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9" y="356192"/>
            <a:ext cx="5369441" cy="1066800"/>
          </a:xfrm>
        </p:spPr>
        <p:txBody>
          <a:bodyPr/>
          <a:lstStyle/>
          <a:p>
            <a:pPr algn="ctr"/>
            <a:r>
              <a:rPr lang="en-US" dirty="0" smtClean="0"/>
              <a:t>www.seacdc.org</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418" t="11005" r="20317" b="14087"/>
          <a:stretch/>
        </p:blipFill>
        <p:spPr bwMode="auto">
          <a:xfrm>
            <a:off x="978197" y="1260182"/>
            <a:ext cx="7325832" cy="5427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Left Arrow 3"/>
          <p:cNvSpPr/>
          <p:nvPr/>
        </p:nvSpPr>
        <p:spPr>
          <a:xfrm rot="19644729">
            <a:off x="7338203" y="1488559"/>
            <a:ext cx="1690577"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16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1" name="Google Shape;501;p71"/>
          <p:cNvPicPr preferRelativeResize="0">
            <a:picLocks noGrp="1"/>
          </p:cNvPicPr>
          <p:nvPr>
            <p:ph type="body" idx="2"/>
          </p:nvPr>
        </p:nvPicPr>
        <p:blipFill rotWithShape="1">
          <a:blip r:embed="rId3">
            <a:alphaModFix/>
          </a:blip>
          <a:srcRect/>
          <a:stretch/>
        </p:blipFill>
        <p:spPr>
          <a:xfrm>
            <a:off x="608823" y="1426075"/>
            <a:ext cx="3895594" cy="4835321"/>
          </a:xfrm>
          <a:prstGeom prst="rect">
            <a:avLst/>
          </a:prstGeom>
          <a:noFill/>
          <a:ln>
            <a:noFill/>
          </a:ln>
        </p:spPr>
      </p:pic>
      <p:sp>
        <p:nvSpPr>
          <p:cNvPr id="500" name="Google Shape;500;p71"/>
          <p:cNvSpPr txBox="1">
            <a:spLocks noGrp="1"/>
          </p:cNvSpPr>
          <p:nvPr>
            <p:ph type="title"/>
          </p:nvPr>
        </p:nvSpPr>
        <p:spPr>
          <a:xfrm>
            <a:off x="489098" y="939860"/>
            <a:ext cx="8088627" cy="87782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4800" b="1" i="0" u="none" strike="noStrike" cap="none" dirty="0" smtClean="0">
                <a:solidFill>
                  <a:schemeClr val="dk2"/>
                </a:solidFill>
                <a:latin typeface="Source Sans Pro"/>
                <a:ea typeface="Source Sans Pro"/>
                <a:cs typeface="Source Sans Pro"/>
                <a:sym typeface="Source Sans Pro"/>
              </a:rPr>
              <a:t>Time for Questions</a:t>
            </a:r>
            <a:endParaRPr sz="4800" b="1" i="0" u="none" strike="noStrike" cap="none" dirty="0">
              <a:solidFill>
                <a:schemeClr val="dk2"/>
              </a:solidFill>
              <a:latin typeface="Source Sans Pro"/>
              <a:ea typeface="Source Sans Pro"/>
              <a:cs typeface="Source Sans Pro"/>
              <a:sym typeface="Source Sans Pro"/>
            </a:endParaRPr>
          </a:p>
        </p:txBody>
      </p:sp>
      <p:sp>
        <p:nvSpPr>
          <p:cNvPr id="2" name="TextBox 1"/>
          <p:cNvSpPr txBox="1"/>
          <p:nvPr/>
        </p:nvSpPr>
        <p:spPr>
          <a:xfrm>
            <a:off x="4763387" y="1924493"/>
            <a:ext cx="4146698" cy="4401205"/>
          </a:xfrm>
          <a:prstGeom prst="rect">
            <a:avLst/>
          </a:prstGeom>
          <a:noFill/>
        </p:spPr>
        <p:txBody>
          <a:bodyPr wrap="square" rtlCol="0">
            <a:spAutoFit/>
          </a:bodyPr>
          <a:lstStyle/>
          <a:p>
            <a:pPr marL="457200" indent="-457200">
              <a:buClr>
                <a:schemeClr val="accent3"/>
              </a:buClr>
              <a:buFont typeface="Arial" panose="020B0604020202020204" pitchFamily="34" charset="0"/>
              <a:buChar char="•"/>
            </a:pPr>
            <a:r>
              <a:rPr lang="en-US" sz="2800" dirty="0" smtClean="0">
                <a:latin typeface="Source Sans Pro" panose="020B0503030403020204" pitchFamily="34" charset="0"/>
              </a:rPr>
              <a:t>Regulations</a:t>
            </a:r>
          </a:p>
          <a:p>
            <a:pPr marL="457200" indent="-457200">
              <a:buClr>
                <a:schemeClr val="accent3"/>
              </a:buClr>
              <a:buFont typeface="Arial" panose="020B0604020202020204" pitchFamily="34" charset="0"/>
              <a:buChar char="•"/>
            </a:pPr>
            <a:r>
              <a:rPr lang="en-US" sz="2800" dirty="0" smtClean="0">
                <a:latin typeface="Source Sans Pro" panose="020B0503030403020204" pitchFamily="34" charset="0"/>
              </a:rPr>
              <a:t>Evidence based practice</a:t>
            </a:r>
          </a:p>
          <a:p>
            <a:pPr marL="457200" indent="-457200">
              <a:buClr>
                <a:schemeClr val="accent3"/>
              </a:buClr>
              <a:buFont typeface="Arial" panose="020B0604020202020204" pitchFamily="34" charset="0"/>
              <a:buChar char="•"/>
            </a:pPr>
            <a:r>
              <a:rPr lang="en-US" sz="2800" dirty="0" smtClean="0">
                <a:latin typeface="Source Sans Pro" panose="020B0503030403020204" pitchFamily="34" charset="0"/>
              </a:rPr>
              <a:t>Students who are English Language Learners</a:t>
            </a:r>
          </a:p>
          <a:p>
            <a:pPr marL="457200" indent="-457200">
              <a:buClr>
                <a:schemeClr val="accent3"/>
              </a:buClr>
              <a:buFont typeface="Arial" panose="020B0604020202020204" pitchFamily="34" charset="0"/>
              <a:buChar char="•"/>
            </a:pPr>
            <a:r>
              <a:rPr lang="en-US" sz="2800" dirty="0" smtClean="0">
                <a:latin typeface="Source Sans Pro" panose="020B0503030403020204" pitchFamily="34" charset="0"/>
              </a:rPr>
              <a:t>Recruitment and retention</a:t>
            </a:r>
          </a:p>
          <a:p>
            <a:pPr marL="457200" indent="-457200">
              <a:buClr>
                <a:schemeClr val="accent3"/>
              </a:buClr>
              <a:buFont typeface="Arial" panose="020B0604020202020204" pitchFamily="34" charset="0"/>
              <a:buChar char="•"/>
            </a:pPr>
            <a:r>
              <a:rPr lang="en-US" sz="2800" dirty="0" smtClean="0">
                <a:latin typeface="Source Sans Pro" panose="020B0503030403020204" pitchFamily="34" charset="0"/>
              </a:rPr>
              <a:t>Workload and Funding</a:t>
            </a:r>
          </a:p>
          <a:p>
            <a:pPr marL="457200" indent="-457200">
              <a:buClr>
                <a:schemeClr val="accent3"/>
              </a:buClr>
              <a:buFont typeface="Arial" panose="020B0604020202020204" pitchFamily="34" charset="0"/>
              <a:buChar char="•"/>
            </a:pPr>
            <a:r>
              <a:rPr lang="en-US" sz="2800" dirty="0" smtClean="0">
                <a:latin typeface="Source Sans Pro" panose="020B0503030403020204" pitchFamily="34" charset="0"/>
              </a:rPr>
              <a:t>Other Topics??</a:t>
            </a:r>
            <a:endParaRPr lang="en-US" sz="2800" dirty="0">
              <a:latin typeface="Source Sans Pro" panose="020B0503030403020204" pitchFamily="34" charset="0"/>
            </a:endParaRPr>
          </a:p>
        </p:txBody>
      </p:sp>
    </p:spTree>
    <p:extLst>
      <p:ext uri="{BB962C8B-B14F-4D97-AF65-F5344CB8AC3E}">
        <p14:creationId xmlns:p14="http://schemas.microsoft.com/office/powerpoint/2010/main" val="23573565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4"/>
          <p:cNvSpPr txBox="1">
            <a:spLocks noGrp="1"/>
          </p:cNvSpPr>
          <p:nvPr>
            <p:ph type="title"/>
          </p:nvPr>
        </p:nvSpPr>
        <p:spPr>
          <a:xfrm>
            <a:off x="597781" y="4711293"/>
            <a:ext cx="7772400" cy="136207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FF"/>
              </a:buClr>
              <a:buSzPts val="5400"/>
              <a:buFont typeface="Source Sans Pro"/>
              <a:buNone/>
            </a:pPr>
            <a:r>
              <a:rPr lang="en-US" sz="5400" b="1" i="0" u="none" strike="noStrike" cap="none" dirty="0">
                <a:solidFill>
                  <a:srgbClr val="FFFFFF"/>
                </a:solidFill>
                <a:latin typeface="Source Sans Pro"/>
                <a:ea typeface="Source Sans Pro"/>
                <a:cs typeface="Source Sans Pro"/>
                <a:sym typeface="Source Sans Pro"/>
              </a:rPr>
              <a:t/>
            </a:r>
            <a:br>
              <a:rPr lang="en-US" sz="5400" b="1" i="0" u="none" strike="noStrike" cap="none" dirty="0">
                <a:solidFill>
                  <a:srgbClr val="FFFFFF"/>
                </a:solidFill>
                <a:latin typeface="Source Sans Pro"/>
                <a:ea typeface="Source Sans Pro"/>
                <a:cs typeface="Source Sans Pro"/>
                <a:sym typeface="Source Sans Pro"/>
              </a:rPr>
            </a:br>
            <a:r>
              <a:rPr lang="en-US" sz="5400" b="1" i="0" u="none" strike="noStrike" cap="none" dirty="0">
                <a:solidFill>
                  <a:srgbClr val="FFFFFF"/>
                </a:solidFill>
                <a:latin typeface="Source Sans Pro"/>
                <a:ea typeface="Source Sans Pro"/>
                <a:cs typeface="Source Sans Pro"/>
                <a:sym typeface="Source Sans Pro"/>
              </a:rPr>
              <a:t/>
            </a:r>
            <a:br>
              <a:rPr lang="en-US" sz="5400" b="1" i="0" u="none" strike="noStrike" cap="none" dirty="0">
                <a:solidFill>
                  <a:srgbClr val="FFFFFF"/>
                </a:solidFill>
                <a:latin typeface="Source Sans Pro"/>
                <a:ea typeface="Source Sans Pro"/>
                <a:cs typeface="Source Sans Pro"/>
                <a:sym typeface="Source Sans Pro"/>
              </a:rPr>
            </a:br>
            <a:r>
              <a:rPr lang="en-US" sz="5400" b="1" i="0" u="none" strike="noStrike" cap="none" dirty="0">
                <a:solidFill>
                  <a:srgbClr val="FFFFFF"/>
                </a:solidFill>
                <a:latin typeface="Source Sans Pro"/>
                <a:ea typeface="Source Sans Pro"/>
                <a:cs typeface="Source Sans Pro"/>
                <a:sym typeface="Source Sans Pro"/>
              </a:rPr>
              <a:t/>
            </a:r>
            <a:br>
              <a:rPr lang="en-US" sz="5400" b="1" i="0" u="none" strike="noStrike" cap="none" dirty="0">
                <a:solidFill>
                  <a:srgbClr val="FFFFFF"/>
                </a:solidFill>
                <a:latin typeface="Source Sans Pro"/>
                <a:ea typeface="Source Sans Pro"/>
                <a:cs typeface="Source Sans Pro"/>
                <a:sym typeface="Source Sans Pro"/>
              </a:rPr>
            </a:br>
            <a:r>
              <a:rPr lang="en-US" sz="11500" b="1" i="0" u="none" strike="noStrike" cap="none" dirty="0" smtClean="0">
                <a:solidFill>
                  <a:srgbClr val="FFFFFF"/>
                </a:solidFill>
                <a:latin typeface="Source Sans Pro"/>
                <a:ea typeface="Source Sans Pro"/>
                <a:cs typeface="Source Sans Pro"/>
                <a:sym typeface="Source Sans Pro"/>
              </a:rPr>
              <a:t>Thank you for joining us!</a:t>
            </a:r>
            <a:endParaRPr sz="5400" b="1" i="0" u="none" strike="noStrike" cap="none" dirty="0">
              <a:solidFill>
                <a:srgbClr val="FFFFFF"/>
              </a:solidFill>
              <a:latin typeface="Source Sans Pro"/>
              <a:ea typeface="Source Sans Pro"/>
              <a:cs typeface="Source Sans Pro"/>
              <a:sym typeface="Source Sans Pr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02"/>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References</a:t>
            </a:r>
            <a:endParaRPr sz="4000" b="1" i="0" u="none" strike="noStrike" cap="none">
              <a:solidFill>
                <a:schemeClr val="dk2"/>
              </a:solidFill>
              <a:latin typeface="Source Sans Pro"/>
              <a:ea typeface="Source Sans Pro"/>
              <a:cs typeface="Source Sans Pro"/>
              <a:sym typeface="Source Sans Pro"/>
            </a:endParaRPr>
          </a:p>
        </p:txBody>
      </p:sp>
      <p:sp>
        <p:nvSpPr>
          <p:cNvPr id="723" name="Google Shape;723;p102"/>
          <p:cNvSpPr txBox="1">
            <a:spLocks noGrp="1"/>
          </p:cNvSpPr>
          <p:nvPr>
            <p:ph type="body" idx="1"/>
          </p:nvPr>
        </p:nvSpPr>
        <p:spPr>
          <a:xfrm>
            <a:off x="639286" y="2500008"/>
            <a:ext cx="7865429" cy="4095345"/>
          </a:xfrm>
          <a:prstGeom prst="rect">
            <a:avLst/>
          </a:prstGeom>
          <a:noFill/>
          <a:ln>
            <a:noFill/>
          </a:ln>
        </p:spPr>
        <p:txBody>
          <a:bodyPr spcFirstLastPara="1" wrap="square" lIns="91425" tIns="45700" rIns="91425" bIns="45700" anchor="t" anchorCtr="0">
            <a:noAutofit/>
          </a:bodyPr>
          <a:lstStyle/>
          <a:p>
            <a:pPr marL="365760" marR="0" lvl="0" indent="-256031" algn="l" rtl="0">
              <a:lnSpc>
                <a:spcPct val="80000"/>
              </a:lnSpc>
              <a:spcBef>
                <a:spcPts val="0"/>
              </a:spcBef>
              <a:spcAft>
                <a:spcPts val="0"/>
              </a:spcAft>
              <a:buClr>
                <a:schemeClr val="accent3"/>
              </a:buClr>
              <a:buSzPts val="2380"/>
              <a:buFont typeface="Georgia"/>
              <a:buChar char="•"/>
            </a:pPr>
            <a:r>
              <a:rPr lang="en-US" sz="2380" b="0" i="0" u="none" strike="noStrike" cap="none">
                <a:solidFill>
                  <a:schemeClr val="dk1"/>
                </a:solidFill>
                <a:latin typeface="Source Sans Pro"/>
                <a:ea typeface="Source Sans Pro"/>
                <a:cs typeface="Source Sans Pro"/>
                <a:sym typeface="Source Sans Pro"/>
              </a:rPr>
              <a:t>ASHA (2010). </a:t>
            </a:r>
            <a:r>
              <a:rPr lang="en-US" sz="2380" b="0" i="1" u="none" strike="noStrike" cap="none">
                <a:solidFill>
                  <a:schemeClr val="dk1"/>
                </a:solidFill>
                <a:latin typeface="Source Sans Pro"/>
                <a:ea typeface="Source Sans Pro"/>
                <a:cs typeface="Source Sans Pro"/>
                <a:sym typeface="Source Sans Pro"/>
              </a:rPr>
              <a:t>Roles and responsibilities of speech-language pathologists in schools</a:t>
            </a:r>
            <a:r>
              <a:rPr lang="en-US" sz="2380" b="0" i="0" u="none" strike="noStrike" cap="none">
                <a:solidFill>
                  <a:schemeClr val="dk1"/>
                </a:solidFill>
                <a:latin typeface="Source Sans Pro"/>
                <a:ea typeface="Source Sans Pro"/>
                <a:cs typeface="Source Sans Pro"/>
                <a:sym typeface="Source Sans Pro"/>
              </a:rPr>
              <a:t> [Professional Issues Statement]. Available from www.asha.org/policy.</a:t>
            </a:r>
            <a:endParaRPr/>
          </a:p>
          <a:p>
            <a:pPr marL="365760" marR="0" lvl="0" indent="-256031" algn="l" rtl="0">
              <a:lnSpc>
                <a:spcPct val="80000"/>
              </a:lnSpc>
              <a:spcBef>
                <a:spcPts val="300"/>
              </a:spcBef>
              <a:spcAft>
                <a:spcPts val="0"/>
              </a:spcAft>
              <a:buClr>
                <a:schemeClr val="accent3"/>
              </a:buClr>
              <a:buSzPts val="2380"/>
              <a:buFont typeface="Georgia"/>
              <a:buChar char="•"/>
            </a:pPr>
            <a:r>
              <a:rPr lang="en-US" sz="2380" b="0" i="0" u="none" strike="noStrike" cap="none">
                <a:solidFill>
                  <a:schemeClr val="dk1"/>
                </a:solidFill>
                <a:latin typeface="Source Sans Pro"/>
                <a:ea typeface="Source Sans Pro"/>
                <a:cs typeface="Source Sans Pro"/>
                <a:sym typeface="Source Sans Pro"/>
              </a:rPr>
              <a:t>ASHA (2014a). </a:t>
            </a:r>
            <a:r>
              <a:rPr lang="en-US" sz="2380" b="0" i="1" u="none" strike="noStrike" cap="none">
                <a:solidFill>
                  <a:schemeClr val="dk1"/>
                </a:solidFill>
                <a:latin typeface="Source Sans Pro"/>
                <a:ea typeface="Source Sans Pro"/>
                <a:cs typeface="Source Sans Pro"/>
                <a:sym typeface="Source Sans Pro"/>
              </a:rPr>
              <a:t>2014 Schools Survey, Caseload Characteristics Trends. </a:t>
            </a:r>
            <a:r>
              <a:rPr lang="en-US" sz="2380" b="0" i="0" u="none" strike="noStrike" cap="none">
                <a:solidFill>
                  <a:schemeClr val="dk1"/>
                </a:solidFill>
                <a:latin typeface="Source Sans Pro"/>
                <a:ea typeface="Source Sans Pro"/>
                <a:cs typeface="Source Sans Pro"/>
                <a:sym typeface="Source Sans Pro"/>
              </a:rPr>
              <a:t>Rockville: Author. </a:t>
            </a:r>
            <a:endParaRPr/>
          </a:p>
          <a:p>
            <a:pPr marL="365760" marR="0" lvl="0" indent="-256031" algn="l" rtl="0">
              <a:lnSpc>
                <a:spcPct val="80000"/>
              </a:lnSpc>
              <a:spcBef>
                <a:spcPts val="300"/>
              </a:spcBef>
              <a:spcAft>
                <a:spcPts val="0"/>
              </a:spcAft>
              <a:buClr>
                <a:schemeClr val="accent3"/>
              </a:buClr>
              <a:buSzPts val="2380"/>
              <a:buFont typeface="Georgia"/>
              <a:buChar char="•"/>
            </a:pPr>
            <a:r>
              <a:rPr lang="en-US" sz="2380" b="0" i="0" u="none" strike="noStrike" cap="none">
                <a:solidFill>
                  <a:schemeClr val="dk1"/>
                </a:solidFill>
                <a:latin typeface="Source Sans Pro"/>
                <a:ea typeface="Source Sans Pro"/>
                <a:cs typeface="Source Sans Pro"/>
                <a:sym typeface="Source Sans Pro"/>
              </a:rPr>
              <a:t>ASHA (2014b). </a:t>
            </a:r>
            <a:r>
              <a:rPr lang="en-US" sz="2380" b="0" i="1" u="none" strike="noStrike" cap="none">
                <a:solidFill>
                  <a:schemeClr val="dk1"/>
                </a:solidFill>
                <a:latin typeface="Source Sans Pro"/>
                <a:ea typeface="Source Sans Pro"/>
                <a:cs typeface="Source Sans Pro"/>
                <a:sym typeface="Source Sans Pro"/>
              </a:rPr>
              <a:t>2014 Schools Survey, Educational Audiologists</a:t>
            </a:r>
            <a:r>
              <a:rPr lang="en-US" sz="2380" b="0" i="0" u="none" strike="noStrike" cap="none">
                <a:solidFill>
                  <a:schemeClr val="dk1"/>
                </a:solidFill>
                <a:latin typeface="Source Sans Pro"/>
                <a:ea typeface="Source Sans Pro"/>
                <a:cs typeface="Source Sans Pro"/>
                <a:sym typeface="Source Sans Pro"/>
              </a:rPr>
              <a:t>. Rockville: Author.</a:t>
            </a:r>
            <a:endParaRPr/>
          </a:p>
          <a:p>
            <a:pPr marL="365760" marR="0" lvl="0" indent="-256031" algn="l" rtl="0">
              <a:lnSpc>
                <a:spcPct val="80000"/>
              </a:lnSpc>
              <a:spcBef>
                <a:spcPts val="300"/>
              </a:spcBef>
              <a:spcAft>
                <a:spcPts val="0"/>
              </a:spcAft>
              <a:buClr>
                <a:schemeClr val="accent3"/>
              </a:buClr>
              <a:buSzPts val="2380"/>
              <a:buFont typeface="Georgia"/>
              <a:buChar char="•"/>
            </a:pPr>
            <a:r>
              <a:rPr lang="en-US" sz="2380" b="0" i="0" u="none" strike="noStrike" cap="none">
                <a:solidFill>
                  <a:schemeClr val="dk1"/>
                </a:solidFill>
                <a:latin typeface="Source Sans Pro"/>
                <a:ea typeface="Source Sans Pro"/>
                <a:cs typeface="Source Sans Pro"/>
                <a:sym typeface="Source Sans Pro"/>
              </a:rPr>
              <a:t>ASHA (2014c). </a:t>
            </a:r>
            <a:r>
              <a:rPr lang="en-US" sz="2380" b="0" i="1" u="none" strike="noStrike" cap="none">
                <a:solidFill>
                  <a:schemeClr val="dk1"/>
                </a:solidFill>
                <a:latin typeface="Source Sans Pro"/>
                <a:ea typeface="Source Sans Pro"/>
                <a:cs typeface="Source Sans Pro"/>
                <a:sym typeface="Source Sans Pro"/>
              </a:rPr>
              <a:t>2014 Schools Survey, Speech-language Pathologists</a:t>
            </a:r>
            <a:r>
              <a:rPr lang="en-US" sz="2380" b="0" i="0" u="none" strike="noStrike" cap="none">
                <a:solidFill>
                  <a:schemeClr val="dk1"/>
                </a:solidFill>
                <a:latin typeface="Source Sans Pro"/>
                <a:ea typeface="Source Sans Pro"/>
                <a:cs typeface="Source Sans Pro"/>
                <a:sym typeface="Source Sans Pro"/>
              </a:rPr>
              <a:t>. Rockville: Author.</a:t>
            </a:r>
            <a:endParaRPr/>
          </a:p>
          <a:p>
            <a:pPr marL="365760" marR="0" lvl="0" indent="-256031" algn="l" rtl="0">
              <a:lnSpc>
                <a:spcPct val="80000"/>
              </a:lnSpc>
              <a:spcBef>
                <a:spcPts val="300"/>
              </a:spcBef>
              <a:spcAft>
                <a:spcPts val="0"/>
              </a:spcAft>
              <a:buClr>
                <a:schemeClr val="accent3"/>
              </a:buClr>
              <a:buSzPts val="2380"/>
              <a:buFont typeface="Georgia"/>
              <a:buChar char="•"/>
            </a:pPr>
            <a:r>
              <a:rPr lang="en-US" sz="2380" b="0" i="0" u="none" strike="noStrike" cap="none">
                <a:solidFill>
                  <a:schemeClr val="dk1"/>
                </a:solidFill>
                <a:latin typeface="Source Sans Pro"/>
                <a:ea typeface="Source Sans Pro"/>
                <a:cs typeface="Source Sans Pro"/>
                <a:sym typeface="Source Sans Pro"/>
              </a:rPr>
              <a:t>Dixon, D. (December, 2013). School matters: Response to intervention; Turning a challenge into an opportunity. </a:t>
            </a:r>
            <a:r>
              <a:rPr lang="en-US" sz="2380" b="0" i="1" u="none" strike="noStrike" cap="none">
                <a:solidFill>
                  <a:schemeClr val="dk1"/>
                </a:solidFill>
                <a:latin typeface="Source Sans Pro"/>
                <a:ea typeface="Source Sans Pro"/>
                <a:cs typeface="Source Sans Pro"/>
                <a:sym typeface="Source Sans Pro"/>
              </a:rPr>
              <a:t>ASHA Leader, 18</a:t>
            </a:r>
            <a:r>
              <a:rPr lang="en-US" sz="2380" b="0" i="0" u="none" strike="noStrike" cap="none">
                <a:solidFill>
                  <a:schemeClr val="dk1"/>
                </a:solidFill>
                <a:latin typeface="Source Sans Pro"/>
                <a:ea typeface="Source Sans Pro"/>
                <a:cs typeface="Source Sans Pro"/>
                <a:sym typeface="Source Sans Pro"/>
              </a:rPr>
              <a:t>, 30-31.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References</a:t>
            </a:r>
            <a:endParaRPr sz="4000" b="1" i="0" u="none" strike="noStrike" cap="none">
              <a:solidFill>
                <a:schemeClr val="dk2"/>
              </a:solidFill>
              <a:latin typeface="Source Sans Pro"/>
              <a:ea typeface="Source Sans Pro"/>
              <a:cs typeface="Source Sans Pro"/>
              <a:sym typeface="Source Sans Pro"/>
            </a:endParaRPr>
          </a:p>
        </p:txBody>
      </p:sp>
      <p:sp>
        <p:nvSpPr>
          <p:cNvPr id="729" name="Google Shape;729;p103"/>
          <p:cNvSpPr txBox="1">
            <a:spLocks noGrp="1"/>
          </p:cNvSpPr>
          <p:nvPr>
            <p:ph type="body" idx="1"/>
          </p:nvPr>
        </p:nvSpPr>
        <p:spPr>
          <a:xfrm>
            <a:off x="553861" y="2548648"/>
            <a:ext cx="7865429" cy="3832697"/>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National School Boards Association (March 5, 2015). Letter of response to US Department of Education. Retrieved from </a:t>
            </a:r>
            <a:r>
              <a:rPr lang="en-US" sz="2590" b="0" i="0" u="sng" strike="noStrike" cap="none">
                <a:solidFill>
                  <a:schemeClr val="hlink"/>
                </a:solidFill>
                <a:latin typeface="Source Sans Pro"/>
                <a:ea typeface="Source Sans Pro"/>
                <a:cs typeface="Source Sans Pro"/>
                <a:sym typeface="Source Sans Pro"/>
                <a:hlinkClick r:id="rId3"/>
              </a:rPr>
              <a:t>www.nsba.org</a:t>
            </a:r>
            <a:r>
              <a:rPr lang="en-US" sz="2590" b="0" i="0" u="none" strike="noStrike" cap="none">
                <a:solidFill>
                  <a:schemeClr val="dk1"/>
                </a:solidFill>
                <a:latin typeface="Source Sans Pro"/>
                <a:ea typeface="Source Sans Pro"/>
                <a:cs typeface="Source Sans Pro"/>
                <a:sym typeface="Source Sans Pro"/>
              </a:rPr>
              <a:t> </a:t>
            </a:r>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Rudebusch, J., &amp; Wiechmann, J. (August, 2011). How to fit response to intervention into a heavy workload. </a:t>
            </a:r>
            <a:r>
              <a:rPr lang="en-US" sz="2590" b="0" i="1" u="none" strike="noStrike" cap="none">
                <a:solidFill>
                  <a:schemeClr val="dk1"/>
                </a:solidFill>
                <a:latin typeface="Source Sans Pro"/>
                <a:ea typeface="Source Sans Pro"/>
                <a:cs typeface="Source Sans Pro"/>
                <a:sym typeface="Source Sans Pro"/>
              </a:rPr>
              <a:t>ASHA Leader. </a:t>
            </a:r>
            <a:r>
              <a:rPr lang="en-US" sz="2590" b="0" i="0" u="none" strike="noStrike" cap="none">
                <a:solidFill>
                  <a:schemeClr val="dk1"/>
                </a:solidFill>
                <a:latin typeface="Source Sans Pro"/>
                <a:ea typeface="Source Sans Pro"/>
                <a:cs typeface="Source Sans Pro"/>
                <a:sym typeface="Source Sans Pro"/>
              </a:rPr>
              <a:t> </a:t>
            </a:r>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Rudebusch, J., &amp; Wiechmann, J. (August, 2013). Time block after time block. </a:t>
            </a:r>
            <a:r>
              <a:rPr lang="en-US" sz="2590" b="0" i="1" u="none" strike="noStrike" cap="none">
                <a:solidFill>
                  <a:schemeClr val="dk1"/>
                </a:solidFill>
                <a:latin typeface="Source Sans Pro"/>
                <a:ea typeface="Source Sans Pro"/>
                <a:cs typeface="Source Sans Pro"/>
                <a:sym typeface="Source Sans Pro"/>
              </a:rPr>
              <a:t>ASHA Leader, 18,</a:t>
            </a:r>
            <a:r>
              <a:rPr lang="en-US" sz="2590" b="0" i="0" u="none" strike="noStrike" cap="none">
                <a:solidFill>
                  <a:schemeClr val="dk1"/>
                </a:solidFill>
                <a:latin typeface="Source Sans Pro"/>
                <a:ea typeface="Source Sans Pro"/>
                <a:cs typeface="Source Sans Pro"/>
                <a:sym typeface="Source Sans Pro"/>
              </a:rPr>
              <a:t> 40-45. </a:t>
            </a:r>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a:solidFill>
                  <a:schemeClr val="dk1"/>
                </a:solidFill>
                <a:latin typeface="Source Sans Pro"/>
                <a:ea typeface="Source Sans Pro"/>
                <a:cs typeface="Source Sans Pro"/>
                <a:sym typeface="Source Sans Pro"/>
              </a:rPr>
              <a:t>USDOE (2015). Building the legacy: IDEA 2004. Retrieved from idea.ed.gov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a:solidFill>
                  <a:schemeClr val="dk2"/>
                </a:solidFill>
                <a:latin typeface="Source Sans Pro"/>
                <a:ea typeface="Source Sans Pro"/>
                <a:cs typeface="Source Sans Pro"/>
                <a:sym typeface="Source Sans Pro"/>
              </a:rPr>
              <a:t>New Term for Related Service Personnel </a:t>
            </a:r>
            <a:endParaRPr sz="3600" b="1" i="0" u="none" strike="noStrike" cap="none">
              <a:solidFill>
                <a:schemeClr val="dk2"/>
              </a:solidFill>
              <a:latin typeface="Source Sans Pro"/>
              <a:ea typeface="Source Sans Pro"/>
              <a:cs typeface="Source Sans Pro"/>
              <a:sym typeface="Source Sans Pro"/>
            </a:endParaRPr>
          </a:p>
        </p:txBody>
      </p:sp>
      <p:sp>
        <p:nvSpPr>
          <p:cNvPr id="176" name="Google Shape;176;p2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109728" marR="0" lvl="0" indent="0" algn="l" rtl="0">
              <a:lnSpc>
                <a:spcPct val="100000"/>
              </a:lnSpc>
              <a:spcBef>
                <a:spcPts val="0"/>
              </a:spcBef>
              <a:spcAft>
                <a:spcPts val="0"/>
              </a:spcAft>
              <a:buClr>
                <a:schemeClr val="accent3"/>
              </a:buClr>
              <a:buSzPts val="3200"/>
              <a:buFont typeface="Georgia"/>
              <a:buNone/>
            </a:pPr>
            <a:r>
              <a:rPr lang="en-US" sz="3200" b="0" i="1" u="none" strike="noStrike" cap="none" dirty="0">
                <a:solidFill>
                  <a:schemeClr val="dk1"/>
                </a:solidFill>
                <a:latin typeface="Source Sans Pro"/>
                <a:ea typeface="Source Sans Pro"/>
                <a:cs typeface="Source Sans Pro"/>
                <a:sym typeface="Source Sans Pro"/>
              </a:rPr>
              <a:t>Specialized Instructional Support Personnel </a:t>
            </a:r>
            <a:r>
              <a:rPr lang="en-US" sz="3200" b="0" i="0" u="none" strike="noStrike" cap="none" dirty="0">
                <a:solidFill>
                  <a:schemeClr val="dk1"/>
                </a:solidFill>
                <a:latin typeface="Source Sans Pro"/>
                <a:ea typeface="Source Sans Pro"/>
                <a:cs typeface="Source Sans Pro"/>
                <a:sym typeface="Source Sans Pro"/>
              </a:rPr>
              <a:t>(SISP)</a:t>
            </a:r>
            <a:endParaRPr dirty="0"/>
          </a:p>
          <a:p>
            <a:pPr marL="109728" marR="0" lvl="0" indent="0" algn="l" rtl="0">
              <a:lnSpc>
                <a:spcPct val="100000"/>
              </a:lnSpc>
              <a:spcBef>
                <a:spcPts val="300"/>
              </a:spcBef>
              <a:spcAft>
                <a:spcPts val="0"/>
              </a:spcAft>
              <a:buClr>
                <a:schemeClr val="accent3"/>
              </a:buClr>
              <a:buSzPts val="3200"/>
              <a:buFont typeface="Georgia"/>
              <a:buNone/>
            </a:pPr>
            <a:endParaRPr sz="3200" b="0" i="0" u="none" strike="noStrike" cap="none" dirty="0">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This term includes audiologists and speech-language pathologists </a:t>
            </a:r>
            <a:endParaRPr dirty="0"/>
          </a:p>
          <a:p>
            <a:pPr marL="365760" marR="0" lvl="0" indent="-256032" algn="l" rtl="0">
              <a:lnSpc>
                <a:spcPct val="100000"/>
              </a:lnSpc>
              <a:spcBef>
                <a:spcPts val="300"/>
              </a:spcBef>
              <a:spcAft>
                <a:spcPts val="0"/>
              </a:spcAft>
              <a:buClr>
                <a:schemeClr val="accent3"/>
              </a:buClr>
              <a:buSzPts val="2800"/>
              <a:buFont typeface="Georgia"/>
              <a:buChar char="•"/>
            </a:pPr>
            <a:r>
              <a:rPr lang="en-US" sz="2800" b="0" i="0" u="none" strike="noStrike" cap="none" dirty="0">
                <a:solidFill>
                  <a:schemeClr val="dk1"/>
                </a:solidFill>
                <a:latin typeface="Source Sans Pro"/>
                <a:ea typeface="Source Sans Pro"/>
                <a:cs typeface="Source Sans Pro"/>
                <a:sym typeface="Source Sans Pro"/>
              </a:rPr>
              <a:t>ASHA resource: Every Student Succeeds Act Key Issues for ASHA Members</a:t>
            </a:r>
            <a:endParaRPr sz="2800" b="0" i="0" u="none" strike="noStrike" cap="none" dirty="0">
              <a:solidFill>
                <a:schemeClr val="dk1"/>
              </a:solidFill>
              <a:latin typeface="Source Sans Pro"/>
              <a:ea typeface="Source Sans Pro"/>
              <a:cs typeface="Source Sans Pro"/>
              <a:sym typeface="Source Sans Pro"/>
            </a:endParaRPr>
          </a:p>
          <a:p>
            <a:pPr marL="365760" marR="0" lvl="0" indent="-256032" algn="l" rtl="0">
              <a:lnSpc>
                <a:spcPct val="100000"/>
              </a:lnSpc>
              <a:spcBef>
                <a:spcPts val="300"/>
              </a:spcBef>
              <a:spcAft>
                <a:spcPts val="0"/>
              </a:spcAft>
              <a:buClr>
                <a:schemeClr val="accent3"/>
              </a:buClr>
              <a:buSzPts val="2800"/>
              <a:buFont typeface="Georgia"/>
              <a:buChar char="•"/>
            </a:pPr>
            <a:r>
              <a:rPr lang="en-US" sz="2800" b="0" i="0" u="sng" strike="noStrike" cap="none" dirty="0">
                <a:solidFill>
                  <a:schemeClr val="hlink"/>
                </a:solidFill>
                <a:latin typeface="Source Sans Pro"/>
                <a:ea typeface="Source Sans Pro"/>
                <a:cs typeface="Source Sans Pro"/>
                <a:sym typeface="Source Sans Pro"/>
                <a:hlinkClick r:id="rId3"/>
              </a:rPr>
              <a:t>https://www.asha.org/uploadedFiles/Every-Student-Succeeds-Act-Key-Issues.pdf</a:t>
            </a:r>
            <a:r>
              <a:rPr lang="en-US" sz="2800" b="0" i="0" u="none" strike="noStrike" cap="none" dirty="0">
                <a:solidFill>
                  <a:schemeClr val="dk1"/>
                </a:solidFill>
                <a:latin typeface="Source Sans Pro"/>
                <a:ea typeface="Source Sans Pro"/>
                <a:cs typeface="Source Sans Pro"/>
                <a:sym typeface="Source Sans Pro"/>
              </a:rPr>
              <a:t> </a:t>
            </a:r>
            <a:endParaRPr sz="2800" b="0" i="0" u="none" strike="noStrike" cap="none" dirty="0">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Urban">
  <a:themeElements>
    <a:clrScheme name="Custom 5">
      <a:dk1>
        <a:srgbClr val="030E83"/>
      </a:dk1>
      <a:lt1>
        <a:srgbClr val="FFFFFF"/>
      </a:lt1>
      <a:dk2>
        <a:srgbClr val="1B3571"/>
      </a:dk2>
      <a:lt2>
        <a:srgbClr val="EAE7E4"/>
      </a:lt2>
      <a:accent1>
        <a:srgbClr val="990000"/>
      </a:accent1>
      <a:accent2>
        <a:srgbClr val="890116"/>
      </a:accent2>
      <a:accent3>
        <a:srgbClr val="121FFF"/>
      </a:accent3>
      <a:accent4>
        <a:srgbClr val="99CC00"/>
      </a:accent4>
      <a:accent5>
        <a:srgbClr val="528A02"/>
      </a:accent5>
      <a:accent6>
        <a:srgbClr val="333333"/>
      </a:accent6>
      <a:hlink>
        <a:srgbClr val="6600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4173</Words>
  <Application>Microsoft Office PowerPoint</Application>
  <PresentationFormat>On-screen Show (4:3)</PresentationFormat>
  <Paragraphs>604</Paragraphs>
  <Slides>87</Slides>
  <Notes>79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Georgia</vt:lpstr>
      <vt:lpstr>Source Sans Pro</vt:lpstr>
      <vt:lpstr>Noto Sans Symbols</vt:lpstr>
      <vt:lpstr>Calibri</vt:lpstr>
      <vt:lpstr>Urban</vt:lpstr>
      <vt:lpstr>The Evolution of School Based Practice: Top Issues of 2018 that Revolutionize Our Work  </vt:lpstr>
      <vt:lpstr>Disclaimer Slide</vt:lpstr>
      <vt:lpstr>SEACDC</vt:lpstr>
      <vt:lpstr>Today’s Focus: 5 Key Issues</vt:lpstr>
      <vt:lpstr>Key Issue #1:  Changes in Federal Legislation and Supreme Court Decisions that Impact School Based Providers</vt:lpstr>
      <vt:lpstr>Major Elements of Every Student Succeeds Act (ESSA)</vt:lpstr>
      <vt:lpstr>Major Elements (continued)</vt:lpstr>
      <vt:lpstr>Differences Among States </vt:lpstr>
      <vt:lpstr>New Term for Related Service Personnel </vt:lpstr>
      <vt:lpstr>Comparing §504* and IDEA</vt:lpstr>
      <vt:lpstr>Supreme Court Ruling</vt:lpstr>
      <vt:lpstr>Excerpts from the Ruling</vt:lpstr>
      <vt:lpstr>Additional Excerpts from the Ruling</vt:lpstr>
      <vt:lpstr>Practical Implications</vt:lpstr>
      <vt:lpstr>Federal Agency Letters</vt:lpstr>
      <vt:lpstr>Missed Services and State Testing</vt:lpstr>
      <vt:lpstr>A Letter about Make Up Services</vt:lpstr>
      <vt:lpstr>Another Letter on Make Up Services</vt:lpstr>
      <vt:lpstr>Make Up Services</vt:lpstr>
      <vt:lpstr>Issue #2 Evidence Based Practices (EBP) and Assessment</vt:lpstr>
      <vt:lpstr>PowerPoint Presentation</vt:lpstr>
      <vt:lpstr>Evidence Based Practices</vt:lpstr>
      <vt:lpstr>PowerPoint Presentation</vt:lpstr>
      <vt:lpstr>PowerPoint Presentation</vt:lpstr>
      <vt:lpstr>Social Media</vt:lpstr>
      <vt:lpstr>Review the Evidence</vt:lpstr>
      <vt:lpstr>Hexagon Tool for Implementation</vt:lpstr>
      <vt:lpstr>PowerPoint Presentation</vt:lpstr>
      <vt:lpstr>Psychometric Properties of Language Assessments for Children Aged 4–12 Years: A Systematic Review</vt:lpstr>
      <vt:lpstr>Diagnostic Accuracy: Vital Research</vt:lpstr>
      <vt:lpstr>Comprehensive Assessment Reference Card</vt:lpstr>
      <vt:lpstr>Research Shows Valuable Methods</vt:lpstr>
      <vt:lpstr>Dynamic Assessment Examine Learning Potential and Outcomes</vt:lpstr>
      <vt:lpstr>Children's Consonant Acquisition in 27 Languages: A Cross-Linguistic Review</vt:lpstr>
      <vt:lpstr>Comprehensive Assessment of Speech Sound Production in Preschool Children</vt:lpstr>
      <vt:lpstr>Using Language Sample Analysis to Assess Pragmatic Skills in School-Age Children and Adolescents</vt:lpstr>
      <vt:lpstr>Talking EBP</vt:lpstr>
      <vt:lpstr>Other Resources to Consider</vt:lpstr>
      <vt:lpstr>Resources</vt:lpstr>
      <vt:lpstr>Key Issue #3 Evaluation and Treatment for Students Who Are Culturally and Linguistically Diverse</vt:lpstr>
      <vt:lpstr>National Statistics</vt:lpstr>
      <vt:lpstr>Appropriate Evaluations</vt:lpstr>
      <vt:lpstr>IDEA Requirements</vt:lpstr>
      <vt:lpstr>Disproportionate Representation</vt:lpstr>
      <vt:lpstr>IDEA and Disproportionality</vt:lpstr>
      <vt:lpstr>Risk Ratio Comparisons</vt:lpstr>
      <vt:lpstr>Strengthening Criteria for Services</vt:lpstr>
      <vt:lpstr>Assessment Consideration for Culturally and Linguistically Diverse (CLD) Students</vt:lpstr>
      <vt:lpstr>Assessment Consideration for CLD Students</vt:lpstr>
      <vt:lpstr>Evaluation and Eligibility for Speech-Language Services in Schools</vt:lpstr>
      <vt:lpstr>Best Practices</vt:lpstr>
      <vt:lpstr>Professional Development</vt:lpstr>
      <vt:lpstr>Resources</vt:lpstr>
      <vt:lpstr>Resources</vt:lpstr>
      <vt:lpstr>Key Issue #4: State Issues with SLP Recruitment and Retention in Schools</vt:lpstr>
      <vt:lpstr>Use State Workforce Data</vt:lpstr>
      <vt:lpstr>PowerPoint Presentation</vt:lpstr>
      <vt:lpstr>State Licensure Differences</vt:lpstr>
      <vt:lpstr>PowerPoint Presentation</vt:lpstr>
      <vt:lpstr>ASHA’s Efforts</vt:lpstr>
      <vt:lpstr>ASHA’s Efforts</vt:lpstr>
      <vt:lpstr>State Recruitment-Retention Efforts</vt:lpstr>
      <vt:lpstr>Other State Efforts</vt:lpstr>
      <vt:lpstr>Local Recruitment - Retention Efforts </vt:lpstr>
      <vt:lpstr>Informed Recruiting</vt:lpstr>
      <vt:lpstr>PowerPoint Presentation</vt:lpstr>
      <vt:lpstr>PowerPoint Presentation</vt:lpstr>
      <vt:lpstr>Covering Vacancies</vt:lpstr>
      <vt:lpstr>Innovative strategies </vt:lpstr>
      <vt:lpstr>Issue #5 School Based Funding  and Workload Approaches </vt:lpstr>
      <vt:lpstr>General Education School Funding</vt:lpstr>
      <vt:lpstr>General Education Funds</vt:lpstr>
      <vt:lpstr>Special Education (IDEA) Funding</vt:lpstr>
      <vt:lpstr>Funding SLP Positions</vt:lpstr>
      <vt:lpstr>Medicaid Funding</vt:lpstr>
      <vt:lpstr>What is a Workload Approach?</vt:lpstr>
      <vt:lpstr>Workload Analysis Reveals</vt:lpstr>
      <vt:lpstr>Workload Challenges</vt:lpstr>
      <vt:lpstr>Medical vs. Educational Models</vt:lpstr>
      <vt:lpstr>Workload</vt:lpstr>
      <vt:lpstr>Workload</vt:lpstr>
      <vt:lpstr>Getting Started</vt:lpstr>
      <vt:lpstr>www.seacdc.org</vt:lpstr>
      <vt:lpstr>Time for Questions</vt:lpstr>
      <vt:lpstr>   Thank you for joining us!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2018’s Hottest Tickets in School Based Practice: The Evolution of School Based Practice: Top Issues of 2018 that Revolutionize Our Work</dc:title>
  <dc:creator>Ireland, Marie (DOE)</dc:creator>
  <cp:lastModifiedBy>Ireland, Marie (DOE)</cp:lastModifiedBy>
  <cp:revision>30</cp:revision>
  <dcterms:modified xsi:type="dcterms:W3CDTF">2018-11-06T20:06:51Z</dcterms:modified>
</cp:coreProperties>
</file>